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E73A4-D7F5-4D0F-BE2B-A4B51CCBE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22440-36AF-4FB7-B506-21DA6A31C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6CC02-D474-42F4-A802-78EDEBD47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2E388-6D6D-4C5C-ABFD-DF8AF2A1D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EB5184-9688-4166-BBCA-7F07E2E7B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5BB690-06C9-4833-A4F7-9A4B347CA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70C300-283D-4292-9484-0DA4E8801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18DE3-C162-42D8-8EF9-CCA37A7F2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94371A-C3DD-43A4-9C2E-E5D003E69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A2ED4-A4B1-490A-A45D-6453C0F0D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23870-C064-4AC3-8270-4193AD5FB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0311403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完全随机设计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完全随机设计基本概念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实验设计与实施过程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统计分析方法及结果解读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完全随机设计在医学领域应用举例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注意事项、挑战与解决方案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阐述完全随机设计的基本原理和概念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分析完全随机设计在实验研究中的应用和意义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探讨完全随机设计的优缺点及适用范围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完全随机设计的基本原理和概念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完全随机设计的优缺点分析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完全随机设计在实验研究中的应用举例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完全随机设计的适用范围及注意事项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完全随机设计基本概念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实验单位的分配是随机的，确保各组之间具有可比性。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适用于处理效应不受实验单位之间差异影响的情况。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每个实验单位只接受一个处理，避免处理间的交互作用。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定义：完全随机设计是一种实验设计方法，其中每个实验单位被随机分配到不同的处理组，以评估处理效应。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实验误差是随机的且服从正态分布。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处理效应的方差在处理间是一致的，即方差齐性。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实验单位间具有同质性，即实验前各组在观测指标上无显著差异。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原理：通过随机化分配实验单位到不同处理组，以消除非处理因素对实验结果的影响，从而准确估计处理效应。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假设条件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原理及假设条件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方法简单，易于实施。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适用于各种类型的数据和实验设计。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9" name="Group 19"/>
          <p:cNvGrpSpPr/>
          <p:nvPr/>
        </p:nvGrpSpPr>
        <p:grpSpPr>
          <a:xfrm>
            <a:off x="6323362" y="3226403"/>
            <a:ext cx="453771" cy="453771"/>
            <a:chOff x="6323362" y="3226403"/>
            <a:chExt cx="453771" cy="453771"/>
          </a:xfrm>
        </p:grpSpPr>
        <p:sp>
          <p:nvSpPr>
            <p:cNvPr id="20" name="AutoShape 20"/>
            <p:cNvSpPr/>
            <p:nvPr/>
          </p:nvSpPr>
          <p:spPr>
            <a:xfrm>
              <a:off x="6323362" y="3226403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2" name="Freeform 22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Freeform 23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6397466" y="3619976"/>
            <a:ext cx="305467" cy="60103"/>
            <a:chOff x="6397466" y="3619976"/>
            <a:chExt cx="305467" cy="60103"/>
          </a:xfrm>
        </p:grpSpPr>
        <p:sp>
          <p:nvSpPr>
            <p:cNvPr id="26" name="Freeform 26"/>
            <p:cNvSpPr/>
            <p:nvPr/>
          </p:nvSpPr>
          <p:spPr>
            <a:xfrm>
              <a:off x="6397466" y="361997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8675084" y="1230154"/>
            <a:ext cx="453771" cy="453771"/>
            <a:chOff x="8675084" y="1230154"/>
            <a:chExt cx="453771" cy="453771"/>
          </a:xfrm>
        </p:grpSpPr>
        <p:sp>
          <p:nvSpPr>
            <p:cNvPr id="28" name="AutoShape 28"/>
            <p:cNvSpPr/>
            <p:nvPr/>
          </p:nvSpPr>
          <p:spPr>
            <a:xfrm>
              <a:off x="8675084" y="123015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30" name="Freeform 30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Freeform 31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Freeform 32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8749189" y="1623727"/>
            <a:ext cx="305467" cy="60103"/>
            <a:chOff x="8749189" y="1623727"/>
            <a:chExt cx="305467" cy="60103"/>
          </a:xfrm>
        </p:grpSpPr>
        <p:sp>
          <p:nvSpPr>
            <p:cNvPr id="34" name="Freeform 34"/>
            <p:cNvSpPr/>
            <p:nvPr/>
          </p:nvSpPr>
          <p:spPr>
            <a:xfrm>
              <a:off x="8749189" y="1623727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75589" y="5602795"/>
            <a:ext cx="453771" cy="453771"/>
            <a:chOff x="7375589" y="5602795"/>
            <a:chExt cx="453771" cy="453771"/>
          </a:xfrm>
        </p:grpSpPr>
        <p:sp>
          <p:nvSpPr>
            <p:cNvPr id="36" name="AutoShape 36"/>
            <p:cNvSpPr/>
            <p:nvPr/>
          </p:nvSpPr>
          <p:spPr>
            <a:xfrm>
              <a:off x="7375589" y="560279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8" name="Freeform 38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Freeform 40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49693" y="5996464"/>
            <a:ext cx="305467" cy="60103"/>
            <a:chOff x="7449693" y="5996464"/>
            <a:chExt cx="305467" cy="60103"/>
          </a:xfrm>
        </p:grpSpPr>
        <p:sp>
          <p:nvSpPr>
            <p:cNvPr id="42" name="Freeform 42"/>
            <p:cNvSpPr/>
            <p:nvPr/>
          </p:nvSpPr>
          <p:spPr>
            <a:xfrm>
              <a:off x="7449693" y="5996464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0633901" y="4955286"/>
            <a:ext cx="453771" cy="453771"/>
            <a:chOff x="10633901" y="4955286"/>
            <a:chExt cx="453771" cy="453771"/>
          </a:xfrm>
        </p:grpSpPr>
        <p:sp>
          <p:nvSpPr>
            <p:cNvPr id="44" name="AutoShape 44"/>
            <p:cNvSpPr/>
            <p:nvPr/>
          </p:nvSpPr>
          <p:spPr>
            <a:xfrm>
              <a:off x="10633901" y="4955286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46" name="Freeform 46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Freeform 47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10708005" y="5348859"/>
            <a:ext cx="305467" cy="60103"/>
            <a:chOff x="10708005" y="5348859"/>
            <a:chExt cx="305467" cy="60103"/>
          </a:xfrm>
        </p:grpSpPr>
        <p:sp>
          <p:nvSpPr>
            <p:cNvPr id="50" name="Freeform 50"/>
            <p:cNvSpPr/>
            <p:nvPr/>
          </p:nvSpPr>
          <p:spPr>
            <a:xfrm>
              <a:off x="10708005" y="5348859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cxnSp>
        <p:nvCxnSpPr>
          <p:cNvPr id="51" name="Connector 51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2" name="Connector 52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3" name="Connector 53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54" name="Group 54"/>
          <p:cNvGrpSpPr/>
          <p:nvPr/>
        </p:nvGrpSpPr>
        <p:grpSpPr>
          <a:xfrm>
            <a:off x="7100411" y="3269266"/>
            <a:ext cx="664369" cy="664369"/>
            <a:chOff x="7100411" y="3269266"/>
            <a:chExt cx="664369" cy="664369"/>
          </a:xfrm>
        </p:grpSpPr>
        <p:sp>
          <p:nvSpPr>
            <p:cNvPr id="55" name="AutoShape 55"/>
            <p:cNvSpPr/>
            <p:nvPr/>
          </p:nvSpPr>
          <p:spPr>
            <a:xfrm>
              <a:off x="7100411" y="326926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57" name="Freeform 57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Freeform 58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Freeform 59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7208901" y="3845623"/>
            <a:ext cx="447294" cy="88011"/>
            <a:chOff x="7208901" y="3845623"/>
            <a:chExt cx="447294" cy="88011"/>
          </a:xfrm>
        </p:grpSpPr>
        <p:sp>
          <p:nvSpPr>
            <p:cNvPr id="61" name="Freeform 61"/>
            <p:cNvSpPr/>
            <p:nvPr/>
          </p:nvSpPr>
          <p:spPr>
            <a:xfrm>
              <a:off x="7208901" y="3845623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7074218" y="2382488"/>
            <a:ext cx="453771" cy="453771"/>
            <a:chOff x="7074218" y="2382488"/>
            <a:chExt cx="453771" cy="453771"/>
          </a:xfrm>
        </p:grpSpPr>
        <p:sp>
          <p:nvSpPr>
            <p:cNvPr id="63" name="AutoShape 63"/>
            <p:cNvSpPr/>
            <p:nvPr/>
          </p:nvSpPr>
          <p:spPr>
            <a:xfrm>
              <a:off x="7074218" y="2382488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65" name="Freeform 65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Freeform 66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Freeform 67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8" name="Group 68"/>
          <p:cNvGrpSpPr/>
          <p:nvPr/>
        </p:nvGrpSpPr>
        <p:grpSpPr>
          <a:xfrm>
            <a:off x="7148322" y="2776156"/>
            <a:ext cx="305467" cy="60103"/>
            <a:chOff x="7148322" y="2776156"/>
            <a:chExt cx="305467" cy="60103"/>
          </a:xfrm>
        </p:grpSpPr>
        <p:sp>
          <p:nvSpPr>
            <p:cNvPr id="69" name="Freeform 69"/>
            <p:cNvSpPr/>
            <p:nvPr/>
          </p:nvSpPr>
          <p:spPr>
            <a:xfrm>
              <a:off x="7148322" y="2776156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6614922" y="4176522"/>
            <a:ext cx="453771" cy="453771"/>
            <a:chOff x="6614922" y="4176522"/>
            <a:chExt cx="453771" cy="453771"/>
          </a:xfrm>
        </p:grpSpPr>
        <p:sp>
          <p:nvSpPr>
            <p:cNvPr id="71" name="AutoShape 71"/>
            <p:cNvSpPr/>
            <p:nvPr/>
          </p:nvSpPr>
          <p:spPr>
            <a:xfrm>
              <a:off x="6614922" y="417652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73" name="Freeform 73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4" name="Freeform 74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Freeform 75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6689027" y="4570190"/>
            <a:ext cx="305467" cy="60103"/>
            <a:chOff x="6689027" y="4570190"/>
            <a:chExt cx="305467" cy="60103"/>
          </a:xfrm>
        </p:grpSpPr>
        <p:sp>
          <p:nvSpPr>
            <p:cNvPr id="77" name="Freeform 77"/>
            <p:cNvSpPr/>
            <p:nvPr/>
          </p:nvSpPr>
          <p:spPr>
            <a:xfrm>
              <a:off x="6689027" y="457019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cxnSp>
        <p:nvCxnSpPr>
          <p:cNvPr id="78" name="Connector 78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79" name="Group 79"/>
          <p:cNvGrpSpPr/>
          <p:nvPr/>
        </p:nvGrpSpPr>
        <p:grpSpPr>
          <a:xfrm>
            <a:off x="7787354" y="4746498"/>
            <a:ext cx="664369" cy="664369"/>
            <a:chOff x="7787354" y="4746498"/>
            <a:chExt cx="664369" cy="664369"/>
          </a:xfrm>
        </p:grpSpPr>
        <p:sp>
          <p:nvSpPr>
            <p:cNvPr id="80" name="AutoShape 80"/>
            <p:cNvSpPr/>
            <p:nvPr/>
          </p:nvSpPr>
          <p:spPr>
            <a:xfrm>
              <a:off x="7787354" y="4746498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1" name="Group 81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82" name="Freeform 82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3" name="Freeform 83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Freeform 84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5" name="Group 85"/>
          <p:cNvGrpSpPr/>
          <p:nvPr/>
        </p:nvGrpSpPr>
        <p:grpSpPr>
          <a:xfrm>
            <a:off x="7895844" y="5322856"/>
            <a:ext cx="447294" cy="88011"/>
            <a:chOff x="7895844" y="5322856"/>
            <a:chExt cx="447294" cy="88011"/>
          </a:xfrm>
        </p:grpSpPr>
        <p:sp>
          <p:nvSpPr>
            <p:cNvPr id="86" name="Freeform 86"/>
            <p:cNvSpPr/>
            <p:nvPr/>
          </p:nvSpPr>
          <p:spPr>
            <a:xfrm>
              <a:off x="7895844" y="5322856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6936200" y="4830032"/>
            <a:ext cx="453771" cy="453771"/>
            <a:chOff x="6936200" y="4830032"/>
            <a:chExt cx="453771" cy="453771"/>
          </a:xfrm>
        </p:grpSpPr>
        <p:sp>
          <p:nvSpPr>
            <p:cNvPr id="88" name="AutoShape 88"/>
            <p:cNvSpPr/>
            <p:nvPr/>
          </p:nvSpPr>
          <p:spPr>
            <a:xfrm>
              <a:off x="6936200" y="4830032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9" name="Group 89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90" name="Freeform 90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Freeform 91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2" name="Freeform 92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3" name="Group 93"/>
          <p:cNvGrpSpPr/>
          <p:nvPr/>
        </p:nvGrpSpPr>
        <p:grpSpPr>
          <a:xfrm>
            <a:off x="7010305" y="5223700"/>
            <a:ext cx="305467" cy="60103"/>
            <a:chOff x="7010305" y="5223700"/>
            <a:chExt cx="305467" cy="60103"/>
          </a:xfrm>
        </p:grpSpPr>
        <p:sp>
          <p:nvSpPr>
            <p:cNvPr id="94" name="Freeform 94"/>
            <p:cNvSpPr/>
            <p:nvPr/>
          </p:nvSpPr>
          <p:spPr>
            <a:xfrm>
              <a:off x="7010305" y="522370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5" name="Group 95"/>
          <p:cNvGrpSpPr/>
          <p:nvPr/>
        </p:nvGrpSpPr>
        <p:grpSpPr>
          <a:xfrm>
            <a:off x="8511826" y="5729097"/>
            <a:ext cx="453771" cy="453771"/>
            <a:chOff x="8511826" y="5729097"/>
            <a:chExt cx="453771" cy="453771"/>
          </a:xfrm>
        </p:grpSpPr>
        <p:sp>
          <p:nvSpPr>
            <p:cNvPr id="96" name="AutoShape 96"/>
            <p:cNvSpPr/>
            <p:nvPr/>
          </p:nvSpPr>
          <p:spPr>
            <a:xfrm>
              <a:off x="8511826" y="5729097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98" name="Freeform 98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9" name="Freeform 99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0" name="Freeform 100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1" name="Group 101"/>
          <p:cNvGrpSpPr/>
          <p:nvPr/>
        </p:nvGrpSpPr>
        <p:grpSpPr>
          <a:xfrm>
            <a:off x="8585930" y="6122765"/>
            <a:ext cx="305467" cy="60103"/>
            <a:chOff x="8585930" y="6122765"/>
            <a:chExt cx="305467" cy="60103"/>
          </a:xfrm>
        </p:grpSpPr>
        <p:sp>
          <p:nvSpPr>
            <p:cNvPr id="102" name="Freeform 102"/>
            <p:cNvSpPr/>
            <p:nvPr/>
          </p:nvSpPr>
          <p:spPr>
            <a:xfrm>
              <a:off x="8585930" y="6122765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cxnSp>
        <p:nvCxnSpPr>
          <p:cNvPr id="103" name="Connector 10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04" name="Connector 10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05" name="Group 105"/>
          <p:cNvGrpSpPr/>
          <p:nvPr/>
        </p:nvGrpSpPr>
        <p:grpSpPr>
          <a:xfrm>
            <a:off x="9748075" y="4300156"/>
            <a:ext cx="664369" cy="664369"/>
            <a:chOff x="9748075" y="4300156"/>
            <a:chExt cx="664369" cy="664369"/>
          </a:xfrm>
        </p:grpSpPr>
        <p:sp>
          <p:nvSpPr>
            <p:cNvPr id="106" name="AutoShape 106"/>
            <p:cNvSpPr/>
            <p:nvPr/>
          </p:nvSpPr>
          <p:spPr>
            <a:xfrm>
              <a:off x="9748075" y="4300156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7" name="Group 107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108" name="Freeform 108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9" name="Freeform 109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0" name="Freeform 110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1" name="Group 111"/>
          <p:cNvGrpSpPr/>
          <p:nvPr/>
        </p:nvGrpSpPr>
        <p:grpSpPr>
          <a:xfrm>
            <a:off x="9856566" y="4876514"/>
            <a:ext cx="447294" cy="88011"/>
            <a:chOff x="9856566" y="4876514"/>
            <a:chExt cx="447294" cy="88011"/>
          </a:xfrm>
        </p:grpSpPr>
        <p:sp>
          <p:nvSpPr>
            <p:cNvPr id="112" name="Freeform 112"/>
            <p:cNvSpPr/>
            <p:nvPr/>
          </p:nvSpPr>
          <p:spPr>
            <a:xfrm>
              <a:off x="9856566" y="48765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3" name="Group 113"/>
          <p:cNvGrpSpPr/>
          <p:nvPr/>
        </p:nvGrpSpPr>
        <p:grpSpPr>
          <a:xfrm>
            <a:off x="9030843" y="5023104"/>
            <a:ext cx="453771" cy="453771"/>
            <a:chOff x="9030843" y="5023104"/>
            <a:chExt cx="453771" cy="453771"/>
          </a:xfrm>
        </p:grpSpPr>
        <p:sp>
          <p:nvSpPr>
            <p:cNvPr id="114" name="AutoShape 114"/>
            <p:cNvSpPr/>
            <p:nvPr/>
          </p:nvSpPr>
          <p:spPr>
            <a:xfrm>
              <a:off x="9030843" y="502310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5" name="Group 115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116" name="Freeform 116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7" name="Freeform 117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8" name="Freeform 118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9" name="Group 119"/>
          <p:cNvGrpSpPr/>
          <p:nvPr/>
        </p:nvGrpSpPr>
        <p:grpSpPr>
          <a:xfrm>
            <a:off x="9104948" y="5416772"/>
            <a:ext cx="305467" cy="60103"/>
            <a:chOff x="9104948" y="5416772"/>
            <a:chExt cx="305467" cy="60103"/>
          </a:xfrm>
        </p:grpSpPr>
        <p:sp>
          <p:nvSpPr>
            <p:cNvPr id="120" name="Freeform 120"/>
            <p:cNvSpPr/>
            <p:nvPr/>
          </p:nvSpPr>
          <p:spPr>
            <a:xfrm>
              <a:off x="9104948" y="541677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1" name="Group 121"/>
          <p:cNvGrpSpPr/>
          <p:nvPr/>
        </p:nvGrpSpPr>
        <p:grpSpPr>
          <a:xfrm>
            <a:off x="9872949" y="5502211"/>
            <a:ext cx="453771" cy="453771"/>
            <a:chOff x="9872949" y="5502211"/>
            <a:chExt cx="453771" cy="453771"/>
          </a:xfrm>
        </p:grpSpPr>
        <p:sp>
          <p:nvSpPr>
            <p:cNvPr id="122" name="AutoShape 122"/>
            <p:cNvSpPr/>
            <p:nvPr/>
          </p:nvSpPr>
          <p:spPr>
            <a:xfrm>
              <a:off x="9872949" y="5502211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3" name="Group 123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124" name="Freeform 124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5" name="Freeform 125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6" name="Freeform 126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7" name="Group 127"/>
          <p:cNvGrpSpPr/>
          <p:nvPr/>
        </p:nvGrpSpPr>
        <p:grpSpPr>
          <a:xfrm>
            <a:off x="9947053" y="5895880"/>
            <a:ext cx="305467" cy="60103"/>
            <a:chOff x="9947053" y="5895880"/>
            <a:chExt cx="305467" cy="60103"/>
          </a:xfrm>
        </p:grpSpPr>
        <p:sp>
          <p:nvSpPr>
            <p:cNvPr id="128" name="Freeform 128"/>
            <p:cNvSpPr/>
            <p:nvPr/>
          </p:nvSpPr>
          <p:spPr>
            <a:xfrm>
              <a:off x="9947053" y="5895880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cxnSp>
        <p:nvCxnSpPr>
          <p:cNvPr id="129" name="Connector 129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30" name="Connector 130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131" name="Group 131"/>
          <p:cNvGrpSpPr/>
          <p:nvPr/>
        </p:nvGrpSpPr>
        <p:grpSpPr>
          <a:xfrm>
            <a:off x="8554402" y="2050351"/>
            <a:ext cx="664369" cy="664369"/>
            <a:chOff x="8554402" y="2050351"/>
            <a:chExt cx="664369" cy="664369"/>
          </a:xfrm>
        </p:grpSpPr>
        <p:sp>
          <p:nvSpPr>
            <p:cNvPr id="132" name="AutoShape 132"/>
            <p:cNvSpPr/>
            <p:nvPr/>
          </p:nvSpPr>
          <p:spPr>
            <a:xfrm>
              <a:off x="8554402" y="2050351"/>
              <a:ext cx="664369" cy="664369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3" name="Group 133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34" name="Freeform 134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5" name="Freeform 135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6" name="Freeform 136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7" name="Group 137"/>
          <p:cNvGrpSpPr/>
          <p:nvPr/>
        </p:nvGrpSpPr>
        <p:grpSpPr>
          <a:xfrm>
            <a:off x="8662892" y="2626614"/>
            <a:ext cx="447294" cy="88011"/>
            <a:chOff x="8662892" y="2626614"/>
            <a:chExt cx="447294" cy="88011"/>
          </a:xfrm>
        </p:grpSpPr>
        <p:sp>
          <p:nvSpPr>
            <p:cNvPr id="138" name="Freeform 138"/>
            <p:cNvSpPr/>
            <p:nvPr/>
          </p:nvSpPr>
          <p:spPr>
            <a:xfrm>
              <a:off x="8662892" y="2626614"/>
              <a:ext cx="447294" cy="88011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9" name="Group 139"/>
          <p:cNvGrpSpPr/>
          <p:nvPr/>
        </p:nvGrpSpPr>
        <p:grpSpPr>
          <a:xfrm>
            <a:off x="7753064" y="1854994"/>
            <a:ext cx="453771" cy="453771"/>
            <a:chOff x="7753064" y="1854994"/>
            <a:chExt cx="453771" cy="453771"/>
          </a:xfrm>
        </p:grpSpPr>
        <p:sp>
          <p:nvSpPr>
            <p:cNvPr id="140" name="AutoShape 140"/>
            <p:cNvSpPr/>
            <p:nvPr/>
          </p:nvSpPr>
          <p:spPr>
            <a:xfrm>
              <a:off x="7753064" y="1854994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1" name="Group 141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42" name="Freeform 142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3" name="Freeform 143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4" name="Freeform 144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5" name="Group 145"/>
          <p:cNvGrpSpPr/>
          <p:nvPr/>
        </p:nvGrpSpPr>
        <p:grpSpPr>
          <a:xfrm>
            <a:off x="7827169" y="2248662"/>
            <a:ext cx="305467" cy="60103"/>
            <a:chOff x="7827169" y="2248662"/>
            <a:chExt cx="305467" cy="60103"/>
          </a:xfrm>
        </p:grpSpPr>
        <p:sp>
          <p:nvSpPr>
            <p:cNvPr id="146" name="Freeform 146"/>
            <p:cNvSpPr/>
            <p:nvPr/>
          </p:nvSpPr>
          <p:spPr>
            <a:xfrm>
              <a:off x="7827169" y="2248662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7" name="Group 147"/>
          <p:cNvGrpSpPr/>
          <p:nvPr/>
        </p:nvGrpSpPr>
        <p:grpSpPr>
          <a:xfrm>
            <a:off x="9632252" y="1967865"/>
            <a:ext cx="453771" cy="453771"/>
            <a:chOff x="9632252" y="1967865"/>
            <a:chExt cx="453771" cy="453771"/>
          </a:xfrm>
        </p:grpSpPr>
        <p:sp>
          <p:nvSpPr>
            <p:cNvPr id="148" name="AutoShape 148"/>
            <p:cNvSpPr/>
            <p:nvPr/>
          </p:nvSpPr>
          <p:spPr>
            <a:xfrm>
              <a:off x="9632252" y="1967865"/>
              <a:ext cx="453771" cy="453771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9" name="Group 149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50" name="Freeform 150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1" name="Freeform 151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2" name="Freeform 152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3" name="Group 153"/>
          <p:cNvGrpSpPr/>
          <p:nvPr/>
        </p:nvGrpSpPr>
        <p:grpSpPr>
          <a:xfrm>
            <a:off x="9706356" y="2361438"/>
            <a:ext cx="305467" cy="60103"/>
            <a:chOff x="9706356" y="2361438"/>
            <a:chExt cx="305467" cy="60103"/>
          </a:xfrm>
        </p:grpSpPr>
        <p:sp>
          <p:nvSpPr>
            <p:cNvPr id="154" name="Freeform 154"/>
            <p:cNvSpPr/>
            <p:nvPr/>
          </p:nvSpPr>
          <p:spPr>
            <a:xfrm>
              <a:off x="9706356" y="2361438"/>
              <a:ext cx="305467" cy="60103"/>
            </a:xfrm>
            <a:custGeom>
              <a:rect l="l" t="t" r="r" b="b"/>
              <a:pathLst>
                <a:path w="944594" h="185883">
                  <a:moveTo>
                    <a:pt x="0" y="0"/>
                  </a:moveTo>
                  <a:lnTo>
                    <a:pt x="944594" y="0"/>
                  </a:lnTo>
                  <a:lnTo>
                    <a:pt x="864504" y="66080"/>
                  </a:lnTo>
                  <a:cubicBezTo>
                    <a:pt x="752546" y="141718"/>
                    <a:pt x="617579" y="185883"/>
                    <a:pt x="472297" y="185883"/>
                  </a:cubicBezTo>
                  <a:cubicBezTo>
                    <a:pt x="327015" y="185883"/>
                    <a:pt x="192048" y="141718"/>
                    <a:pt x="80090" y="660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55" name="AutoShape 155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能够提供无偏的处理效应估计。</a:t>
            </a:r>
            <a:endParaRPr lang="en-US" sz="1100"/>
          </a:p>
        </p:txBody>
      </p:sp>
      <p:sp>
        <p:nvSpPr>
          <p:cNvPr id="156" name="Freeform 156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7" name="AutoShape 157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58" name="Group 15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9" name="AutoShape 15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0" name="AutoShape 16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1" name="AutoShape 16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2" name="AutoShape 16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3" name="AutoShape 16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" name="AutoShape 16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" name="AutoShape 16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6" name="AutoShape 16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7" name="AutoShape 16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8" name="AutoShape 16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9" name="AutoShape 16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0" name="AutoShape 17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1" name="AutoShape 17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2" name="AutoShape 17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3" name="AutoShape 17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" name="AutoShape 17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5" name="AutoShape 17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6" name="AutoShape 17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7" name="AutoShape 17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8" name="AutoShape 17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9" name="TextBox 17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当实验单位间存在显著差异时，可能导致结果不准确。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对实验误差的分布要求较高，如不满足正态分布假设，可能影响结果的有效性。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在某些情况下，可能无法充分利用实验单位提供的信息，导致实验效率降低。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实验设计与实施过程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实验因素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水平设置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在完全随机设计中，实验因素通常是研究者希望探究的自变量，可以是定性或定量的。这些因素被认为可能对实验结果产生影响。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实验因素的不同取值或条件被称为水平。在完全随机设计中，每个因素的各个水平都被随机地分配给受试对象。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实验因素与水平设置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https://d.book118.com/697003114034006042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2024-09-15T09:50:30.279</cp:lastPrinted>
  <dcterms:created xsi:type="dcterms:W3CDTF">2024-09-15T01:50:30Z</dcterms:created>
  <dcterms:modified xsi:type="dcterms:W3CDTF">2024-09-15T01:50:32Z</dcterms:modified>
</cp:coreProperties>
</file>