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8C00E-CB80-49D0-B1D3-440EB7CD7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B7266-F89A-4CBD-B456-0984A63A6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DE74D-04B8-48B7-9290-F80DE40A3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2AFEC-682E-4FD7-9F09-C0A469F32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43F3F4-1A0A-47BD-98E0-5028E32B9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C714CE-3F22-4EE6-98DD-4F6ADCE8B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0406A9-F52C-4252-BECE-F964654C1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FA91D-9CCD-4860-BC1E-4692CED67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47B290-7414-4EB1-9E09-1E371FD35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EF6FB-B934-4C02-B038-656736877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3EEA5-5DD1-44D3-9B95-FA93800C5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0410316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信用社社年终总结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业务经营情况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信息技术应用情况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合规与内控管理情况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对信用社在过去一年中的业务发展、风险管理、内部控制等方面进行全面的梳理和总结。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回顾过去一年的工作成果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基于当前市场环境和信用社自身发展状况，制定未来一年的发展目标、业务策略及风险管理措施。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展望未来发展规划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通过年终总结，向上级领导、监管部门及社会各界展示信用社在过去一年中的工作成果，提升信用社的公信力和形象。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汇报工作成果，提升信用社形象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业务发展情况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包括贷款、存款、中间业务等各项业务的发展情况，以及新产品、新服务的推出和市场表现。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内部控制及合规管理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阐述内部控制体系的建设和完善情况，包括制度建设、流程优化、信息系统建设等方面的内容，以及合规管理工作的开展情况和成果。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风险管理状况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分析信用风险、市场风险、操作风险等各类风险的管理情况，以及不良贷款的处置和风险资产的化解情况。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人力资源及企业文化建设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介绍员工队伍的建设情况，包括人才引进、培养、激励等方面的措施和成果，以及企业文化建设的进展和成效。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业务经营情况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截至年末，信用社存款总额达到XX亿元，较年初增长XX%，实现了稳健的增长。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存款总额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存款结构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存款来源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活期存款占比XX%，定期存款占比XX%，结构较为合理，满足了不同客户的多样化需求。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企业客户存款占比XX%，个人客户存款占比XX%，客户基础广泛，资金来源稳定。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存款业务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截至年末，信用社贷款总额达到XX亿元，较年初增长XX%，贷款业务规模稳步扩大。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贷款总额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主要投向了制造业、批发零售业、房地产业等领域，支持了实体经济的发展。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贷款投向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不良贷款率为XX%，低于行业平均水平，贷款质量总体可控。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贷款质量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贷款业务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中间业务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中间业务收入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全年实现中间业务收入XX亿元，较上年增长XX%，成为信用社重要的收入来源之一。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中间业务种类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主要包括支付结算、代理业务、银行卡业务等，种类丰富，满足了客户的多元化需求。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中间业务发展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积极拓展电子银行、移动支付等新兴业务领域，提升了中间业务的竞争力和市场份额。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本年度，我社信贷资产质量保持稳定，不良贷款率持续下降，风险抵御能力得到增强。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信贷资产质量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我们加强了对客户信用评级的监控，提高了评级的准确性和有效性，为信贷决策提供了重要依据。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客户信用评级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针对潜在信用风险，我们采取了多项风险防范措施，如加强贷后管理、建立风险预警机制等，有效降低了信用风险的发生。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通过优化投资组合结构，降低对单一资产或市场的依赖，我们有效分散了市场风险。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市场变动监测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我们密切关注市场动态，加强对市场利率、汇率等关键指标的监测和分析，及时应对市场变动带来的风险。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风险控制手段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我们运用现代金融工程技术和风险管理工具，对市场风险进行量化分析和控制，提高了风险管理的科学性和有效性。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员工培训和教育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通过加强员工培训和教育，提高员工的风险意识和操作技能，有效减少了操作风险的发生。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监督检查和整改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我们加大对业务操作的监督检查力度，及时发现和纠正存在的问题，确保各项操作风险得到有效控制。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我们持续完善内部控制体系，加强制度建设和流程管理，确保各项业务操作的规范性和安全性。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投资组合规模达到XX亿元，较年初增长XX%，投资收益稳步提升。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总资产规模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截至年末，信用社总资产达到XX亿元，较年初增长XX%，实现稳健增长。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不良贷款率为XX%，较年初下降XX个百分点，资产质量持续改善。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资产状况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总负债规模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各项存款余额达到XX亿元，较年初增长XX%，其中储蓄存款占比XX%，对公存款占比XX%。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存款结构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借款成本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借款成本率为XX%，较年初下降XX个百分点，负债成本控制有效。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截至年末，信用社总负债达到XX亿元，较年初增长XX%，与资产规模保持匹配。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负债状况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实现营业收入XX亿元，较上年增长XX%，主要得益于贷款利息收入和投资收益的增加。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营业收入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营业支出为XX亿元，较上年增长XX%，主要因为计提贷款损失准备和人员费用增加。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营业支出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实现净利润XX亿元，较上年增长XX%，盈利能力稳步提升。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净利润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利润状况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https://d.book118.com/697004103160006046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2024-09-22T04:58:35.407</cp:lastPrinted>
  <dcterms:created xsi:type="dcterms:W3CDTF">2024-09-21T20:58:35Z</dcterms:created>
  <dcterms:modified xsi:type="dcterms:W3CDTF">2024-09-21T20:58:37Z</dcterms:modified>
</cp:coreProperties>
</file>