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EFD026B-4490-450F-88EC-037FB9ACD96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3855A36-34EE-426C-9B11-DCA2C82A59C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3E93800-EBD7-49C5-81C7-0F3EBA718D0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A7DC318-63C6-4516-844E-B0EF5E668E4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2B040CA-53F0-4F8C-953D-D9D3A2F4F8E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08A7B3B-6AF9-49B4-B577-3216F10247D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F4C5C45-42B8-4590-91DE-70EDA684019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53F84A4-38A4-40FD-BFA0-9C84E00D570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DA9C9D1-B37A-4C61-80C3-50BB3456E72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7B86325-B115-41AA-A406-7B9512381AD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8E09D8C-F6FF-49EE-A3D8-78B748B2166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Relationship Id="rId3" Type="http://schemas.openxmlformats.org/officeDocument/2006/relationships/image" Target="../media/image2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Relationship Id="rId3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Relationship Id="rId3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Relationship Id="rId3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9704500013200604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92262" y="795338"/>
            <a:ext cx="5016500" cy="4945062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-474588" y="128588"/>
            <a:ext cx="5299075" cy="4257675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-860351" y="60325"/>
            <a:ext cx="6002338" cy="4419600"/>
          </a:xfrm>
          <a:custGeom>
            <a:rect l="l" t="t" r="r" b="b"/>
            <a:pathLst>
              <a:path w="1478" h="1090">
                <a:moveTo>
                  <a:pt x="410" y="1046"/>
                </a:moveTo>
                <a:cubicBezTo>
                  <a:pt x="410" y="1046"/>
                  <a:pt x="0" y="1016"/>
                  <a:pt x="118" y="624"/>
                </a:cubicBezTo>
                <a:cubicBezTo>
                  <a:pt x="236" y="232"/>
                  <a:pt x="482" y="0"/>
                  <a:pt x="754" y="20"/>
                </a:cubicBezTo>
                <a:cubicBezTo>
                  <a:pt x="1026" y="40"/>
                  <a:pt x="1270" y="144"/>
                  <a:pt x="1374" y="502"/>
                </a:cubicBezTo>
                <a:cubicBezTo>
                  <a:pt x="1478" y="860"/>
                  <a:pt x="1264" y="1002"/>
                  <a:pt x="982" y="1046"/>
                </a:cubicBezTo>
                <a:cubicBezTo>
                  <a:pt x="700" y="1090"/>
                  <a:pt x="410" y="1046"/>
                  <a:pt x="410" y="1046"/>
                </a:cubicBezTo>
                <a:close/>
              </a:path>
            </a:pathLst>
          </a:custGeom>
          <a:noFill/>
          <a:ln w="3572">
            <a:solidFill>
              <a:srgbClr val="EAEAEA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-680963" y="144463"/>
            <a:ext cx="5773737" cy="4275137"/>
          </a:xfrm>
          <a:custGeom>
            <a:rect l="l" t="t" r="r" b="b"/>
            <a:pathLst>
              <a:path w="1422" h="1054">
                <a:moveTo>
                  <a:pt x="731" y="19"/>
                </a:moveTo>
                <a:cubicBezTo>
                  <a:pt x="992" y="44"/>
                  <a:pt x="1225" y="142"/>
                  <a:pt x="1323" y="484"/>
                </a:cubicBezTo>
                <a:cubicBezTo>
                  <a:pt x="1422" y="827"/>
                  <a:pt x="1216" y="963"/>
                  <a:pt x="947" y="1008"/>
                </a:cubicBezTo>
                <a:cubicBezTo>
                  <a:pt x="676" y="1054"/>
                  <a:pt x="392" y="1012"/>
                  <a:pt x="391" y="1007"/>
                </a:cubicBezTo>
                <a:cubicBezTo>
                  <a:pt x="389" y="1003"/>
                  <a:pt x="0" y="975"/>
                  <a:pt x="108" y="600"/>
                </a:cubicBezTo>
                <a:cubicBezTo>
                  <a:pt x="110" y="592"/>
                  <a:pt x="112" y="584"/>
                  <a:pt x="115" y="576"/>
                </a:cubicBezTo>
                <a:cubicBezTo>
                  <a:pt x="140" y="493"/>
                  <a:pt x="172" y="417"/>
                  <a:pt x="212" y="349"/>
                </a:cubicBezTo>
                <a:cubicBezTo>
                  <a:pt x="340" y="129"/>
                  <a:pt x="530" y="0"/>
                  <a:pt x="731" y="19"/>
                </a:cubicBezTo>
                <a:close/>
              </a:path>
            </a:pathLst>
          </a:custGeom>
          <a:noFill/>
          <a:ln w="3572">
            <a:solidFill>
              <a:srgbClr val="E8E8E8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-506338" y="209550"/>
            <a:ext cx="5546725" cy="4152900"/>
          </a:xfrm>
          <a:custGeom>
            <a:rect l="l" t="t" r="r" b="b"/>
            <a:pathLst>
              <a:path w="1366" h="1024">
                <a:moveTo>
                  <a:pt x="709" y="23"/>
                </a:moveTo>
                <a:cubicBezTo>
                  <a:pt x="959" y="52"/>
                  <a:pt x="1181" y="145"/>
                  <a:pt x="1273" y="472"/>
                </a:cubicBezTo>
                <a:cubicBezTo>
                  <a:pt x="1366" y="799"/>
                  <a:pt x="1169" y="929"/>
                  <a:pt x="912" y="976"/>
                </a:cubicBezTo>
                <a:cubicBezTo>
                  <a:pt x="653" y="1024"/>
                  <a:pt x="375" y="984"/>
                  <a:pt x="372" y="974"/>
                </a:cubicBezTo>
                <a:cubicBezTo>
                  <a:pt x="370" y="966"/>
                  <a:pt x="0" y="939"/>
                  <a:pt x="98" y="581"/>
                </a:cubicBezTo>
                <a:cubicBezTo>
                  <a:pt x="101" y="573"/>
                  <a:pt x="102" y="565"/>
                  <a:pt x="104" y="558"/>
                </a:cubicBezTo>
                <a:cubicBezTo>
                  <a:pt x="128" y="478"/>
                  <a:pt x="158" y="404"/>
                  <a:pt x="199" y="336"/>
                </a:cubicBezTo>
                <a:cubicBezTo>
                  <a:pt x="323" y="128"/>
                  <a:pt x="512" y="0"/>
                  <a:pt x="709" y="23"/>
                </a:cubicBezTo>
                <a:close/>
              </a:path>
            </a:pathLst>
          </a:custGeom>
          <a:noFill/>
          <a:ln w="3572">
            <a:solidFill>
              <a:srgbClr val="E6E6E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-328538" y="271463"/>
            <a:ext cx="5319712" cy="4029075"/>
          </a:xfrm>
          <a:custGeom>
            <a:rect l="l" t="t" r="r" b="b"/>
            <a:pathLst>
              <a:path w="1310" h="994">
                <a:moveTo>
                  <a:pt x="686" y="28"/>
                </a:moveTo>
                <a:cubicBezTo>
                  <a:pt x="925" y="62"/>
                  <a:pt x="1135" y="148"/>
                  <a:pt x="1223" y="460"/>
                </a:cubicBezTo>
                <a:cubicBezTo>
                  <a:pt x="1310" y="773"/>
                  <a:pt x="1121" y="895"/>
                  <a:pt x="877" y="944"/>
                </a:cubicBezTo>
                <a:cubicBezTo>
                  <a:pt x="628" y="994"/>
                  <a:pt x="357" y="956"/>
                  <a:pt x="353" y="941"/>
                </a:cubicBezTo>
                <a:cubicBezTo>
                  <a:pt x="349" y="929"/>
                  <a:pt x="0" y="904"/>
                  <a:pt x="88" y="563"/>
                </a:cubicBezTo>
                <a:cubicBezTo>
                  <a:pt x="90" y="556"/>
                  <a:pt x="91" y="548"/>
                  <a:pt x="93" y="540"/>
                </a:cubicBezTo>
                <a:cubicBezTo>
                  <a:pt x="114" y="464"/>
                  <a:pt x="142" y="392"/>
                  <a:pt x="184" y="324"/>
                </a:cubicBezTo>
                <a:cubicBezTo>
                  <a:pt x="305" y="129"/>
                  <a:pt x="493" y="0"/>
                  <a:pt x="686" y="28"/>
                </a:cubicBezTo>
                <a:close/>
              </a:path>
            </a:pathLst>
          </a:custGeom>
          <a:noFill/>
          <a:ln w="3572">
            <a:solidFill>
              <a:srgbClr val="E4E4E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-153913" y="334963"/>
            <a:ext cx="5092700" cy="3905250"/>
          </a:xfrm>
          <a:custGeom>
            <a:rect l="l" t="t" r="r" b="b"/>
            <a:pathLst>
              <a:path w="1254" h="963">
                <a:moveTo>
                  <a:pt x="664" y="32"/>
                </a:moveTo>
                <a:cubicBezTo>
                  <a:pt x="892" y="70"/>
                  <a:pt x="1091" y="151"/>
                  <a:pt x="1173" y="448"/>
                </a:cubicBezTo>
                <a:cubicBezTo>
                  <a:pt x="1254" y="745"/>
                  <a:pt x="1074" y="861"/>
                  <a:pt x="843" y="911"/>
                </a:cubicBezTo>
                <a:cubicBezTo>
                  <a:pt x="605" y="963"/>
                  <a:pt x="340" y="927"/>
                  <a:pt x="334" y="908"/>
                </a:cubicBezTo>
                <a:cubicBezTo>
                  <a:pt x="330" y="892"/>
                  <a:pt x="0" y="868"/>
                  <a:pt x="79" y="544"/>
                </a:cubicBezTo>
                <a:cubicBezTo>
                  <a:pt x="81" y="537"/>
                  <a:pt x="81" y="529"/>
                  <a:pt x="83" y="522"/>
                </a:cubicBezTo>
                <a:cubicBezTo>
                  <a:pt x="102" y="449"/>
                  <a:pt x="128" y="379"/>
                  <a:pt x="171" y="311"/>
                </a:cubicBezTo>
                <a:cubicBezTo>
                  <a:pt x="288" y="129"/>
                  <a:pt x="475" y="0"/>
                  <a:pt x="664" y="32"/>
                </a:cubicBezTo>
                <a:close/>
              </a:path>
            </a:pathLst>
          </a:custGeom>
          <a:noFill/>
          <a:ln w="3572">
            <a:solidFill>
              <a:srgbClr val="E2E2E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20712" y="400050"/>
            <a:ext cx="4868862" cy="3783013"/>
          </a:xfrm>
          <a:custGeom>
            <a:rect l="l" t="t" r="r" b="b"/>
            <a:pathLst>
              <a:path w="1199" h="933">
                <a:moveTo>
                  <a:pt x="642" y="36"/>
                </a:moveTo>
                <a:cubicBezTo>
                  <a:pt x="858" y="78"/>
                  <a:pt x="1047" y="154"/>
                  <a:pt x="1123" y="435"/>
                </a:cubicBezTo>
                <a:cubicBezTo>
                  <a:pt x="1199" y="717"/>
                  <a:pt x="1027" y="827"/>
                  <a:pt x="809" y="879"/>
                </a:cubicBezTo>
                <a:cubicBezTo>
                  <a:pt x="582" y="933"/>
                  <a:pt x="323" y="898"/>
                  <a:pt x="316" y="874"/>
                </a:cubicBezTo>
                <a:cubicBezTo>
                  <a:pt x="310" y="854"/>
                  <a:pt x="0" y="832"/>
                  <a:pt x="70" y="525"/>
                </a:cubicBezTo>
                <a:cubicBezTo>
                  <a:pt x="71" y="518"/>
                  <a:pt x="71" y="511"/>
                  <a:pt x="73" y="504"/>
                </a:cubicBezTo>
                <a:cubicBezTo>
                  <a:pt x="90" y="434"/>
                  <a:pt x="114" y="366"/>
                  <a:pt x="158" y="298"/>
                </a:cubicBezTo>
                <a:cubicBezTo>
                  <a:pt x="270" y="128"/>
                  <a:pt x="456" y="0"/>
                  <a:pt x="642" y="36"/>
                </a:cubicBezTo>
                <a:close/>
              </a:path>
            </a:pathLst>
          </a:custGeom>
          <a:noFill/>
          <a:ln w="3572">
            <a:solidFill>
              <a:srgbClr val="E0DFD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200099" y="461963"/>
            <a:ext cx="4637088" cy="3660775"/>
          </a:xfrm>
          <a:custGeom>
            <a:rect l="l" t="t" r="r" b="b"/>
            <a:pathLst>
              <a:path w="1142" h="903">
                <a:moveTo>
                  <a:pt x="619" y="41"/>
                </a:moveTo>
                <a:cubicBezTo>
                  <a:pt x="824" y="86"/>
                  <a:pt x="1002" y="158"/>
                  <a:pt x="1072" y="424"/>
                </a:cubicBezTo>
                <a:cubicBezTo>
                  <a:pt x="1142" y="690"/>
                  <a:pt x="979" y="794"/>
                  <a:pt x="773" y="847"/>
                </a:cubicBezTo>
                <a:cubicBezTo>
                  <a:pt x="557" y="903"/>
                  <a:pt x="305" y="871"/>
                  <a:pt x="297" y="842"/>
                </a:cubicBezTo>
                <a:cubicBezTo>
                  <a:pt x="290" y="818"/>
                  <a:pt x="0" y="797"/>
                  <a:pt x="59" y="507"/>
                </a:cubicBezTo>
                <a:cubicBezTo>
                  <a:pt x="61" y="501"/>
                  <a:pt x="61" y="493"/>
                  <a:pt x="62" y="486"/>
                </a:cubicBezTo>
                <a:cubicBezTo>
                  <a:pt x="76" y="420"/>
                  <a:pt x="99" y="354"/>
                  <a:pt x="144" y="287"/>
                </a:cubicBezTo>
                <a:cubicBezTo>
                  <a:pt x="251" y="128"/>
                  <a:pt x="437" y="0"/>
                  <a:pt x="619" y="41"/>
                </a:cubicBezTo>
                <a:close/>
              </a:path>
            </a:pathLst>
          </a:custGeom>
          <a:noFill/>
          <a:ln w="3572">
            <a:solidFill>
              <a:srgbClr val="DEDDD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374724" y="527050"/>
            <a:ext cx="4413250" cy="3538538"/>
          </a:xfrm>
          <a:custGeom>
            <a:rect l="l" t="t" r="r" b="b"/>
            <a:pathLst>
              <a:path w="1087" h="873">
                <a:moveTo>
                  <a:pt x="597" y="45"/>
                </a:moveTo>
                <a:cubicBezTo>
                  <a:pt x="791" y="94"/>
                  <a:pt x="958" y="161"/>
                  <a:pt x="1022" y="411"/>
                </a:cubicBezTo>
                <a:cubicBezTo>
                  <a:pt x="1087" y="663"/>
                  <a:pt x="931" y="760"/>
                  <a:pt x="739" y="815"/>
                </a:cubicBezTo>
                <a:cubicBezTo>
                  <a:pt x="534" y="873"/>
                  <a:pt x="287" y="842"/>
                  <a:pt x="278" y="808"/>
                </a:cubicBezTo>
                <a:cubicBezTo>
                  <a:pt x="270" y="781"/>
                  <a:pt x="0" y="760"/>
                  <a:pt x="50" y="488"/>
                </a:cubicBezTo>
                <a:cubicBezTo>
                  <a:pt x="51" y="482"/>
                  <a:pt x="51" y="475"/>
                  <a:pt x="52" y="468"/>
                </a:cubicBezTo>
                <a:cubicBezTo>
                  <a:pt x="64" y="405"/>
                  <a:pt x="84" y="341"/>
                  <a:pt x="131" y="274"/>
                </a:cubicBezTo>
                <a:cubicBezTo>
                  <a:pt x="233" y="127"/>
                  <a:pt x="418" y="0"/>
                  <a:pt x="597" y="45"/>
                </a:cubicBezTo>
                <a:close/>
              </a:path>
            </a:pathLst>
          </a:custGeom>
          <a:noFill/>
          <a:ln w="3572">
            <a:solidFill>
              <a:srgbClr val="DCDBD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549349" y="587375"/>
            <a:ext cx="4189413" cy="3417888"/>
          </a:xfrm>
          <a:custGeom>
            <a:rect l="l" t="t" r="r" b="b"/>
            <a:pathLst>
              <a:path w="1032" h="843">
                <a:moveTo>
                  <a:pt x="575" y="50"/>
                </a:moveTo>
                <a:cubicBezTo>
                  <a:pt x="757" y="102"/>
                  <a:pt x="913" y="165"/>
                  <a:pt x="973" y="400"/>
                </a:cubicBezTo>
                <a:cubicBezTo>
                  <a:pt x="1032" y="636"/>
                  <a:pt x="884" y="728"/>
                  <a:pt x="705" y="783"/>
                </a:cubicBezTo>
                <a:cubicBezTo>
                  <a:pt x="510" y="843"/>
                  <a:pt x="270" y="814"/>
                  <a:pt x="260" y="776"/>
                </a:cubicBezTo>
                <a:cubicBezTo>
                  <a:pt x="251" y="744"/>
                  <a:pt x="0" y="725"/>
                  <a:pt x="41" y="470"/>
                </a:cubicBezTo>
                <a:cubicBezTo>
                  <a:pt x="42" y="464"/>
                  <a:pt x="41" y="457"/>
                  <a:pt x="42" y="451"/>
                </a:cubicBezTo>
                <a:cubicBezTo>
                  <a:pt x="52" y="391"/>
                  <a:pt x="70" y="329"/>
                  <a:pt x="118" y="262"/>
                </a:cubicBezTo>
                <a:cubicBezTo>
                  <a:pt x="214" y="127"/>
                  <a:pt x="400" y="0"/>
                  <a:pt x="575" y="50"/>
                </a:cubicBezTo>
                <a:close/>
              </a:path>
            </a:pathLst>
          </a:custGeom>
          <a:noFill/>
          <a:ln w="3572">
            <a:solidFill>
              <a:srgbClr val="DAD9D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23974" y="647700"/>
            <a:ext cx="3962400" cy="3300413"/>
          </a:xfrm>
          <a:custGeom>
            <a:rect l="l" t="t" r="r" b="b"/>
            <a:pathLst>
              <a:path w="976" h="814">
                <a:moveTo>
                  <a:pt x="553" y="55"/>
                </a:moveTo>
                <a:cubicBezTo>
                  <a:pt x="724" y="109"/>
                  <a:pt x="869" y="168"/>
                  <a:pt x="923" y="388"/>
                </a:cubicBezTo>
                <a:cubicBezTo>
                  <a:pt x="976" y="609"/>
                  <a:pt x="837" y="695"/>
                  <a:pt x="670" y="751"/>
                </a:cubicBezTo>
                <a:cubicBezTo>
                  <a:pt x="487" y="814"/>
                  <a:pt x="253" y="787"/>
                  <a:pt x="241" y="743"/>
                </a:cubicBezTo>
                <a:cubicBezTo>
                  <a:pt x="231" y="708"/>
                  <a:pt x="0" y="689"/>
                  <a:pt x="32" y="452"/>
                </a:cubicBezTo>
                <a:cubicBezTo>
                  <a:pt x="33" y="446"/>
                  <a:pt x="31" y="440"/>
                  <a:pt x="32" y="434"/>
                </a:cubicBezTo>
                <a:cubicBezTo>
                  <a:pt x="40" y="377"/>
                  <a:pt x="56" y="317"/>
                  <a:pt x="104" y="250"/>
                </a:cubicBezTo>
                <a:cubicBezTo>
                  <a:pt x="195" y="127"/>
                  <a:pt x="381" y="0"/>
                  <a:pt x="553" y="55"/>
                </a:cubicBezTo>
                <a:close/>
              </a:path>
            </a:pathLst>
          </a:custGeom>
          <a:noFill/>
          <a:ln w="3572">
            <a:solidFill>
              <a:srgbClr val="D8D7D7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893837" y="704850"/>
            <a:ext cx="3744912" cy="3186113"/>
          </a:xfrm>
          <a:custGeom>
            <a:rect l="l" t="t" r="r" b="b"/>
            <a:pathLst>
              <a:path w="922" h="786">
                <a:moveTo>
                  <a:pt x="532" y="60"/>
                </a:moveTo>
                <a:cubicBezTo>
                  <a:pt x="692" y="117"/>
                  <a:pt x="826" y="173"/>
                  <a:pt x="874" y="378"/>
                </a:cubicBezTo>
                <a:cubicBezTo>
                  <a:pt x="922" y="583"/>
                  <a:pt x="791" y="663"/>
                  <a:pt x="637" y="721"/>
                </a:cubicBezTo>
                <a:cubicBezTo>
                  <a:pt x="464" y="786"/>
                  <a:pt x="237" y="760"/>
                  <a:pt x="224" y="712"/>
                </a:cubicBezTo>
                <a:cubicBezTo>
                  <a:pt x="213" y="672"/>
                  <a:pt x="0" y="654"/>
                  <a:pt x="23" y="435"/>
                </a:cubicBezTo>
                <a:cubicBezTo>
                  <a:pt x="24" y="430"/>
                  <a:pt x="22" y="423"/>
                  <a:pt x="23" y="417"/>
                </a:cubicBezTo>
                <a:cubicBezTo>
                  <a:pt x="28" y="365"/>
                  <a:pt x="42" y="306"/>
                  <a:pt x="92" y="239"/>
                </a:cubicBezTo>
                <a:cubicBezTo>
                  <a:pt x="176" y="127"/>
                  <a:pt x="363" y="0"/>
                  <a:pt x="532" y="60"/>
                </a:cubicBezTo>
                <a:close/>
              </a:path>
            </a:pathLst>
          </a:custGeom>
          <a:noFill/>
          <a:ln w="3572">
            <a:solidFill>
              <a:srgbClr val="D6D5D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1063699" y="765175"/>
            <a:ext cx="3521075" cy="3065463"/>
          </a:xfrm>
          <a:custGeom>
            <a:rect l="l" t="t" r="r" b="b"/>
            <a:pathLst>
              <a:path w="865" h="756">
                <a:moveTo>
                  <a:pt x="511" y="65"/>
                </a:moveTo>
                <a:cubicBezTo>
                  <a:pt x="659" y="124"/>
                  <a:pt x="783" y="177"/>
                  <a:pt x="825" y="366"/>
                </a:cubicBezTo>
                <a:cubicBezTo>
                  <a:pt x="867" y="557"/>
                  <a:pt x="744" y="631"/>
                  <a:pt x="604" y="689"/>
                </a:cubicBezTo>
                <a:cubicBezTo>
                  <a:pt x="441" y="756"/>
                  <a:pt x="221" y="732"/>
                  <a:pt x="206" y="679"/>
                </a:cubicBezTo>
                <a:cubicBezTo>
                  <a:pt x="194" y="636"/>
                  <a:pt x="0" y="618"/>
                  <a:pt x="15" y="417"/>
                </a:cubicBezTo>
                <a:cubicBezTo>
                  <a:pt x="16" y="412"/>
                  <a:pt x="13" y="406"/>
                  <a:pt x="13" y="400"/>
                </a:cubicBezTo>
                <a:cubicBezTo>
                  <a:pt x="17" y="351"/>
                  <a:pt x="29" y="294"/>
                  <a:pt x="80" y="227"/>
                </a:cubicBezTo>
                <a:cubicBezTo>
                  <a:pt x="158" y="127"/>
                  <a:pt x="346" y="0"/>
                  <a:pt x="511" y="65"/>
                </a:cubicBezTo>
                <a:close/>
              </a:path>
            </a:pathLst>
          </a:custGeom>
          <a:noFill/>
          <a:ln w="3572">
            <a:solidFill>
              <a:srgbClr val="D4D3D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1235149" y="822325"/>
            <a:ext cx="3302000" cy="2955925"/>
          </a:xfrm>
          <a:custGeom>
            <a:rect l="l" t="t" r="r" b="b"/>
            <a:pathLst>
              <a:path w="813" h="729">
                <a:moveTo>
                  <a:pt x="490" y="71"/>
                </a:moveTo>
                <a:cubicBezTo>
                  <a:pt x="627" y="132"/>
                  <a:pt x="740" y="182"/>
                  <a:pt x="776" y="356"/>
                </a:cubicBezTo>
                <a:cubicBezTo>
                  <a:pt x="813" y="531"/>
                  <a:pt x="698" y="600"/>
                  <a:pt x="571" y="659"/>
                </a:cubicBezTo>
                <a:cubicBezTo>
                  <a:pt x="418" y="729"/>
                  <a:pt x="205" y="706"/>
                  <a:pt x="189" y="648"/>
                </a:cubicBezTo>
                <a:cubicBezTo>
                  <a:pt x="176" y="600"/>
                  <a:pt x="0" y="583"/>
                  <a:pt x="7" y="400"/>
                </a:cubicBezTo>
                <a:cubicBezTo>
                  <a:pt x="7" y="395"/>
                  <a:pt x="4" y="389"/>
                  <a:pt x="4" y="384"/>
                </a:cubicBezTo>
                <a:cubicBezTo>
                  <a:pt x="6" y="338"/>
                  <a:pt x="16" y="283"/>
                  <a:pt x="68" y="217"/>
                </a:cubicBezTo>
                <a:cubicBezTo>
                  <a:pt x="139" y="127"/>
                  <a:pt x="328" y="0"/>
                  <a:pt x="490" y="71"/>
                </a:cubicBezTo>
                <a:close/>
              </a:path>
            </a:pathLst>
          </a:custGeom>
          <a:noFill/>
          <a:ln w="3572">
            <a:solidFill>
              <a:srgbClr val="D2D1D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1385962" y="1095375"/>
            <a:ext cx="2995612" cy="2514600"/>
          </a:xfrm>
          <a:custGeom>
            <a:rect l="l" t="t" r="r" b="b"/>
            <a:pathLst>
              <a:path w="9355" h="8854">
                <a:moveTo>
                  <a:pt x="6007" y="341"/>
                </a:moveTo>
                <a:cubicBezTo>
                  <a:pt x="7604" y="1226"/>
                  <a:pt x="8884" y="1911"/>
                  <a:pt x="9290" y="4165"/>
                </a:cubicBezTo>
                <a:cubicBezTo>
                  <a:pt x="9670" y="6447"/>
                  <a:pt x="8327" y="7360"/>
                  <a:pt x="6869" y="8202"/>
                </a:cubicBezTo>
                <a:cubicBezTo>
                  <a:pt x="5069" y="9243"/>
                  <a:pt x="2458" y="8929"/>
                  <a:pt x="2243" y="8030"/>
                </a:cubicBezTo>
                <a:cubicBezTo>
                  <a:pt x="2053" y="7303"/>
                  <a:pt x="46" y="7049"/>
                  <a:pt x="50" y="4707"/>
                </a:cubicBezTo>
                <a:cubicBezTo>
                  <a:pt x="38" y="4650"/>
                  <a:pt x="0" y="4564"/>
                  <a:pt x="0" y="4493"/>
                </a:cubicBezTo>
                <a:cubicBezTo>
                  <a:pt x="0" y="3879"/>
                  <a:pt x="88" y="3123"/>
                  <a:pt x="773" y="2182"/>
                </a:cubicBezTo>
                <a:cubicBezTo>
                  <a:pt x="1584" y="1055"/>
                  <a:pt x="3992" y="-757"/>
                  <a:pt x="6007" y="341"/>
                </a:cubicBezTo>
                <a:close/>
              </a:path>
            </a:pathLst>
          </a:custGeom>
          <a:noFill/>
          <a:ln w="3572">
            <a:solidFill>
              <a:srgbClr val="D0CFC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514549" y="1155700"/>
            <a:ext cx="2835275" cy="2395538"/>
          </a:xfrm>
          <a:custGeom>
            <a:rect l="l" t="t" r="r" b="b"/>
            <a:pathLst>
              <a:path w="9484" h="8772">
                <a:moveTo>
                  <a:pt x="6293" y="429"/>
                </a:moveTo>
                <a:cubicBezTo>
                  <a:pt x="7855" y="1349"/>
                  <a:pt x="9092" y="2047"/>
                  <a:pt x="9431" y="4168"/>
                </a:cubicBezTo>
                <a:cubicBezTo>
                  <a:pt x="9771" y="6305"/>
                  <a:pt x="8426" y="7180"/>
                  <a:pt x="7054" y="8055"/>
                </a:cubicBezTo>
                <a:cubicBezTo>
                  <a:pt x="5274" y="9183"/>
                  <a:pt x="2556" y="8871"/>
                  <a:pt x="2298" y="7877"/>
                </a:cubicBezTo>
                <a:cubicBezTo>
                  <a:pt x="2094" y="7047"/>
                  <a:pt x="248" y="6961"/>
                  <a:pt x="70" y="4628"/>
                </a:cubicBezTo>
                <a:cubicBezTo>
                  <a:pt x="56" y="4569"/>
                  <a:pt x="16" y="4480"/>
                  <a:pt x="16" y="4406"/>
                </a:cubicBezTo>
                <a:cubicBezTo>
                  <a:pt x="-12" y="3827"/>
                  <a:pt x="-93" y="2922"/>
                  <a:pt x="804" y="2091"/>
                </a:cubicBezTo>
                <a:cubicBezTo>
                  <a:pt x="1388" y="934"/>
                  <a:pt x="4187" y="-817"/>
                  <a:pt x="6293" y="429"/>
                </a:cubicBezTo>
                <a:close/>
              </a:path>
            </a:pathLst>
          </a:custGeom>
          <a:noFill/>
          <a:ln w="3572">
            <a:solidFill>
              <a:srgbClr val="CECDC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1641548" y="1219200"/>
            <a:ext cx="2674938" cy="2276475"/>
          </a:xfrm>
          <a:custGeom>
            <a:rect l="l" t="t" r="r" b="b"/>
            <a:pathLst>
              <a:path w="9599" h="8661">
                <a:moveTo>
                  <a:pt x="6600" y="507"/>
                </a:moveTo>
                <a:cubicBezTo>
                  <a:pt x="8116" y="1480"/>
                  <a:pt x="9268" y="2159"/>
                  <a:pt x="9559" y="4134"/>
                </a:cubicBezTo>
                <a:cubicBezTo>
                  <a:pt x="9851" y="6140"/>
                  <a:pt x="8524" y="6973"/>
                  <a:pt x="7242" y="7884"/>
                </a:cubicBezTo>
                <a:cubicBezTo>
                  <a:pt x="5478" y="9103"/>
                  <a:pt x="2664" y="8779"/>
                  <a:pt x="2373" y="7668"/>
                </a:cubicBezTo>
                <a:cubicBezTo>
                  <a:pt x="2125" y="6757"/>
                  <a:pt x="424" y="6583"/>
                  <a:pt x="113" y="4520"/>
                </a:cubicBezTo>
                <a:cubicBezTo>
                  <a:pt x="99" y="4458"/>
                  <a:pt x="41" y="4381"/>
                  <a:pt x="41" y="4304"/>
                </a:cubicBezTo>
                <a:cubicBezTo>
                  <a:pt x="-18" y="3748"/>
                  <a:pt x="-149" y="2822"/>
                  <a:pt x="828" y="1973"/>
                </a:cubicBezTo>
                <a:cubicBezTo>
                  <a:pt x="1382" y="955"/>
                  <a:pt x="4385" y="-897"/>
                  <a:pt x="6600" y="507"/>
                </a:cubicBezTo>
                <a:close/>
              </a:path>
            </a:pathLst>
          </a:custGeom>
          <a:noFill/>
          <a:ln w="3572">
            <a:solidFill>
              <a:srgbClr val="CCCBC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1770137" y="1284288"/>
            <a:ext cx="2513012" cy="2157412"/>
          </a:xfrm>
          <a:custGeom>
            <a:rect l="l" t="t" r="r" b="b"/>
            <a:pathLst>
              <a:path w="9595" h="8542">
                <a:moveTo>
                  <a:pt x="6858" y="596"/>
                </a:moveTo>
                <a:cubicBezTo>
                  <a:pt x="8315" y="1607"/>
                  <a:pt x="9354" y="2297"/>
                  <a:pt x="9571" y="4111"/>
                </a:cubicBezTo>
                <a:cubicBezTo>
                  <a:pt x="9788" y="5941"/>
                  <a:pt x="8517" y="6744"/>
                  <a:pt x="7338" y="7675"/>
                </a:cubicBezTo>
                <a:cubicBezTo>
                  <a:pt x="5633" y="9023"/>
                  <a:pt x="2749" y="8686"/>
                  <a:pt x="2408" y="7450"/>
                </a:cubicBezTo>
                <a:cubicBezTo>
                  <a:pt x="2145" y="6423"/>
                  <a:pt x="549" y="6115"/>
                  <a:pt x="160" y="4400"/>
                </a:cubicBezTo>
                <a:cubicBezTo>
                  <a:pt x="129" y="4352"/>
                  <a:pt x="83" y="4256"/>
                  <a:pt x="67" y="4192"/>
                </a:cubicBezTo>
                <a:cubicBezTo>
                  <a:pt x="-10" y="3678"/>
                  <a:pt x="-212" y="2715"/>
                  <a:pt x="858" y="1848"/>
                </a:cubicBezTo>
                <a:cubicBezTo>
                  <a:pt x="1354" y="965"/>
                  <a:pt x="4579" y="-977"/>
                  <a:pt x="6858" y="596"/>
                </a:cubicBezTo>
                <a:close/>
              </a:path>
            </a:pathLst>
          </a:custGeom>
          <a:noFill/>
          <a:ln w="3572">
            <a:solidFill>
              <a:srgbClr val="CAC9C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1893962" y="1343025"/>
            <a:ext cx="2357437" cy="2043113"/>
          </a:xfrm>
          <a:custGeom>
            <a:rect l="l" t="t" r="r" b="b"/>
            <a:pathLst>
              <a:path w="9593" h="8395">
                <a:moveTo>
                  <a:pt x="7151" y="706"/>
                </a:moveTo>
                <a:cubicBezTo>
                  <a:pt x="8523" y="1756"/>
                  <a:pt x="9449" y="2456"/>
                  <a:pt x="9581" y="4073"/>
                </a:cubicBezTo>
                <a:cubicBezTo>
                  <a:pt x="9730" y="5723"/>
                  <a:pt x="8523" y="6506"/>
                  <a:pt x="7466" y="7440"/>
                </a:cubicBezTo>
                <a:cubicBezTo>
                  <a:pt x="5829" y="8923"/>
                  <a:pt x="2854" y="8556"/>
                  <a:pt x="2474" y="7190"/>
                </a:cubicBezTo>
                <a:cubicBezTo>
                  <a:pt x="2160" y="6073"/>
                  <a:pt x="612" y="5772"/>
                  <a:pt x="226" y="4273"/>
                </a:cubicBezTo>
                <a:cubicBezTo>
                  <a:pt x="193" y="4223"/>
                  <a:pt x="127" y="4140"/>
                  <a:pt x="110" y="4073"/>
                </a:cubicBezTo>
                <a:cubicBezTo>
                  <a:pt x="-6" y="3590"/>
                  <a:pt x="-270" y="2606"/>
                  <a:pt x="904" y="1740"/>
                </a:cubicBezTo>
                <a:cubicBezTo>
                  <a:pt x="1317" y="990"/>
                  <a:pt x="4788" y="-1077"/>
                  <a:pt x="7151" y="706"/>
                </a:cubicBezTo>
                <a:close/>
              </a:path>
            </a:pathLst>
          </a:custGeom>
          <a:noFill/>
          <a:ln w="3572">
            <a:solidFill>
              <a:srgbClr val="C8C7C7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2017787" y="1403350"/>
            <a:ext cx="2205037" cy="1927225"/>
          </a:xfrm>
          <a:custGeom>
            <a:rect l="l" t="t" r="r" b="b"/>
            <a:pathLst>
              <a:path w="9614" h="8246">
                <a:moveTo>
                  <a:pt x="7489" y="830"/>
                </a:moveTo>
                <a:cubicBezTo>
                  <a:pt x="8799" y="1905"/>
                  <a:pt x="9560" y="2633"/>
                  <a:pt x="9613" y="4054"/>
                </a:cubicBezTo>
                <a:cubicBezTo>
                  <a:pt x="9666" y="5492"/>
                  <a:pt x="8516" y="6255"/>
                  <a:pt x="7613" y="7208"/>
                </a:cubicBezTo>
                <a:cubicBezTo>
                  <a:pt x="6055" y="8820"/>
                  <a:pt x="2976" y="8421"/>
                  <a:pt x="2551" y="6931"/>
                </a:cubicBezTo>
                <a:cubicBezTo>
                  <a:pt x="2197" y="5683"/>
                  <a:pt x="899" y="5406"/>
                  <a:pt x="285" y="4141"/>
                </a:cubicBezTo>
                <a:cubicBezTo>
                  <a:pt x="250" y="4089"/>
                  <a:pt x="179" y="4002"/>
                  <a:pt x="162" y="3933"/>
                </a:cubicBezTo>
                <a:cubicBezTo>
                  <a:pt x="2" y="3499"/>
                  <a:pt x="-334" y="2512"/>
                  <a:pt x="958" y="1610"/>
                </a:cubicBezTo>
                <a:cubicBezTo>
                  <a:pt x="1294" y="1021"/>
                  <a:pt x="5064" y="-1180"/>
                  <a:pt x="7489" y="830"/>
                </a:cubicBezTo>
                <a:close/>
              </a:path>
            </a:pathLst>
          </a:custGeom>
          <a:noFill/>
          <a:ln w="3572">
            <a:solidFill>
              <a:srgbClr val="C6C5C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2143199" y="1462088"/>
            <a:ext cx="2052638" cy="1819275"/>
          </a:xfrm>
          <a:custGeom>
            <a:rect l="l" t="t" r="r" b="b"/>
            <a:pathLst>
              <a:path w="9556" h="8070">
                <a:moveTo>
                  <a:pt x="7816" y="960"/>
                </a:moveTo>
                <a:cubicBezTo>
                  <a:pt x="9026" y="2075"/>
                  <a:pt x="9593" y="2813"/>
                  <a:pt x="9555" y="4000"/>
                </a:cubicBezTo>
                <a:cubicBezTo>
                  <a:pt x="9498" y="5241"/>
                  <a:pt x="8478" y="5960"/>
                  <a:pt x="7722" y="6913"/>
                </a:cubicBezTo>
                <a:cubicBezTo>
                  <a:pt x="6304" y="8712"/>
                  <a:pt x="3090" y="8262"/>
                  <a:pt x="2599" y="6608"/>
                </a:cubicBezTo>
                <a:cubicBezTo>
                  <a:pt x="2202" y="5259"/>
                  <a:pt x="1010" y="4991"/>
                  <a:pt x="368" y="3982"/>
                </a:cubicBezTo>
                <a:cubicBezTo>
                  <a:pt x="330" y="3946"/>
                  <a:pt x="236" y="3856"/>
                  <a:pt x="198" y="3784"/>
                </a:cubicBezTo>
                <a:cubicBezTo>
                  <a:pt x="28" y="3388"/>
                  <a:pt x="-407" y="2381"/>
                  <a:pt x="1011" y="1464"/>
                </a:cubicBezTo>
                <a:cubicBezTo>
                  <a:pt x="1238" y="1068"/>
                  <a:pt x="5340" y="-1288"/>
                  <a:pt x="7816" y="960"/>
                </a:cubicBezTo>
                <a:close/>
              </a:path>
            </a:pathLst>
          </a:custGeom>
          <a:noFill/>
          <a:ln w="3572">
            <a:solidFill>
              <a:srgbClr val="C4C3C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Freeform 24"/>
          <p:cNvSpPr/>
          <p:nvPr/>
        </p:nvSpPr>
        <p:spPr>
          <a:xfrm>
            <a:off x="2265437" y="1516063"/>
            <a:ext cx="1908175" cy="1712912"/>
          </a:xfrm>
          <a:custGeom>
            <a:rect l="l" t="t" r="r" b="b"/>
            <a:pathLst>
              <a:path w="9384" h="7878">
                <a:moveTo>
                  <a:pt x="8070" y="1121"/>
                </a:moveTo>
                <a:cubicBezTo>
                  <a:pt x="9168" y="2259"/>
                  <a:pt x="9507" y="3024"/>
                  <a:pt x="9347" y="3976"/>
                </a:cubicBezTo>
                <a:cubicBezTo>
                  <a:pt x="9188" y="4965"/>
                  <a:pt x="8309" y="5655"/>
                  <a:pt x="7711" y="6625"/>
                </a:cubicBezTo>
                <a:cubicBezTo>
                  <a:pt x="6513" y="8584"/>
                  <a:pt x="3180" y="8080"/>
                  <a:pt x="2641" y="6289"/>
                </a:cubicBezTo>
                <a:cubicBezTo>
                  <a:pt x="2202" y="4797"/>
                  <a:pt x="1049" y="4360"/>
                  <a:pt x="465" y="3827"/>
                </a:cubicBezTo>
                <a:cubicBezTo>
                  <a:pt x="405" y="3789"/>
                  <a:pt x="305" y="3696"/>
                  <a:pt x="265" y="3640"/>
                </a:cubicBezTo>
                <a:cubicBezTo>
                  <a:pt x="66" y="3285"/>
                  <a:pt x="-493" y="2259"/>
                  <a:pt x="1044" y="1327"/>
                </a:cubicBezTo>
                <a:cubicBezTo>
                  <a:pt x="1184" y="1121"/>
                  <a:pt x="5615" y="-1416"/>
                  <a:pt x="8070" y="1121"/>
                </a:cubicBezTo>
                <a:close/>
              </a:path>
            </a:pathLst>
          </a:custGeom>
          <a:noFill/>
          <a:ln w="3572">
            <a:solidFill>
              <a:srgbClr val="C2C1C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Freeform 25"/>
          <p:cNvSpPr/>
          <p:nvPr/>
        </p:nvSpPr>
        <p:spPr>
          <a:xfrm>
            <a:off x="2278137" y="1244600"/>
            <a:ext cx="2103437" cy="2095500"/>
          </a:xfrm>
          <a:custGeom>
            <a:rect l="l" t="t" r="r" b="b"/>
            <a:pathLst>
              <a:path w="518" h="517">
                <a:moveTo>
                  <a:pt x="79" y="141"/>
                </a:moveTo>
                <a:cubicBezTo>
                  <a:pt x="79" y="141"/>
                  <a:pt x="309" y="0"/>
                  <a:pt x="422" y="147"/>
                </a:cubicBezTo>
                <a:cubicBezTo>
                  <a:pt x="518" y="272"/>
                  <a:pt x="430" y="307"/>
                  <a:pt x="392" y="405"/>
                </a:cubicBezTo>
                <a:cubicBezTo>
                  <a:pt x="349" y="517"/>
                  <a:pt x="181" y="487"/>
                  <a:pt x="153" y="386"/>
                </a:cubicBezTo>
                <a:cubicBezTo>
                  <a:pt x="130" y="303"/>
                  <a:pt x="79" y="289"/>
                  <a:pt x="54" y="269"/>
                </a:cubicBezTo>
                <a:cubicBezTo>
                  <a:pt x="51" y="267"/>
                  <a:pt x="45" y="262"/>
                  <a:pt x="43" y="259"/>
                </a:cubicBezTo>
                <a:cubicBezTo>
                  <a:pt x="31" y="244"/>
                  <a:pt x="0" y="190"/>
                  <a:pt x="79" y="141"/>
                </a:cubicBezTo>
                <a:close/>
              </a:path>
            </a:pathLst>
          </a:custGeom>
          <a:noFill/>
          <a:ln w="3572">
            <a:solidFill>
              <a:srgbClr val="C0BFB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Freeform 26"/>
          <p:cNvSpPr/>
          <p:nvPr/>
        </p:nvSpPr>
        <p:spPr>
          <a:xfrm>
            <a:off x="2278137" y="1244600"/>
            <a:ext cx="2103437" cy="2095500"/>
          </a:xfrm>
          <a:custGeom>
            <a:rect l="l" t="t" r="r" b="b"/>
            <a:pathLst>
              <a:path w="518" h="517">
                <a:moveTo>
                  <a:pt x="79" y="141"/>
                </a:moveTo>
                <a:cubicBezTo>
                  <a:pt x="79" y="141"/>
                  <a:pt x="309" y="0"/>
                  <a:pt x="422" y="147"/>
                </a:cubicBezTo>
                <a:cubicBezTo>
                  <a:pt x="518" y="272"/>
                  <a:pt x="430" y="307"/>
                  <a:pt x="392" y="405"/>
                </a:cubicBezTo>
                <a:cubicBezTo>
                  <a:pt x="349" y="517"/>
                  <a:pt x="181" y="487"/>
                  <a:pt x="153" y="386"/>
                </a:cubicBezTo>
                <a:cubicBezTo>
                  <a:pt x="130" y="303"/>
                  <a:pt x="76" y="287"/>
                  <a:pt x="51" y="267"/>
                </a:cubicBezTo>
                <a:cubicBezTo>
                  <a:pt x="48" y="265"/>
                  <a:pt x="45" y="262"/>
                  <a:pt x="43" y="259"/>
                </a:cubicBezTo>
                <a:cubicBezTo>
                  <a:pt x="31" y="244"/>
                  <a:pt x="0" y="190"/>
                  <a:pt x="79" y="141"/>
                </a:cubicBezTo>
                <a:close/>
              </a:path>
            </a:pathLst>
          </a:custGeom>
          <a:solidFill>
            <a:srgbClr val="000000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TextBox 27"/>
          <p:cNvSpPr txBox="1"/>
          <p:nvPr/>
        </p:nvSpPr>
        <p:spPr>
          <a:xfrm>
            <a:off x="4537149" y="4105149"/>
            <a:ext cx="2384286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汇报人：XXX</a:t>
            </a:r>
          </a:p>
        </p:txBody>
      </p:sp>
      <p:sp>
        <p:nvSpPr>
          <p:cNvPr id="28" name="TextBox 28"/>
          <p:cNvSpPr txBox="1"/>
          <p:nvPr/>
        </p:nvSpPr>
        <p:spPr>
          <a:xfrm>
            <a:off x="4537149" y="4568953"/>
            <a:ext cx="2815431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chemeClr val="lt2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2024-01-15</a:t>
            </a:r>
          </a:p>
        </p:txBody>
      </p:sp>
      <p:sp>
        <p:nvSpPr>
          <p:cNvPr id="29" name="TextBox 29"/>
          <p:cNvSpPr txBox="1"/>
          <p:nvPr/>
        </p:nvSpPr>
        <p:spPr>
          <a:xfrm>
            <a:off x="4537149" y="2480589"/>
            <a:ext cx="4758620" cy="157456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050" b="1">
                <a:solidFill>
                  <a:srgbClr val="020000"/>
                </a:solidFill>
                <a:latin typeface="Microsoft Yahei"/>
                <a:ea typeface="Microsoft Yahei"/>
                <a:cs typeface="Microsoft Yahei"/>
              </a:rPr>
              <a:t>中国人寿保险营销策略研究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806" y="-3306794"/>
            <a:ext cx="12363450" cy="9556718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-168307" y="-3457575"/>
            <a:ext cx="14004892" cy="9920288"/>
          </a:xfrm>
          <a:custGeom>
            <a:rect l="l" t="t" r="r" b="b"/>
            <a:pathLst>
              <a:path w="1478" h="1090">
                <a:moveTo>
                  <a:pt x="410" y="1046"/>
                </a:moveTo>
                <a:cubicBezTo>
                  <a:pt x="410" y="1046"/>
                  <a:pt x="0" y="1016"/>
                  <a:pt x="118" y="624"/>
                </a:cubicBezTo>
                <a:cubicBezTo>
                  <a:pt x="236" y="232"/>
                  <a:pt x="482" y="0"/>
                  <a:pt x="754" y="20"/>
                </a:cubicBezTo>
                <a:cubicBezTo>
                  <a:pt x="1026" y="40"/>
                  <a:pt x="1270" y="144"/>
                  <a:pt x="1374" y="502"/>
                </a:cubicBezTo>
                <a:cubicBezTo>
                  <a:pt x="1478" y="860"/>
                  <a:pt x="1264" y="1002"/>
                  <a:pt x="982" y="1046"/>
                </a:cubicBezTo>
                <a:cubicBezTo>
                  <a:pt x="700" y="1090"/>
                  <a:pt x="410" y="1046"/>
                  <a:pt x="410" y="1046"/>
                </a:cubicBezTo>
                <a:close/>
              </a:path>
            </a:pathLst>
          </a:custGeom>
          <a:noFill/>
          <a:ln w="3572">
            <a:solidFill>
              <a:srgbClr val="EAEAEA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250793" y="-3268694"/>
            <a:ext cx="13471492" cy="9596438"/>
          </a:xfrm>
          <a:custGeom>
            <a:rect l="l" t="t" r="r" b="b"/>
            <a:pathLst>
              <a:path w="1422" h="1054">
                <a:moveTo>
                  <a:pt x="731" y="19"/>
                </a:moveTo>
                <a:cubicBezTo>
                  <a:pt x="992" y="44"/>
                  <a:pt x="1225" y="142"/>
                  <a:pt x="1323" y="484"/>
                </a:cubicBezTo>
                <a:cubicBezTo>
                  <a:pt x="1422" y="827"/>
                  <a:pt x="1216" y="963"/>
                  <a:pt x="947" y="1008"/>
                </a:cubicBezTo>
                <a:cubicBezTo>
                  <a:pt x="676" y="1054"/>
                  <a:pt x="392" y="1012"/>
                  <a:pt x="391" y="1007"/>
                </a:cubicBezTo>
                <a:cubicBezTo>
                  <a:pt x="389" y="1003"/>
                  <a:pt x="0" y="975"/>
                  <a:pt x="108" y="600"/>
                </a:cubicBezTo>
                <a:cubicBezTo>
                  <a:pt x="110" y="592"/>
                  <a:pt x="112" y="584"/>
                  <a:pt x="115" y="576"/>
                </a:cubicBezTo>
                <a:cubicBezTo>
                  <a:pt x="140" y="493"/>
                  <a:pt x="172" y="417"/>
                  <a:pt x="212" y="349"/>
                </a:cubicBezTo>
                <a:cubicBezTo>
                  <a:pt x="340" y="129"/>
                  <a:pt x="530" y="0"/>
                  <a:pt x="731" y="19"/>
                </a:cubicBezTo>
                <a:close/>
              </a:path>
            </a:pathLst>
          </a:custGeom>
          <a:noFill/>
          <a:ln w="3572">
            <a:solidFill>
              <a:srgbClr val="E8E8E8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660368" y="-3125819"/>
            <a:ext cx="12942855" cy="9321832"/>
          </a:xfrm>
          <a:custGeom>
            <a:rect l="l" t="t" r="r" b="b"/>
            <a:pathLst>
              <a:path w="1366" h="1024">
                <a:moveTo>
                  <a:pt x="709" y="23"/>
                </a:moveTo>
                <a:cubicBezTo>
                  <a:pt x="959" y="52"/>
                  <a:pt x="1181" y="145"/>
                  <a:pt x="1273" y="472"/>
                </a:cubicBezTo>
                <a:cubicBezTo>
                  <a:pt x="1366" y="799"/>
                  <a:pt x="1169" y="929"/>
                  <a:pt x="912" y="976"/>
                </a:cubicBezTo>
                <a:cubicBezTo>
                  <a:pt x="653" y="1024"/>
                  <a:pt x="375" y="984"/>
                  <a:pt x="372" y="974"/>
                </a:cubicBezTo>
                <a:cubicBezTo>
                  <a:pt x="370" y="966"/>
                  <a:pt x="0" y="939"/>
                  <a:pt x="98" y="581"/>
                </a:cubicBezTo>
                <a:cubicBezTo>
                  <a:pt x="101" y="573"/>
                  <a:pt x="102" y="565"/>
                  <a:pt x="104" y="558"/>
                </a:cubicBezTo>
                <a:cubicBezTo>
                  <a:pt x="128" y="478"/>
                  <a:pt x="158" y="404"/>
                  <a:pt x="199" y="336"/>
                </a:cubicBezTo>
                <a:cubicBezTo>
                  <a:pt x="323" y="128"/>
                  <a:pt x="512" y="0"/>
                  <a:pt x="709" y="23"/>
                </a:cubicBezTo>
                <a:close/>
              </a:path>
            </a:pathLst>
          </a:custGeom>
          <a:noFill/>
          <a:ln w="3572">
            <a:solidFill>
              <a:srgbClr val="E6E6E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073182" y="-2986087"/>
            <a:ext cx="12411075" cy="9042368"/>
          </a:xfrm>
          <a:custGeom>
            <a:rect l="l" t="t" r="r" b="b"/>
            <a:pathLst>
              <a:path w="1310" h="994">
                <a:moveTo>
                  <a:pt x="686" y="28"/>
                </a:moveTo>
                <a:cubicBezTo>
                  <a:pt x="925" y="62"/>
                  <a:pt x="1135" y="148"/>
                  <a:pt x="1223" y="460"/>
                </a:cubicBezTo>
                <a:cubicBezTo>
                  <a:pt x="1310" y="773"/>
                  <a:pt x="1121" y="895"/>
                  <a:pt x="877" y="944"/>
                </a:cubicBezTo>
                <a:cubicBezTo>
                  <a:pt x="628" y="994"/>
                  <a:pt x="357" y="956"/>
                  <a:pt x="353" y="941"/>
                </a:cubicBezTo>
                <a:cubicBezTo>
                  <a:pt x="349" y="929"/>
                  <a:pt x="0" y="904"/>
                  <a:pt x="88" y="563"/>
                </a:cubicBezTo>
                <a:cubicBezTo>
                  <a:pt x="90" y="556"/>
                  <a:pt x="91" y="548"/>
                  <a:pt x="93" y="540"/>
                </a:cubicBezTo>
                <a:cubicBezTo>
                  <a:pt x="114" y="464"/>
                  <a:pt x="142" y="392"/>
                  <a:pt x="184" y="324"/>
                </a:cubicBezTo>
                <a:cubicBezTo>
                  <a:pt x="305" y="129"/>
                  <a:pt x="493" y="0"/>
                  <a:pt x="686" y="28"/>
                </a:cubicBezTo>
                <a:close/>
              </a:path>
            </a:pathLst>
          </a:custGeom>
          <a:noFill/>
          <a:ln w="3572">
            <a:solidFill>
              <a:srgbClr val="E4E4E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1482757" y="-2844832"/>
            <a:ext cx="11882438" cy="8766143"/>
          </a:xfrm>
          <a:custGeom>
            <a:rect l="l" t="t" r="r" b="b"/>
            <a:pathLst>
              <a:path w="1254" h="963">
                <a:moveTo>
                  <a:pt x="664" y="32"/>
                </a:moveTo>
                <a:cubicBezTo>
                  <a:pt x="892" y="70"/>
                  <a:pt x="1091" y="151"/>
                  <a:pt x="1173" y="448"/>
                </a:cubicBezTo>
                <a:cubicBezTo>
                  <a:pt x="1254" y="745"/>
                  <a:pt x="1074" y="861"/>
                  <a:pt x="843" y="911"/>
                </a:cubicBezTo>
                <a:cubicBezTo>
                  <a:pt x="605" y="963"/>
                  <a:pt x="340" y="927"/>
                  <a:pt x="334" y="908"/>
                </a:cubicBezTo>
                <a:cubicBezTo>
                  <a:pt x="330" y="892"/>
                  <a:pt x="0" y="868"/>
                  <a:pt x="79" y="544"/>
                </a:cubicBezTo>
                <a:cubicBezTo>
                  <a:pt x="81" y="537"/>
                  <a:pt x="81" y="529"/>
                  <a:pt x="83" y="522"/>
                </a:cubicBezTo>
                <a:cubicBezTo>
                  <a:pt x="102" y="449"/>
                  <a:pt x="128" y="379"/>
                  <a:pt x="171" y="311"/>
                </a:cubicBezTo>
                <a:cubicBezTo>
                  <a:pt x="288" y="129"/>
                  <a:pt x="475" y="0"/>
                  <a:pt x="664" y="32"/>
                </a:cubicBezTo>
                <a:close/>
              </a:path>
            </a:pathLst>
          </a:custGeom>
          <a:noFill/>
          <a:ln w="3572">
            <a:solidFill>
              <a:srgbClr val="E2E2E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887569" y="-2695575"/>
            <a:ext cx="11360182" cy="8491538"/>
          </a:xfrm>
          <a:custGeom>
            <a:rect l="l" t="t" r="r" b="b"/>
            <a:pathLst>
              <a:path w="1199" h="933">
                <a:moveTo>
                  <a:pt x="642" y="36"/>
                </a:moveTo>
                <a:cubicBezTo>
                  <a:pt x="858" y="78"/>
                  <a:pt x="1047" y="154"/>
                  <a:pt x="1123" y="435"/>
                </a:cubicBezTo>
                <a:cubicBezTo>
                  <a:pt x="1199" y="717"/>
                  <a:pt x="1027" y="827"/>
                  <a:pt x="809" y="879"/>
                </a:cubicBezTo>
                <a:cubicBezTo>
                  <a:pt x="582" y="933"/>
                  <a:pt x="323" y="898"/>
                  <a:pt x="316" y="874"/>
                </a:cubicBezTo>
                <a:cubicBezTo>
                  <a:pt x="310" y="854"/>
                  <a:pt x="0" y="832"/>
                  <a:pt x="70" y="525"/>
                </a:cubicBezTo>
                <a:cubicBezTo>
                  <a:pt x="71" y="518"/>
                  <a:pt x="71" y="511"/>
                  <a:pt x="73" y="504"/>
                </a:cubicBezTo>
                <a:cubicBezTo>
                  <a:pt x="90" y="434"/>
                  <a:pt x="114" y="366"/>
                  <a:pt x="158" y="298"/>
                </a:cubicBezTo>
                <a:cubicBezTo>
                  <a:pt x="270" y="128"/>
                  <a:pt x="456" y="0"/>
                  <a:pt x="642" y="36"/>
                </a:cubicBezTo>
                <a:close/>
              </a:path>
            </a:pathLst>
          </a:custGeom>
          <a:noFill/>
          <a:ln w="3572">
            <a:solidFill>
              <a:srgbClr val="E0DFD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2309813" y="-2559082"/>
            <a:ext cx="10818780" cy="8216932"/>
          </a:xfrm>
          <a:custGeom>
            <a:rect l="l" t="t" r="r" b="b"/>
            <a:pathLst>
              <a:path w="1142" h="903">
                <a:moveTo>
                  <a:pt x="619" y="41"/>
                </a:moveTo>
                <a:cubicBezTo>
                  <a:pt x="824" y="86"/>
                  <a:pt x="1002" y="158"/>
                  <a:pt x="1072" y="424"/>
                </a:cubicBezTo>
                <a:cubicBezTo>
                  <a:pt x="1142" y="690"/>
                  <a:pt x="979" y="794"/>
                  <a:pt x="773" y="847"/>
                </a:cubicBezTo>
                <a:cubicBezTo>
                  <a:pt x="557" y="903"/>
                  <a:pt x="305" y="871"/>
                  <a:pt x="297" y="842"/>
                </a:cubicBezTo>
                <a:cubicBezTo>
                  <a:pt x="290" y="818"/>
                  <a:pt x="0" y="797"/>
                  <a:pt x="59" y="507"/>
                </a:cubicBezTo>
                <a:cubicBezTo>
                  <a:pt x="61" y="501"/>
                  <a:pt x="61" y="493"/>
                  <a:pt x="62" y="486"/>
                </a:cubicBezTo>
                <a:cubicBezTo>
                  <a:pt x="76" y="420"/>
                  <a:pt x="99" y="354"/>
                  <a:pt x="144" y="287"/>
                </a:cubicBezTo>
                <a:cubicBezTo>
                  <a:pt x="251" y="128"/>
                  <a:pt x="437" y="0"/>
                  <a:pt x="619" y="41"/>
                </a:cubicBezTo>
                <a:close/>
              </a:path>
            </a:pathLst>
          </a:custGeom>
          <a:noFill/>
          <a:ln w="3572">
            <a:solidFill>
              <a:srgbClr val="DEDDD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2716244" y="-2409825"/>
            <a:ext cx="10298145" cy="7942231"/>
          </a:xfrm>
          <a:custGeom>
            <a:rect l="l" t="t" r="r" b="b"/>
            <a:pathLst>
              <a:path w="1087" h="873">
                <a:moveTo>
                  <a:pt x="597" y="45"/>
                </a:moveTo>
                <a:cubicBezTo>
                  <a:pt x="791" y="94"/>
                  <a:pt x="958" y="161"/>
                  <a:pt x="1022" y="411"/>
                </a:cubicBezTo>
                <a:cubicBezTo>
                  <a:pt x="1087" y="663"/>
                  <a:pt x="931" y="760"/>
                  <a:pt x="739" y="815"/>
                </a:cubicBezTo>
                <a:cubicBezTo>
                  <a:pt x="534" y="873"/>
                  <a:pt x="287" y="842"/>
                  <a:pt x="278" y="808"/>
                </a:cubicBezTo>
                <a:cubicBezTo>
                  <a:pt x="270" y="781"/>
                  <a:pt x="0" y="760"/>
                  <a:pt x="50" y="488"/>
                </a:cubicBezTo>
                <a:cubicBezTo>
                  <a:pt x="51" y="482"/>
                  <a:pt x="51" y="475"/>
                  <a:pt x="52" y="468"/>
                </a:cubicBezTo>
                <a:cubicBezTo>
                  <a:pt x="64" y="405"/>
                  <a:pt x="84" y="341"/>
                  <a:pt x="131" y="274"/>
                </a:cubicBezTo>
                <a:cubicBezTo>
                  <a:pt x="233" y="127"/>
                  <a:pt x="418" y="0"/>
                  <a:pt x="597" y="45"/>
                </a:cubicBezTo>
                <a:close/>
              </a:path>
            </a:pathLst>
          </a:custGeom>
          <a:noFill/>
          <a:ln w="3572">
            <a:solidFill>
              <a:srgbClr val="DCDBD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3124200" y="-2274856"/>
            <a:ext cx="9774270" cy="7672388"/>
          </a:xfrm>
          <a:custGeom>
            <a:rect l="l" t="t" r="r" b="b"/>
            <a:pathLst>
              <a:path w="1032" h="843">
                <a:moveTo>
                  <a:pt x="575" y="50"/>
                </a:moveTo>
                <a:cubicBezTo>
                  <a:pt x="757" y="102"/>
                  <a:pt x="913" y="165"/>
                  <a:pt x="973" y="400"/>
                </a:cubicBezTo>
                <a:cubicBezTo>
                  <a:pt x="1032" y="636"/>
                  <a:pt x="884" y="728"/>
                  <a:pt x="705" y="783"/>
                </a:cubicBezTo>
                <a:cubicBezTo>
                  <a:pt x="510" y="843"/>
                  <a:pt x="270" y="814"/>
                  <a:pt x="260" y="776"/>
                </a:cubicBezTo>
                <a:cubicBezTo>
                  <a:pt x="251" y="744"/>
                  <a:pt x="0" y="725"/>
                  <a:pt x="41" y="470"/>
                </a:cubicBezTo>
                <a:cubicBezTo>
                  <a:pt x="42" y="464"/>
                  <a:pt x="41" y="457"/>
                  <a:pt x="42" y="451"/>
                </a:cubicBezTo>
                <a:cubicBezTo>
                  <a:pt x="52" y="391"/>
                  <a:pt x="70" y="329"/>
                  <a:pt x="118" y="262"/>
                </a:cubicBezTo>
                <a:cubicBezTo>
                  <a:pt x="214" y="127"/>
                  <a:pt x="400" y="0"/>
                  <a:pt x="575" y="50"/>
                </a:cubicBezTo>
                <a:close/>
              </a:path>
            </a:pathLst>
          </a:custGeom>
          <a:noFill/>
          <a:ln w="3572">
            <a:solidFill>
              <a:srgbClr val="DAD9D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3532156" y="-2141506"/>
            <a:ext cx="9244013" cy="7407307"/>
          </a:xfrm>
          <a:custGeom>
            <a:rect l="l" t="t" r="r" b="b"/>
            <a:pathLst>
              <a:path w="976" h="814">
                <a:moveTo>
                  <a:pt x="553" y="55"/>
                </a:moveTo>
                <a:cubicBezTo>
                  <a:pt x="724" y="109"/>
                  <a:pt x="869" y="168"/>
                  <a:pt x="923" y="388"/>
                </a:cubicBezTo>
                <a:cubicBezTo>
                  <a:pt x="976" y="609"/>
                  <a:pt x="837" y="695"/>
                  <a:pt x="670" y="751"/>
                </a:cubicBezTo>
                <a:cubicBezTo>
                  <a:pt x="487" y="814"/>
                  <a:pt x="253" y="787"/>
                  <a:pt x="241" y="743"/>
                </a:cubicBezTo>
                <a:cubicBezTo>
                  <a:pt x="231" y="708"/>
                  <a:pt x="0" y="689"/>
                  <a:pt x="32" y="452"/>
                </a:cubicBezTo>
                <a:cubicBezTo>
                  <a:pt x="33" y="446"/>
                  <a:pt x="31" y="440"/>
                  <a:pt x="32" y="434"/>
                </a:cubicBezTo>
                <a:cubicBezTo>
                  <a:pt x="40" y="377"/>
                  <a:pt x="56" y="317"/>
                  <a:pt x="104" y="250"/>
                </a:cubicBezTo>
                <a:cubicBezTo>
                  <a:pt x="195" y="127"/>
                  <a:pt x="381" y="0"/>
                  <a:pt x="553" y="55"/>
                </a:cubicBezTo>
                <a:close/>
              </a:path>
            </a:pathLst>
          </a:custGeom>
          <a:noFill/>
          <a:ln w="3572">
            <a:solidFill>
              <a:srgbClr val="D8D7D7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3924300" y="-2011394"/>
            <a:ext cx="8737568" cy="7151656"/>
          </a:xfrm>
          <a:custGeom>
            <a:rect l="l" t="t" r="r" b="b"/>
            <a:pathLst>
              <a:path w="922" h="786">
                <a:moveTo>
                  <a:pt x="532" y="60"/>
                </a:moveTo>
                <a:cubicBezTo>
                  <a:pt x="692" y="117"/>
                  <a:pt x="826" y="173"/>
                  <a:pt x="874" y="378"/>
                </a:cubicBezTo>
                <a:cubicBezTo>
                  <a:pt x="922" y="583"/>
                  <a:pt x="791" y="663"/>
                  <a:pt x="637" y="721"/>
                </a:cubicBezTo>
                <a:cubicBezTo>
                  <a:pt x="464" y="786"/>
                  <a:pt x="237" y="760"/>
                  <a:pt x="224" y="712"/>
                </a:cubicBezTo>
                <a:cubicBezTo>
                  <a:pt x="213" y="672"/>
                  <a:pt x="0" y="654"/>
                  <a:pt x="23" y="435"/>
                </a:cubicBezTo>
                <a:cubicBezTo>
                  <a:pt x="24" y="430"/>
                  <a:pt x="22" y="423"/>
                  <a:pt x="23" y="417"/>
                </a:cubicBezTo>
                <a:cubicBezTo>
                  <a:pt x="28" y="365"/>
                  <a:pt x="42" y="306"/>
                  <a:pt x="92" y="239"/>
                </a:cubicBezTo>
                <a:cubicBezTo>
                  <a:pt x="176" y="127"/>
                  <a:pt x="363" y="0"/>
                  <a:pt x="532" y="60"/>
                </a:cubicBezTo>
                <a:close/>
              </a:path>
            </a:pathLst>
          </a:custGeom>
          <a:noFill/>
          <a:ln w="3572">
            <a:solidFill>
              <a:srgbClr val="D6D5D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4324350" y="-1878044"/>
            <a:ext cx="8215313" cy="6880193"/>
          </a:xfrm>
          <a:custGeom>
            <a:rect l="l" t="t" r="r" b="b"/>
            <a:pathLst>
              <a:path w="865" h="756">
                <a:moveTo>
                  <a:pt x="511" y="65"/>
                </a:moveTo>
                <a:cubicBezTo>
                  <a:pt x="659" y="124"/>
                  <a:pt x="783" y="177"/>
                  <a:pt x="825" y="366"/>
                </a:cubicBezTo>
                <a:cubicBezTo>
                  <a:pt x="867" y="557"/>
                  <a:pt x="744" y="631"/>
                  <a:pt x="604" y="689"/>
                </a:cubicBezTo>
                <a:cubicBezTo>
                  <a:pt x="441" y="756"/>
                  <a:pt x="221" y="732"/>
                  <a:pt x="206" y="679"/>
                </a:cubicBezTo>
                <a:cubicBezTo>
                  <a:pt x="194" y="636"/>
                  <a:pt x="0" y="618"/>
                  <a:pt x="15" y="417"/>
                </a:cubicBezTo>
                <a:cubicBezTo>
                  <a:pt x="16" y="412"/>
                  <a:pt x="13" y="406"/>
                  <a:pt x="13" y="400"/>
                </a:cubicBezTo>
                <a:cubicBezTo>
                  <a:pt x="17" y="351"/>
                  <a:pt x="29" y="294"/>
                  <a:pt x="80" y="227"/>
                </a:cubicBezTo>
                <a:cubicBezTo>
                  <a:pt x="158" y="127"/>
                  <a:pt x="346" y="0"/>
                  <a:pt x="511" y="65"/>
                </a:cubicBezTo>
                <a:close/>
              </a:path>
            </a:pathLst>
          </a:custGeom>
          <a:noFill/>
          <a:ln w="3572">
            <a:solidFill>
              <a:srgbClr val="D4D3D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4724400" y="-1750981"/>
            <a:ext cx="7704106" cy="6635782"/>
          </a:xfrm>
          <a:custGeom>
            <a:rect l="l" t="t" r="r" b="b"/>
            <a:pathLst>
              <a:path w="813" h="729">
                <a:moveTo>
                  <a:pt x="490" y="71"/>
                </a:moveTo>
                <a:cubicBezTo>
                  <a:pt x="627" y="132"/>
                  <a:pt x="740" y="182"/>
                  <a:pt x="776" y="356"/>
                </a:cubicBezTo>
                <a:cubicBezTo>
                  <a:pt x="813" y="531"/>
                  <a:pt x="698" y="600"/>
                  <a:pt x="571" y="659"/>
                </a:cubicBezTo>
                <a:cubicBezTo>
                  <a:pt x="418" y="729"/>
                  <a:pt x="205" y="706"/>
                  <a:pt x="189" y="648"/>
                </a:cubicBezTo>
                <a:cubicBezTo>
                  <a:pt x="176" y="600"/>
                  <a:pt x="0" y="583"/>
                  <a:pt x="7" y="400"/>
                </a:cubicBezTo>
                <a:cubicBezTo>
                  <a:pt x="7" y="395"/>
                  <a:pt x="4" y="389"/>
                  <a:pt x="4" y="384"/>
                </a:cubicBezTo>
                <a:cubicBezTo>
                  <a:pt x="6" y="338"/>
                  <a:pt x="16" y="283"/>
                  <a:pt x="68" y="217"/>
                </a:cubicBezTo>
                <a:cubicBezTo>
                  <a:pt x="139" y="127"/>
                  <a:pt x="328" y="0"/>
                  <a:pt x="490" y="71"/>
                </a:cubicBezTo>
                <a:close/>
              </a:path>
            </a:pathLst>
          </a:custGeom>
          <a:noFill/>
          <a:ln w="3572">
            <a:solidFill>
              <a:srgbClr val="D2D1D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5072063" y="-1139857"/>
            <a:ext cx="6991350" cy="5648325"/>
          </a:xfrm>
          <a:custGeom>
            <a:rect l="l" t="t" r="r" b="b"/>
            <a:pathLst>
              <a:path w="9355" h="8854">
                <a:moveTo>
                  <a:pt x="6007" y="341"/>
                </a:moveTo>
                <a:cubicBezTo>
                  <a:pt x="7604" y="1226"/>
                  <a:pt x="8884" y="1911"/>
                  <a:pt x="9290" y="4165"/>
                </a:cubicBezTo>
                <a:cubicBezTo>
                  <a:pt x="9670" y="6447"/>
                  <a:pt x="8327" y="7360"/>
                  <a:pt x="6869" y="8202"/>
                </a:cubicBezTo>
                <a:cubicBezTo>
                  <a:pt x="5069" y="9243"/>
                  <a:pt x="2458" y="8929"/>
                  <a:pt x="2243" y="8030"/>
                </a:cubicBezTo>
                <a:cubicBezTo>
                  <a:pt x="2053" y="7303"/>
                  <a:pt x="94" y="7027"/>
                  <a:pt x="50" y="4707"/>
                </a:cubicBezTo>
                <a:cubicBezTo>
                  <a:pt x="38" y="4650"/>
                  <a:pt x="0" y="4564"/>
                  <a:pt x="0" y="4493"/>
                </a:cubicBezTo>
                <a:cubicBezTo>
                  <a:pt x="0" y="3879"/>
                  <a:pt x="88" y="3123"/>
                  <a:pt x="773" y="2182"/>
                </a:cubicBezTo>
                <a:cubicBezTo>
                  <a:pt x="1584" y="1055"/>
                  <a:pt x="3992" y="-757"/>
                  <a:pt x="6007" y="341"/>
                </a:cubicBezTo>
                <a:close/>
              </a:path>
            </a:pathLst>
          </a:custGeom>
          <a:noFill/>
          <a:ln w="3572">
            <a:solidFill>
              <a:srgbClr val="D0CFC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5376863" y="-1000125"/>
            <a:ext cx="6615113" cy="5380006"/>
          </a:xfrm>
          <a:custGeom>
            <a:rect l="l" t="t" r="r" b="b"/>
            <a:pathLst>
              <a:path w="9484" h="8772">
                <a:moveTo>
                  <a:pt x="6293" y="429"/>
                </a:moveTo>
                <a:cubicBezTo>
                  <a:pt x="7855" y="1349"/>
                  <a:pt x="9092" y="2047"/>
                  <a:pt x="9431" y="4168"/>
                </a:cubicBezTo>
                <a:cubicBezTo>
                  <a:pt x="9771" y="6305"/>
                  <a:pt x="8426" y="7180"/>
                  <a:pt x="7054" y="8055"/>
                </a:cubicBezTo>
                <a:cubicBezTo>
                  <a:pt x="5274" y="9183"/>
                  <a:pt x="2556" y="8871"/>
                  <a:pt x="2298" y="7877"/>
                </a:cubicBezTo>
                <a:cubicBezTo>
                  <a:pt x="2094" y="7047"/>
                  <a:pt x="199" y="6765"/>
                  <a:pt x="70" y="4628"/>
                </a:cubicBezTo>
                <a:cubicBezTo>
                  <a:pt x="56" y="4569"/>
                  <a:pt x="16" y="4480"/>
                  <a:pt x="16" y="4406"/>
                </a:cubicBezTo>
                <a:cubicBezTo>
                  <a:pt x="-12" y="3827"/>
                  <a:pt x="-93" y="2922"/>
                  <a:pt x="804" y="2091"/>
                </a:cubicBezTo>
                <a:cubicBezTo>
                  <a:pt x="1388" y="934"/>
                  <a:pt x="4187" y="-817"/>
                  <a:pt x="6293" y="429"/>
                </a:cubicBezTo>
                <a:close/>
              </a:path>
            </a:pathLst>
          </a:custGeom>
          <a:noFill/>
          <a:ln w="3572">
            <a:solidFill>
              <a:srgbClr val="CECDC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5670518" y="-854107"/>
            <a:ext cx="6238875" cy="5107019"/>
          </a:xfrm>
          <a:custGeom>
            <a:rect l="l" t="t" r="r" b="b"/>
            <a:pathLst>
              <a:path w="9599" h="8661">
                <a:moveTo>
                  <a:pt x="6600" y="507"/>
                </a:moveTo>
                <a:cubicBezTo>
                  <a:pt x="8116" y="1480"/>
                  <a:pt x="9268" y="2159"/>
                  <a:pt x="9559" y="4134"/>
                </a:cubicBezTo>
                <a:cubicBezTo>
                  <a:pt x="9851" y="6140"/>
                  <a:pt x="8524" y="6973"/>
                  <a:pt x="7242" y="7884"/>
                </a:cubicBezTo>
                <a:cubicBezTo>
                  <a:pt x="5478" y="9103"/>
                  <a:pt x="2664" y="8779"/>
                  <a:pt x="2373" y="7668"/>
                </a:cubicBezTo>
                <a:cubicBezTo>
                  <a:pt x="2125" y="6757"/>
                  <a:pt x="349" y="6464"/>
                  <a:pt x="113" y="4520"/>
                </a:cubicBezTo>
                <a:cubicBezTo>
                  <a:pt x="99" y="4458"/>
                  <a:pt x="41" y="4381"/>
                  <a:pt x="41" y="4304"/>
                </a:cubicBezTo>
                <a:cubicBezTo>
                  <a:pt x="-18" y="3748"/>
                  <a:pt x="-149" y="2822"/>
                  <a:pt x="828" y="1973"/>
                </a:cubicBezTo>
                <a:cubicBezTo>
                  <a:pt x="1382" y="955"/>
                  <a:pt x="4385" y="-897"/>
                  <a:pt x="6600" y="507"/>
                </a:cubicBezTo>
                <a:close/>
              </a:path>
            </a:pathLst>
          </a:custGeom>
          <a:noFill/>
          <a:ln w="3572">
            <a:solidFill>
              <a:srgbClr val="CCCBC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5969032" y="-714375"/>
            <a:ext cx="5864257" cy="4845082"/>
          </a:xfrm>
          <a:custGeom>
            <a:rect l="l" t="t" r="r" b="b"/>
            <a:pathLst>
              <a:path w="9595" h="8542">
                <a:moveTo>
                  <a:pt x="6858" y="596"/>
                </a:moveTo>
                <a:cubicBezTo>
                  <a:pt x="8315" y="1607"/>
                  <a:pt x="9354" y="2297"/>
                  <a:pt x="9571" y="4111"/>
                </a:cubicBezTo>
                <a:cubicBezTo>
                  <a:pt x="9788" y="5941"/>
                  <a:pt x="8517" y="6744"/>
                  <a:pt x="7338" y="7675"/>
                </a:cubicBezTo>
                <a:cubicBezTo>
                  <a:pt x="5633" y="9023"/>
                  <a:pt x="2749" y="8686"/>
                  <a:pt x="2408" y="7450"/>
                </a:cubicBezTo>
                <a:cubicBezTo>
                  <a:pt x="2145" y="6423"/>
                  <a:pt x="549" y="6118"/>
                  <a:pt x="160" y="4400"/>
                </a:cubicBezTo>
                <a:cubicBezTo>
                  <a:pt x="129" y="4352"/>
                  <a:pt x="83" y="4256"/>
                  <a:pt x="67" y="4192"/>
                </a:cubicBezTo>
                <a:cubicBezTo>
                  <a:pt x="-10" y="3678"/>
                  <a:pt x="-212" y="2715"/>
                  <a:pt x="858" y="1848"/>
                </a:cubicBezTo>
                <a:cubicBezTo>
                  <a:pt x="1354" y="965"/>
                  <a:pt x="4579" y="-977"/>
                  <a:pt x="6858" y="596"/>
                </a:cubicBezTo>
                <a:close/>
              </a:path>
            </a:pathLst>
          </a:custGeom>
          <a:noFill/>
          <a:ln w="3572">
            <a:solidFill>
              <a:srgbClr val="CAC9C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6261068" y="-577882"/>
            <a:ext cx="5500688" cy="4586288"/>
          </a:xfrm>
          <a:custGeom>
            <a:rect l="l" t="t" r="r" b="b"/>
            <a:pathLst>
              <a:path w="9593" h="8395">
                <a:moveTo>
                  <a:pt x="7151" y="706"/>
                </a:moveTo>
                <a:cubicBezTo>
                  <a:pt x="8523" y="1756"/>
                  <a:pt x="9449" y="2456"/>
                  <a:pt x="9581" y="4073"/>
                </a:cubicBezTo>
                <a:cubicBezTo>
                  <a:pt x="9730" y="5723"/>
                  <a:pt x="8523" y="6506"/>
                  <a:pt x="7466" y="7440"/>
                </a:cubicBezTo>
                <a:cubicBezTo>
                  <a:pt x="5829" y="8923"/>
                  <a:pt x="2854" y="8556"/>
                  <a:pt x="2474" y="7190"/>
                </a:cubicBezTo>
                <a:cubicBezTo>
                  <a:pt x="2160" y="6073"/>
                  <a:pt x="645" y="5921"/>
                  <a:pt x="226" y="4273"/>
                </a:cubicBezTo>
                <a:cubicBezTo>
                  <a:pt x="193" y="4223"/>
                  <a:pt x="127" y="4140"/>
                  <a:pt x="110" y="4073"/>
                </a:cubicBezTo>
                <a:cubicBezTo>
                  <a:pt x="-6" y="3590"/>
                  <a:pt x="-270" y="2606"/>
                  <a:pt x="904" y="1740"/>
                </a:cubicBezTo>
                <a:cubicBezTo>
                  <a:pt x="1317" y="990"/>
                  <a:pt x="4788" y="-1077"/>
                  <a:pt x="7151" y="706"/>
                </a:cubicBezTo>
                <a:close/>
              </a:path>
            </a:pathLst>
          </a:custGeom>
          <a:noFill/>
          <a:ln w="3572">
            <a:solidFill>
              <a:srgbClr val="C8C7C7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6551581" y="-446056"/>
            <a:ext cx="5145119" cy="4327493"/>
          </a:xfrm>
          <a:custGeom>
            <a:rect l="l" t="t" r="r" b="b"/>
            <a:pathLst>
              <a:path w="10000" h="10000">
                <a:moveTo>
                  <a:pt x="7790" y="1007"/>
                </a:moveTo>
                <a:cubicBezTo>
                  <a:pt x="9152" y="2310"/>
                  <a:pt x="9944" y="3193"/>
                  <a:pt x="9999" y="4916"/>
                </a:cubicBezTo>
                <a:cubicBezTo>
                  <a:pt x="10054" y="6660"/>
                  <a:pt x="8858" y="7585"/>
                  <a:pt x="7919" y="8741"/>
                </a:cubicBezTo>
                <a:cubicBezTo>
                  <a:pt x="6298" y="10696"/>
                  <a:pt x="3095" y="10212"/>
                  <a:pt x="2653" y="8405"/>
                </a:cubicBezTo>
                <a:cubicBezTo>
                  <a:pt x="2285" y="6892"/>
                  <a:pt x="877" y="6611"/>
                  <a:pt x="296" y="5022"/>
                </a:cubicBezTo>
                <a:cubicBezTo>
                  <a:pt x="260" y="4945"/>
                  <a:pt x="186" y="4853"/>
                  <a:pt x="169" y="4770"/>
                </a:cubicBezTo>
                <a:cubicBezTo>
                  <a:pt x="2" y="4243"/>
                  <a:pt x="-347" y="3046"/>
                  <a:pt x="996" y="1952"/>
                </a:cubicBezTo>
                <a:cubicBezTo>
                  <a:pt x="1346" y="1238"/>
                  <a:pt x="5267" y="-1431"/>
                  <a:pt x="7790" y="1007"/>
                </a:cubicBezTo>
                <a:close/>
              </a:path>
            </a:pathLst>
          </a:custGeom>
          <a:noFill/>
          <a:ln w="3572">
            <a:solidFill>
              <a:srgbClr val="C6C5C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6840569" y="-314325"/>
            <a:ext cx="4787932" cy="4083082"/>
          </a:xfrm>
          <a:custGeom>
            <a:rect l="l" t="t" r="r" b="b"/>
            <a:pathLst>
              <a:path w="9556" h="8070">
                <a:moveTo>
                  <a:pt x="7816" y="960"/>
                </a:moveTo>
                <a:cubicBezTo>
                  <a:pt x="9026" y="2075"/>
                  <a:pt x="9593" y="2813"/>
                  <a:pt x="9555" y="4000"/>
                </a:cubicBezTo>
                <a:cubicBezTo>
                  <a:pt x="9498" y="5241"/>
                  <a:pt x="8478" y="5960"/>
                  <a:pt x="7722" y="6913"/>
                </a:cubicBezTo>
                <a:cubicBezTo>
                  <a:pt x="6304" y="8712"/>
                  <a:pt x="3090" y="8262"/>
                  <a:pt x="2599" y="6608"/>
                </a:cubicBezTo>
                <a:cubicBezTo>
                  <a:pt x="2202" y="5259"/>
                  <a:pt x="965" y="4959"/>
                  <a:pt x="368" y="3982"/>
                </a:cubicBezTo>
                <a:cubicBezTo>
                  <a:pt x="330" y="3946"/>
                  <a:pt x="236" y="3856"/>
                  <a:pt x="198" y="3784"/>
                </a:cubicBezTo>
                <a:cubicBezTo>
                  <a:pt x="28" y="3388"/>
                  <a:pt x="-407" y="2381"/>
                  <a:pt x="1011" y="1464"/>
                </a:cubicBezTo>
                <a:cubicBezTo>
                  <a:pt x="1238" y="1068"/>
                  <a:pt x="5340" y="-1288"/>
                  <a:pt x="7816" y="960"/>
                </a:cubicBezTo>
                <a:close/>
              </a:path>
            </a:pathLst>
          </a:custGeom>
          <a:noFill/>
          <a:ln w="3572">
            <a:solidFill>
              <a:srgbClr val="C4C3C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7126319" y="-190500"/>
            <a:ext cx="4451318" cy="3843338"/>
          </a:xfrm>
          <a:custGeom>
            <a:rect l="l" t="t" r="r" b="b"/>
            <a:pathLst>
              <a:path w="9384" h="7878">
                <a:moveTo>
                  <a:pt x="8070" y="1121"/>
                </a:moveTo>
                <a:cubicBezTo>
                  <a:pt x="9168" y="2259"/>
                  <a:pt x="9507" y="3024"/>
                  <a:pt x="9347" y="3976"/>
                </a:cubicBezTo>
                <a:cubicBezTo>
                  <a:pt x="9188" y="4965"/>
                  <a:pt x="8309" y="5655"/>
                  <a:pt x="7711" y="6625"/>
                </a:cubicBezTo>
                <a:cubicBezTo>
                  <a:pt x="6513" y="8584"/>
                  <a:pt x="3180" y="8080"/>
                  <a:pt x="2641" y="6289"/>
                </a:cubicBezTo>
                <a:cubicBezTo>
                  <a:pt x="2202" y="4797"/>
                  <a:pt x="1051" y="4474"/>
                  <a:pt x="465" y="3827"/>
                </a:cubicBezTo>
                <a:cubicBezTo>
                  <a:pt x="405" y="3789"/>
                  <a:pt x="305" y="3696"/>
                  <a:pt x="265" y="3640"/>
                </a:cubicBezTo>
                <a:cubicBezTo>
                  <a:pt x="66" y="3285"/>
                  <a:pt x="-493" y="2259"/>
                  <a:pt x="1044" y="1327"/>
                </a:cubicBezTo>
                <a:cubicBezTo>
                  <a:pt x="1184" y="1121"/>
                  <a:pt x="5615" y="-1416"/>
                  <a:pt x="8070" y="1121"/>
                </a:cubicBezTo>
                <a:close/>
              </a:path>
            </a:pathLst>
          </a:custGeom>
          <a:noFill/>
          <a:ln w="3572">
            <a:solidFill>
              <a:srgbClr val="C2C1C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Freeform 24"/>
          <p:cNvSpPr/>
          <p:nvPr/>
        </p:nvSpPr>
        <p:spPr>
          <a:xfrm>
            <a:off x="7158038" y="-800100"/>
            <a:ext cx="4906994" cy="4703731"/>
          </a:xfrm>
          <a:custGeom>
            <a:rect l="l" t="t" r="r" b="b"/>
            <a:pathLst>
              <a:path w="518" h="517">
                <a:moveTo>
                  <a:pt x="79" y="141"/>
                </a:moveTo>
                <a:cubicBezTo>
                  <a:pt x="79" y="141"/>
                  <a:pt x="309" y="0"/>
                  <a:pt x="422" y="147"/>
                </a:cubicBezTo>
                <a:cubicBezTo>
                  <a:pt x="518" y="272"/>
                  <a:pt x="430" y="307"/>
                  <a:pt x="392" y="405"/>
                </a:cubicBezTo>
                <a:cubicBezTo>
                  <a:pt x="349" y="517"/>
                  <a:pt x="181" y="487"/>
                  <a:pt x="153" y="386"/>
                </a:cubicBezTo>
                <a:cubicBezTo>
                  <a:pt x="130" y="303"/>
                  <a:pt x="79" y="289"/>
                  <a:pt x="54" y="269"/>
                </a:cubicBezTo>
                <a:cubicBezTo>
                  <a:pt x="51" y="267"/>
                  <a:pt x="45" y="262"/>
                  <a:pt x="43" y="259"/>
                </a:cubicBezTo>
                <a:cubicBezTo>
                  <a:pt x="31" y="244"/>
                  <a:pt x="0" y="190"/>
                  <a:pt x="79" y="141"/>
                </a:cubicBezTo>
                <a:close/>
              </a:path>
            </a:pathLst>
          </a:custGeom>
          <a:noFill/>
          <a:ln w="3572">
            <a:solidFill>
              <a:srgbClr val="C0BFB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Freeform 25"/>
          <p:cNvSpPr/>
          <p:nvPr/>
        </p:nvSpPr>
        <p:spPr>
          <a:xfrm>
            <a:off x="7158038" y="-800100"/>
            <a:ext cx="4906994" cy="4703731"/>
          </a:xfrm>
          <a:custGeom>
            <a:rect l="l" t="t" r="r" b="b"/>
            <a:pathLst>
              <a:path w="518" h="517">
                <a:moveTo>
                  <a:pt x="79" y="141"/>
                </a:moveTo>
                <a:cubicBezTo>
                  <a:pt x="79" y="141"/>
                  <a:pt x="309" y="0"/>
                  <a:pt x="422" y="147"/>
                </a:cubicBezTo>
                <a:cubicBezTo>
                  <a:pt x="518" y="272"/>
                  <a:pt x="430" y="307"/>
                  <a:pt x="392" y="405"/>
                </a:cubicBezTo>
                <a:cubicBezTo>
                  <a:pt x="349" y="517"/>
                  <a:pt x="181" y="487"/>
                  <a:pt x="153" y="386"/>
                </a:cubicBezTo>
                <a:cubicBezTo>
                  <a:pt x="130" y="303"/>
                  <a:pt x="76" y="287"/>
                  <a:pt x="51" y="267"/>
                </a:cubicBezTo>
                <a:cubicBezTo>
                  <a:pt x="48" y="265"/>
                  <a:pt x="45" y="262"/>
                  <a:pt x="43" y="259"/>
                </a:cubicBezTo>
                <a:cubicBezTo>
                  <a:pt x="31" y="244"/>
                  <a:pt x="0" y="190"/>
                  <a:pt x="79" y="141"/>
                </a:cubicBezTo>
                <a:close/>
              </a:path>
            </a:pathLst>
          </a:custGeom>
          <a:solidFill>
            <a:schemeClr val="dk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TextBox 26"/>
          <p:cNvSpPr txBox="1"/>
          <p:nvPr/>
        </p:nvSpPr>
        <p:spPr>
          <a:xfrm>
            <a:off x="8789956" y="954357"/>
            <a:ext cx="1592580" cy="10344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950" b="1">
                <a:solidFill>
                  <a:schemeClr val="lt2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913356" y="301447"/>
            <a:ext cx="6015681" cy="6161265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中国人寿保险市场概述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营销策略理论概述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中国人寿保险营销策略分析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中国人寿保险营销策略优化建议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结论与展望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19368" y="1201716"/>
            <a:ext cx="3806119" cy="4454569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3988009" y="3369210"/>
            <a:ext cx="1888916" cy="715214"/>
          </a:xfrm>
          <a:prstGeom prst="rect">
            <a:avLst/>
          </a:prstGeom>
        </p:spPr>
        <p:txBody>
          <a:bodyPr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30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89885" y="2624474"/>
            <a:ext cx="5895023" cy="159317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4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2253348" y="2896535"/>
            <a:ext cx="1888916" cy="71521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cxnSp>
        <p:nvCxnSpPr>
          <p:cNvPr id="6" name="Connector 6"/>
          <p:cNvCxnSpPr/>
          <p:nvPr/>
        </p:nvCxnSpPr>
        <p:spPr>
          <a:xfrm flipH="1">
            <a:off x="3706320" y="3104985"/>
            <a:ext cx="690409" cy="711331"/>
          </a:xfrm>
          <a:prstGeom prst="line">
            <a:avLst/>
          </a:prstGeom>
          <a:ln w="9525">
            <a:solidFill>
              <a:schemeClr val="dk1"/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659243" y="3119345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市场竞争的加剧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659243" y="3577688"/>
            <a:ext cx="5783287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随着市场的开放和外资保险公司的进入，中国人寿保险市场的竞争日趋激烈。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59243" y="4772000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营销策略在保险公司中的重要性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659243" y="5230343"/>
            <a:ext cx="5783287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营销策略是保险公司取得竞争优势的关键因素之一，对于保险公司的业绩和市场份额有着重要的影响。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82093" y="4861535"/>
            <a:ext cx="810236" cy="810236"/>
          </a:xfrm>
          <a:prstGeom prst="ellipse">
            <a:avLst/>
          </a:pr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5659243" y="1470704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中国人寿保险市场的快速发展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5659243" y="1929047"/>
            <a:ext cx="5783287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随着经济的增长和人们保险意识的提高，中国人寿保险市场呈现出快速增长的态势。</a:t>
            </a:r>
          </a:p>
        </p:txBody>
      </p:sp>
      <p:sp>
        <p:nvSpPr>
          <p:cNvPr id="9" name="Freeform 9"/>
          <p:cNvSpPr/>
          <p:nvPr/>
        </p:nvSpPr>
        <p:spPr>
          <a:xfrm>
            <a:off x="4610240" y="4989683"/>
            <a:ext cx="553940" cy="553940"/>
          </a:xfrm>
          <a:custGeom>
            <a:rect l="l" t="t" r="r" b="b"/>
            <a:pathLst>
              <a:path w="304800" h="304800">
                <a:moveTo>
                  <a:pt x="190033" y="152400"/>
                </a:moveTo>
                <a:cubicBezTo>
                  <a:pt x="190033" y="90992"/>
                  <a:pt x="221771" y="56493"/>
                  <a:pt x="221771" y="56493"/>
                </a:cubicBezTo>
                <a:cubicBezTo>
                  <a:pt x="221771" y="56493"/>
                  <a:pt x="193758" y="33766"/>
                  <a:pt x="151924" y="33766"/>
                </a:cubicBezTo>
                <a:cubicBezTo>
                  <a:pt x="110090" y="33766"/>
                  <a:pt x="82067" y="56512"/>
                  <a:pt x="82067" y="56512"/>
                </a:cubicBezTo>
                <a:cubicBezTo>
                  <a:pt x="82067" y="56512"/>
                  <a:pt x="114376" y="82753"/>
                  <a:pt x="114376" y="152400"/>
                </a:cubicBezTo>
                <a:cubicBezTo>
                  <a:pt x="114376" y="219608"/>
                  <a:pt x="81858" y="248145"/>
                  <a:pt x="81858" y="248145"/>
                </a:cubicBezTo>
                <a:cubicBezTo>
                  <a:pt x="81858" y="248145"/>
                  <a:pt x="115662" y="271034"/>
                  <a:pt x="151924" y="271034"/>
                </a:cubicBezTo>
                <a:cubicBezTo>
                  <a:pt x="189043" y="271034"/>
                  <a:pt x="221799" y="248269"/>
                  <a:pt x="221799" y="248269"/>
                </a:cubicBezTo>
                <a:cubicBezTo>
                  <a:pt x="221799" y="248269"/>
                  <a:pt x="190033" y="218503"/>
                  <a:pt x="190033" y="152400"/>
                </a:cubicBezTo>
                <a:close/>
                <a:moveTo>
                  <a:pt x="74095" y="62789"/>
                </a:moveTo>
                <a:cubicBezTo>
                  <a:pt x="74095" y="62789"/>
                  <a:pt x="34633" y="86839"/>
                  <a:pt x="34633" y="152800"/>
                </a:cubicBezTo>
                <a:cubicBezTo>
                  <a:pt x="34633" y="218751"/>
                  <a:pt x="74533" y="240335"/>
                  <a:pt x="74533" y="240335"/>
                </a:cubicBezTo>
                <a:cubicBezTo>
                  <a:pt x="74533" y="240335"/>
                  <a:pt x="103613" y="218742"/>
                  <a:pt x="103613" y="152800"/>
                </a:cubicBezTo>
                <a:cubicBezTo>
                  <a:pt x="103613" y="86839"/>
                  <a:pt x="74095" y="62789"/>
                  <a:pt x="74095" y="62789"/>
                </a:cubicBezTo>
                <a:close/>
                <a:moveTo>
                  <a:pt x="229753" y="64570"/>
                </a:moveTo>
                <a:cubicBezTo>
                  <a:pt x="229753" y="64570"/>
                  <a:pt x="200244" y="86839"/>
                  <a:pt x="200244" y="152800"/>
                </a:cubicBezTo>
                <a:cubicBezTo>
                  <a:pt x="200244" y="218751"/>
                  <a:pt x="229305" y="240335"/>
                  <a:pt x="229305" y="240335"/>
                </a:cubicBezTo>
                <a:cubicBezTo>
                  <a:pt x="229305" y="240335"/>
                  <a:pt x="270158" y="218742"/>
                  <a:pt x="270158" y="152800"/>
                </a:cubicBezTo>
                <a:cubicBezTo>
                  <a:pt x="270158" y="86839"/>
                  <a:pt x="229753" y="64570"/>
                  <a:pt x="229753" y="6457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482093" y="3221072"/>
            <a:ext cx="810236" cy="8102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4482093" y="1560135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4666510" y="1762961"/>
            <a:ext cx="405314" cy="405314"/>
          </a:xfrm>
          <a:custGeom>
            <a:rect l="l" t="t" r="r" b="b"/>
            <a:pathLst>
              <a:path w="304800" h="304800">
                <a:moveTo>
                  <a:pt x="173841" y="122930"/>
                </a:moveTo>
                <a:cubicBezTo>
                  <a:pt x="179718" y="102937"/>
                  <a:pt x="177232" y="81020"/>
                  <a:pt x="166392" y="62665"/>
                </a:cubicBezTo>
                <a:cubicBezTo>
                  <a:pt x="166630" y="62998"/>
                  <a:pt x="62770" y="167697"/>
                  <a:pt x="62027" y="167040"/>
                </a:cubicBezTo>
                <a:cubicBezTo>
                  <a:pt x="80077" y="177698"/>
                  <a:pt x="101994" y="180699"/>
                  <a:pt x="121720" y="175193"/>
                </a:cubicBezTo>
                <a:cubicBezTo>
                  <a:pt x="121577" y="174689"/>
                  <a:pt x="173422" y="122853"/>
                  <a:pt x="173841" y="122930"/>
                </a:cubicBezTo>
                <a:close/>
                <a:moveTo>
                  <a:pt x="155315" y="45968"/>
                </a:moveTo>
                <a:cubicBezTo>
                  <a:pt x="141322" y="32175"/>
                  <a:pt x="121301" y="22822"/>
                  <a:pt x="100127" y="22822"/>
                </a:cubicBezTo>
                <a:cubicBezTo>
                  <a:pt x="57331" y="22822"/>
                  <a:pt x="22631" y="57607"/>
                  <a:pt x="22631" y="100508"/>
                </a:cubicBezTo>
                <a:cubicBezTo>
                  <a:pt x="22631" y="121444"/>
                  <a:pt x="32156" y="141713"/>
                  <a:pt x="45587" y="155686"/>
                </a:cubicBezTo>
                <a:cubicBezTo>
                  <a:pt x="45615" y="155686"/>
                  <a:pt x="154657" y="46863"/>
                  <a:pt x="155315" y="45968"/>
                </a:cubicBezTo>
                <a:close/>
                <a:moveTo>
                  <a:pt x="264909" y="252089"/>
                </a:moveTo>
                <a:cubicBezTo>
                  <a:pt x="264909" y="252089"/>
                  <a:pt x="267443" y="230200"/>
                  <a:pt x="261128" y="223885"/>
                </a:cubicBezTo>
                <a:cubicBezTo>
                  <a:pt x="260709" y="223466"/>
                  <a:pt x="188300" y="135065"/>
                  <a:pt x="188300" y="135065"/>
                </a:cubicBezTo>
                <a:lnTo>
                  <a:pt x="134417" y="188947"/>
                </a:lnTo>
                <a:lnTo>
                  <a:pt x="222818" y="262185"/>
                </a:lnTo>
                <a:cubicBezTo>
                  <a:pt x="228714" y="268919"/>
                  <a:pt x="251441" y="265557"/>
                  <a:pt x="251441" y="265557"/>
                </a:cubicBezTo>
                <a:lnTo>
                  <a:pt x="269538" y="281978"/>
                </a:lnTo>
                <a:lnTo>
                  <a:pt x="282169" y="269348"/>
                </a:lnTo>
                <a:lnTo>
                  <a:pt x="264909" y="2520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4678702" y="3406734"/>
            <a:ext cx="424244" cy="424244"/>
          </a:xfrm>
          <a:custGeom>
            <a:rect l="l" t="t" r="r" b="b"/>
            <a:pathLst>
              <a:path w="304800" h="304800">
                <a:moveTo>
                  <a:pt x="167640" y="106680"/>
                </a:moveTo>
                <a:lnTo>
                  <a:pt x="189586" y="139598"/>
                </a:lnTo>
                <a:cubicBezTo>
                  <a:pt x="194310" y="146761"/>
                  <a:pt x="204978" y="152400"/>
                  <a:pt x="213512" y="152400"/>
                </a:cubicBezTo>
                <a:lnTo>
                  <a:pt x="259080" y="152400"/>
                </a:lnTo>
                <a:lnTo>
                  <a:pt x="259080" y="121920"/>
                </a:lnTo>
                <a:lnTo>
                  <a:pt x="213360" y="121920"/>
                </a:lnTo>
                <a:lnTo>
                  <a:pt x="191414" y="89002"/>
                </a:lnTo>
                <a:cubicBezTo>
                  <a:pt x="185452" y="80686"/>
                  <a:pt x="178394" y="73628"/>
                  <a:pt x="170345" y="67847"/>
                </a:cubicBezTo>
                <a:lnTo>
                  <a:pt x="170069" y="67666"/>
                </a:lnTo>
                <a:lnTo>
                  <a:pt x="149952" y="54254"/>
                </a:lnTo>
                <a:cubicBezTo>
                  <a:pt x="146104" y="51911"/>
                  <a:pt x="141446" y="50521"/>
                  <a:pt x="136465" y="50521"/>
                </a:cubicBezTo>
                <a:cubicBezTo>
                  <a:pt x="131912" y="50521"/>
                  <a:pt x="127635" y="51683"/>
                  <a:pt x="123911" y="53721"/>
                </a:cubicBezTo>
                <a:lnTo>
                  <a:pt x="124044" y="53654"/>
                </a:lnTo>
                <a:lnTo>
                  <a:pt x="60950" y="91450"/>
                </a:lnTo>
                <a:lnTo>
                  <a:pt x="60950" y="167650"/>
                </a:lnTo>
                <a:lnTo>
                  <a:pt x="91430" y="167650"/>
                </a:lnTo>
                <a:lnTo>
                  <a:pt x="91430" y="106690"/>
                </a:lnTo>
                <a:lnTo>
                  <a:pt x="121910" y="91450"/>
                </a:lnTo>
                <a:lnTo>
                  <a:pt x="76190" y="304810"/>
                </a:lnTo>
                <a:lnTo>
                  <a:pt x="106670" y="304810"/>
                </a:lnTo>
                <a:lnTo>
                  <a:pt x="142484" y="188224"/>
                </a:lnTo>
                <a:lnTo>
                  <a:pt x="167630" y="213370"/>
                </a:lnTo>
                <a:lnTo>
                  <a:pt x="167630" y="304810"/>
                </a:lnTo>
                <a:lnTo>
                  <a:pt x="198110" y="304810"/>
                </a:lnTo>
                <a:lnTo>
                  <a:pt x="198110" y="182890"/>
                </a:lnTo>
                <a:lnTo>
                  <a:pt x="156962" y="141742"/>
                </a:lnTo>
                <a:lnTo>
                  <a:pt x="167630" y="106690"/>
                </a:lnTo>
                <a:close/>
                <a:moveTo>
                  <a:pt x="182880" y="60960"/>
                </a:moveTo>
                <a:cubicBezTo>
                  <a:pt x="199711" y="60960"/>
                  <a:pt x="213360" y="47311"/>
                  <a:pt x="213360" y="30480"/>
                </a:cubicBezTo>
                <a:cubicBezTo>
                  <a:pt x="213360" y="13649"/>
                  <a:pt x="199711" y="0"/>
                  <a:pt x="182880" y="0"/>
                </a:cubicBezTo>
                <a:lnTo>
                  <a:pt x="182880" y="0"/>
                </a:lnTo>
                <a:cubicBezTo>
                  <a:pt x="166049" y="0"/>
                  <a:pt x="152400" y="13649"/>
                  <a:pt x="152400" y="30480"/>
                </a:cubicBezTo>
                <a:cubicBezTo>
                  <a:pt x="152400" y="47311"/>
                  <a:pt x="166049" y="60960"/>
                  <a:pt x="182880" y="60960"/>
                </a:cubicBezTo>
                <a:lnTo>
                  <a:pt x="18288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970539" y="2236546"/>
            <a:ext cx="2648574" cy="2933980"/>
          </a:xfrm>
          <a:custGeom>
            <a:rect l="l" t="t" r="r" b="b"/>
            <a:pathLst>
              <a:path w="1905000" h="1905000">
                <a:moveTo>
                  <a:pt x="0" y="952500"/>
                </a:moveTo>
                <a:lnTo>
                  <a:pt x="476250" y="190500"/>
                </a:lnTo>
                <a:lnTo>
                  <a:pt x="1428750" y="190500"/>
                </a:lnTo>
                <a:lnTo>
                  <a:pt x="1905000" y="952500"/>
                </a:lnTo>
                <a:lnTo>
                  <a:pt x="1428750" y="1714500"/>
                </a:lnTo>
                <a:lnTo>
                  <a:pt x="476250" y="17145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  <a:ln w="7620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1655515" y="3001353"/>
            <a:ext cx="1278622" cy="119519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研究背景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研究目的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本研究旨在探讨中国人寿保险营销策略的现状、问题及对策，以期为保险公司提供有益的参考和借鉴。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研究意义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深入分析中国人寿保险营销策略，有助于保险公司了解市场趋势和竞争格局，优化营销策略，提高市场占有率和盈利能力。同时，也有助于推动中国人寿保险市场的健康发展，为消费者提供更优质的保险产品和服务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4" name="AutoShape 14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研究目的和意义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19368" y="1201716"/>
            <a:ext cx="3806119" cy="4454569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3988009" y="3369210"/>
            <a:ext cx="1888916" cy="715214"/>
          </a:xfrm>
          <a:prstGeom prst="rect">
            <a:avLst/>
          </a:prstGeom>
        </p:spPr>
        <p:txBody>
          <a:bodyPr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30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89885" y="2624474"/>
            <a:ext cx="5895023" cy="159317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4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中国人寿保险市场概述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2253348" y="2896535"/>
            <a:ext cx="1888916" cy="71521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cxnSp>
        <p:nvCxnSpPr>
          <p:cNvPr id="6" name="Connector 6"/>
          <p:cNvCxnSpPr/>
          <p:nvPr/>
        </p:nvCxnSpPr>
        <p:spPr>
          <a:xfrm flipH="1">
            <a:off x="3706320" y="3104985"/>
            <a:ext cx="690409" cy="711331"/>
          </a:xfrm>
          <a:prstGeom prst="line">
            <a:avLst/>
          </a:prstGeom>
          <a:ln w="9525">
            <a:solidFill>
              <a:schemeClr val="dk1"/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起步阶段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20世纪80年代，中国人寿保险业开始起步，主要以国有保险公司为主导。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快速发展阶段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20世纪90年代至21世纪初，随着改革开放的深入，中国人寿保险业快速发展，外资和民营保险公司逐渐增多。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市场竞争阶段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21世纪初至今，中国人寿保险市场竞争日益激烈，各家保险公司通过产品创新、渠道拓展和服务优化来争夺市场份额。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中国人寿保险市场发展历程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5012267" y="3720618"/>
            <a:ext cx="2167467" cy="2120348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952500" y="1647825"/>
                </a:lnTo>
                <a:lnTo>
                  <a:pt x="1905000" y="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249697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776918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5012267" y="171109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5743787" y="3022600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7259206">
            <a:off x="6589098" y="4674355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-7221168">
            <a:off x="4910864" y="4658432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6818377" y="3284051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AutoShape 10"/>
          <p:cNvSpPr/>
          <p:nvPr/>
        </p:nvSpPr>
        <p:spPr>
          <a:xfrm>
            <a:off x="10897278" y="3216317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6996324" y="1208023"/>
            <a:ext cx="3900955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竞争格局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996324" y="2047219"/>
            <a:ext cx="405267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中国人寿保险市场呈现多层次、多元化的竞争格局，国有保险公司、外资保险公司和民营保险公司共同竞争。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129334" y="3502152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产品类型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141526" y="4429391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中国人寿保险产品类型丰富多样，包括定期寿险、终身寿险、两全保险和年金保险等。</a:t>
            </a:r>
          </a:p>
        </p:txBody>
      </p:sp>
      <p:cxnSp>
        <p:nvCxnSpPr>
          <p:cNvPr id="15" name="Connector 15"/>
          <p:cNvCxnSpPr/>
          <p:nvPr/>
        </p:nvCxnSpPr>
        <p:spPr>
          <a:xfrm>
            <a:off x="7345623" y="5627624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6" name="AutoShape 16"/>
          <p:cNvSpPr/>
          <p:nvPr/>
        </p:nvSpPr>
        <p:spPr>
          <a:xfrm>
            <a:off x="11424524" y="5559891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7" name="Connector 17"/>
          <p:cNvCxnSpPr/>
          <p:nvPr/>
        </p:nvCxnSpPr>
        <p:spPr>
          <a:xfrm>
            <a:off x="904945" y="4589949"/>
            <a:ext cx="3793067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8" name="AutoShape 18"/>
          <p:cNvSpPr/>
          <p:nvPr/>
        </p:nvSpPr>
        <p:spPr>
          <a:xfrm>
            <a:off x="904945" y="4510024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869006" y="2296376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市场规模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69006" y="3223615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中国人寿保险市场规模持续增长，保费收入逐年攀升。</a:t>
            </a:r>
          </a:p>
        </p:txBody>
      </p:sp>
      <p:sp>
        <p:nvSpPr>
          <p:cNvPr id="21" name="Freeform 21"/>
          <p:cNvSpPr/>
          <p:nvPr/>
        </p:nvSpPr>
        <p:spPr>
          <a:xfrm>
            <a:off x="5786411" y="3999944"/>
            <a:ext cx="661803" cy="661803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TextBox 42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中国人寿保险市场现状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377205" y="4838783"/>
            <a:ext cx="8305833" cy="1333500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 rot="10800000">
            <a:off x="1103852" y="4838783"/>
            <a:ext cx="2210848" cy="1333500"/>
          </a:xfrm>
          <a:custGeom>
            <a:rect l="l" t="t" r="r" b="b"/>
            <a:pathLst>
              <a:path w="7875" h="3593">
                <a:moveTo>
                  <a:pt x="5874" y="1811"/>
                </a:moveTo>
                <a:lnTo>
                  <a:pt x="7874" y="0"/>
                </a:lnTo>
                <a:lnTo>
                  <a:pt x="1969" y="0"/>
                </a:lnTo>
                <a:lnTo>
                  <a:pt x="0" y="1811"/>
                </a:lnTo>
                <a:lnTo>
                  <a:pt x="1969" y="3593"/>
                </a:lnTo>
                <a:lnTo>
                  <a:pt x="7874" y="3593"/>
                </a:lnTo>
                <a:lnTo>
                  <a:pt x="5874" y="1811"/>
                </a:lnTo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 rot="10800000">
            <a:off x="9159730" y="4838783"/>
            <a:ext cx="2210848" cy="1333500"/>
          </a:xfrm>
          <a:custGeom>
            <a:rect l="l" t="t" r="r" b="b"/>
            <a:pathLst>
              <a:path w="7875" h="3593">
                <a:moveTo>
                  <a:pt x="5874" y="1811"/>
                </a:moveTo>
                <a:lnTo>
                  <a:pt x="7874" y="0"/>
                </a:lnTo>
                <a:lnTo>
                  <a:pt x="1969" y="0"/>
                </a:lnTo>
                <a:lnTo>
                  <a:pt x="0" y="1811"/>
                </a:lnTo>
                <a:lnTo>
                  <a:pt x="1969" y="3593"/>
                </a:lnTo>
                <a:lnTo>
                  <a:pt x="7874" y="3593"/>
                </a:lnTo>
                <a:lnTo>
                  <a:pt x="5874" y="1811"/>
                </a:lnTo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2305083" y="3081147"/>
            <a:ext cx="8305833" cy="1333500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 rot="10800000">
            <a:off x="1031730" y="3081147"/>
            <a:ext cx="2210848" cy="1333500"/>
          </a:xfrm>
          <a:custGeom>
            <a:rect l="l" t="t" r="r" b="b"/>
            <a:pathLst>
              <a:path w="7875" h="3593">
                <a:moveTo>
                  <a:pt x="5874" y="1811"/>
                </a:moveTo>
                <a:lnTo>
                  <a:pt x="7874" y="0"/>
                </a:lnTo>
                <a:lnTo>
                  <a:pt x="1969" y="0"/>
                </a:lnTo>
                <a:lnTo>
                  <a:pt x="0" y="1811"/>
                </a:lnTo>
                <a:lnTo>
                  <a:pt x="1969" y="3593"/>
                </a:lnTo>
                <a:lnTo>
                  <a:pt x="7874" y="3593"/>
                </a:lnTo>
                <a:lnTo>
                  <a:pt x="5874" y="1811"/>
                </a:lnTo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10800000">
            <a:off x="9087608" y="3081147"/>
            <a:ext cx="2210848" cy="1333500"/>
          </a:xfrm>
          <a:custGeom>
            <a:rect l="l" t="t" r="r" b="b"/>
            <a:pathLst>
              <a:path w="7875" h="3593">
                <a:moveTo>
                  <a:pt x="5874" y="1811"/>
                </a:moveTo>
                <a:lnTo>
                  <a:pt x="7874" y="0"/>
                </a:lnTo>
                <a:lnTo>
                  <a:pt x="1969" y="0"/>
                </a:lnTo>
                <a:lnTo>
                  <a:pt x="0" y="1811"/>
                </a:lnTo>
                <a:lnTo>
                  <a:pt x="1969" y="3593"/>
                </a:lnTo>
                <a:lnTo>
                  <a:pt x="7874" y="3593"/>
                </a:lnTo>
                <a:lnTo>
                  <a:pt x="5874" y="1811"/>
                </a:lnTo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2377205" y="1348302"/>
            <a:ext cx="8305833" cy="1333500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 rot="10800000">
            <a:off x="1103852" y="1348302"/>
            <a:ext cx="2210848" cy="1333500"/>
          </a:xfrm>
          <a:custGeom>
            <a:rect l="l" t="t" r="r" b="b"/>
            <a:pathLst>
              <a:path w="7875" h="3593">
                <a:moveTo>
                  <a:pt x="5874" y="1811"/>
                </a:moveTo>
                <a:lnTo>
                  <a:pt x="7874" y="0"/>
                </a:lnTo>
                <a:lnTo>
                  <a:pt x="1969" y="0"/>
                </a:lnTo>
                <a:lnTo>
                  <a:pt x="0" y="1811"/>
                </a:lnTo>
                <a:lnTo>
                  <a:pt x="1969" y="3593"/>
                </a:lnTo>
                <a:lnTo>
                  <a:pt x="7874" y="3593"/>
                </a:lnTo>
                <a:lnTo>
                  <a:pt x="5874" y="1811"/>
                </a:lnTo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 rot="10800000">
            <a:off x="9159730" y="1348302"/>
            <a:ext cx="2210848" cy="1333500"/>
          </a:xfrm>
          <a:custGeom>
            <a:rect l="l" t="t" r="r" b="b"/>
            <a:pathLst>
              <a:path w="7875" h="3593">
                <a:moveTo>
                  <a:pt x="5874" y="1811"/>
                </a:moveTo>
                <a:lnTo>
                  <a:pt x="7874" y="0"/>
                </a:lnTo>
                <a:lnTo>
                  <a:pt x="1969" y="0"/>
                </a:lnTo>
                <a:lnTo>
                  <a:pt x="0" y="1811"/>
                </a:lnTo>
                <a:lnTo>
                  <a:pt x="1969" y="3593"/>
                </a:lnTo>
                <a:lnTo>
                  <a:pt x="7874" y="3593"/>
                </a:lnTo>
                <a:lnTo>
                  <a:pt x="5874" y="1811"/>
                </a:lnTo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10034290" y="3847243"/>
            <a:ext cx="87725" cy="163068"/>
          </a:xfrm>
          <a:custGeom>
            <a:rect l="l" t="t" r="r" b="b"/>
            <a:pathLst>
              <a:path w="118" h="218">
                <a:moveTo>
                  <a:pt x="0" y="183"/>
                </a:moveTo>
                <a:cubicBezTo>
                  <a:pt x="0" y="200"/>
                  <a:pt x="8" y="217"/>
                  <a:pt x="25" y="217"/>
                </a:cubicBezTo>
                <a:cubicBezTo>
                  <a:pt x="84" y="217"/>
                  <a:pt x="84" y="217"/>
                  <a:pt x="84" y="217"/>
                </a:cubicBezTo>
                <a:cubicBezTo>
                  <a:pt x="100" y="217"/>
                  <a:pt x="117" y="200"/>
                  <a:pt x="117" y="183"/>
                </a:cubicBezTo>
                <a:cubicBezTo>
                  <a:pt x="117" y="0"/>
                  <a:pt x="117" y="0"/>
                  <a:pt x="117" y="0"/>
                </a:cubicBezTo>
                <a:cubicBezTo>
                  <a:pt x="17" y="91"/>
                  <a:pt x="17" y="91"/>
                  <a:pt x="17" y="91"/>
                </a:cubicBezTo>
                <a:cubicBezTo>
                  <a:pt x="0" y="75"/>
                  <a:pt x="0" y="75"/>
                  <a:pt x="0" y="75"/>
                </a:cubicBezTo>
                <a:lnTo>
                  <a:pt x="0" y="183"/>
                </a:lnTo>
                <a:close/>
                <a:moveTo>
                  <a:pt x="0" y="183"/>
                </a:moveTo>
                <a:lnTo>
                  <a:pt x="0" y="183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10177260" y="3757422"/>
            <a:ext cx="87725" cy="252984"/>
          </a:xfrm>
          <a:custGeom>
            <a:rect l="l" t="t" r="r" b="b"/>
            <a:pathLst>
              <a:path w="118" h="336">
                <a:moveTo>
                  <a:pt x="0" y="301"/>
                </a:moveTo>
                <a:cubicBezTo>
                  <a:pt x="0" y="318"/>
                  <a:pt x="17" y="335"/>
                  <a:pt x="34" y="335"/>
                </a:cubicBezTo>
                <a:cubicBezTo>
                  <a:pt x="84" y="335"/>
                  <a:pt x="84" y="335"/>
                  <a:pt x="84" y="335"/>
                </a:cubicBezTo>
                <a:cubicBezTo>
                  <a:pt x="101" y="335"/>
                  <a:pt x="117" y="318"/>
                  <a:pt x="117" y="301"/>
                </a:cubicBezTo>
                <a:cubicBezTo>
                  <a:pt x="117" y="76"/>
                  <a:pt x="117" y="76"/>
                  <a:pt x="117" y="76"/>
                </a:cubicBezTo>
                <a:cubicBezTo>
                  <a:pt x="42" y="0"/>
                  <a:pt x="42" y="0"/>
                  <a:pt x="42" y="0"/>
                </a:cubicBezTo>
                <a:cubicBezTo>
                  <a:pt x="0" y="42"/>
                  <a:pt x="0" y="42"/>
                  <a:pt x="0" y="42"/>
                </a:cubicBezTo>
                <a:lnTo>
                  <a:pt x="0" y="301"/>
                </a:lnTo>
                <a:close/>
                <a:moveTo>
                  <a:pt x="0" y="301"/>
                </a:moveTo>
                <a:lnTo>
                  <a:pt x="0" y="301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10320231" y="3757422"/>
            <a:ext cx="87725" cy="252984"/>
          </a:xfrm>
          <a:custGeom>
            <a:rect l="l" t="t" r="r" b="b"/>
            <a:pathLst>
              <a:path w="118" h="336">
                <a:moveTo>
                  <a:pt x="92" y="335"/>
                </a:moveTo>
                <a:cubicBezTo>
                  <a:pt x="108" y="335"/>
                  <a:pt x="117" y="318"/>
                  <a:pt x="117" y="301"/>
                </a:cubicBezTo>
                <a:cubicBezTo>
                  <a:pt x="117" y="0"/>
                  <a:pt x="117" y="0"/>
                  <a:pt x="117" y="0"/>
                </a:cubicBezTo>
                <a:cubicBezTo>
                  <a:pt x="0" y="118"/>
                  <a:pt x="0" y="118"/>
                  <a:pt x="0" y="118"/>
                </a:cubicBezTo>
                <a:cubicBezTo>
                  <a:pt x="0" y="301"/>
                  <a:pt x="0" y="301"/>
                  <a:pt x="0" y="301"/>
                </a:cubicBezTo>
                <a:cubicBezTo>
                  <a:pt x="0" y="318"/>
                  <a:pt x="16" y="335"/>
                  <a:pt x="33" y="335"/>
                </a:cubicBezTo>
                <a:lnTo>
                  <a:pt x="92" y="335"/>
                </a:lnTo>
                <a:close/>
                <a:moveTo>
                  <a:pt x="92" y="335"/>
                </a:moveTo>
                <a:lnTo>
                  <a:pt x="92" y="335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10459962" y="3670840"/>
            <a:ext cx="94202" cy="342805"/>
          </a:xfrm>
          <a:custGeom>
            <a:rect l="l" t="t" r="r" b="b"/>
            <a:pathLst>
              <a:path w="125" h="452">
                <a:moveTo>
                  <a:pt x="0" y="41"/>
                </a:moveTo>
                <a:cubicBezTo>
                  <a:pt x="0" y="417"/>
                  <a:pt x="0" y="417"/>
                  <a:pt x="0" y="417"/>
                </a:cubicBezTo>
                <a:cubicBezTo>
                  <a:pt x="0" y="434"/>
                  <a:pt x="17" y="451"/>
                  <a:pt x="33" y="451"/>
                </a:cubicBezTo>
                <a:cubicBezTo>
                  <a:pt x="92" y="451"/>
                  <a:pt x="92" y="451"/>
                  <a:pt x="92" y="451"/>
                </a:cubicBezTo>
                <a:cubicBezTo>
                  <a:pt x="109" y="451"/>
                  <a:pt x="125" y="434"/>
                  <a:pt x="125" y="417"/>
                </a:cubicBezTo>
                <a:cubicBezTo>
                  <a:pt x="125" y="66"/>
                  <a:pt x="125" y="66"/>
                  <a:pt x="125" y="66"/>
                </a:cubicBezTo>
                <a:cubicBezTo>
                  <a:pt x="50" y="0"/>
                  <a:pt x="50" y="0"/>
                  <a:pt x="50" y="0"/>
                </a:cubicBezTo>
                <a:lnTo>
                  <a:pt x="0" y="41"/>
                </a:lnTo>
                <a:close/>
                <a:moveTo>
                  <a:pt x="0" y="41"/>
                </a:moveTo>
                <a:lnTo>
                  <a:pt x="0" y="41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10011525" y="3517678"/>
            <a:ext cx="536162" cy="342805"/>
          </a:xfrm>
          <a:custGeom>
            <a:rect l="l" t="t" r="r" b="b"/>
            <a:pathLst>
              <a:path w="728" h="452">
                <a:moveTo>
                  <a:pt x="234" y="284"/>
                </a:moveTo>
                <a:cubicBezTo>
                  <a:pt x="250" y="267"/>
                  <a:pt x="276" y="267"/>
                  <a:pt x="292" y="284"/>
                </a:cubicBezTo>
                <a:cubicBezTo>
                  <a:pt x="359" y="351"/>
                  <a:pt x="359" y="351"/>
                  <a:pt x="359" y="351"/>
                </a:cubicBezTo>
                <a:cubicBezTo>
                  <a:pt x="376" y="368"/>
                  <a:pt x="384" y="368"/>
                  <a:pt x="401" y="368"/>
                </a:cubicBezTo>
                <a:cubicBezTo>
                  <a:pt x="418" y="368"/>
                  <a:pt x="426" y="368"/>
                  <a:pt x="434" y="351"/>
                </a:cubicBezTo>
                <a:cubicBezTo>
                  <a:pt x="660" y="134"/>
                  <a:pt x="660" y="134"/>
                  <a:pt x="660" y="134"/>
                </a:cubicBezTo>
                <a:cubicBezTo>
                  <a:pt x="694" y="167"/>
                  <a:pt x="694" y="167"/>
                  <a:pt x="694" y="167"/>
                </a:cubicBezTo>
                <a:cubicBezTo>
                  <a:pt x="702" y="175"/>
                  <a:pt x="710" y="175"/>
                  <a:pt x="710" y="175"/>
                </a:cubicBezTo>
                <a:cubicBezTo>
                  <a:pt x="719" y="175"/>
                  <a:pt x="727" y="167"/>
                  <a:pt x="727" y="159"/>
                </a:cubicBezTo>
                <a:cubicBezTo>
                  <a:pt x="727" y="33"/>
                  <a:pt x="727" y="33"/>
                  <a:pt x="727" y="33"/>
                </a:cubicBezTo>
                <a:cubicBezTo>
                  <a:pt x="727" y="25"/>
                  <a:pt x="727" y="16"/>
                  <a:pt x="719" y="8"/>
                </a:cubicBezTo>
                <a:cubicBezTo>
                  <a:pt x="710" y="0"/>
                  <a:pt x="702" y="0"/>
                  <a:pt x="694" y="0"/>
                </a:cubicBezTo>
                <a:cubicBezTo>
                  <a:pt x="568" y="0"/>
                  <a:pt x="568" y="0"/>
                  <a:pt x="568" y="0"/>
                </a:cubicBezTo>
                <a:cubicBezTo>
                  <a:pt x="560" y="0"/>
                  <a:pt x="551" y="0"/>
                  <a:pt x="551" y="8"/>
                </a:cubicBezTo>
                <a:cubicBezTo>
                  <a:pt x="543" y="16"/>
                  <a:pt x="551" y="25"/>
                  <a:pt x="551" y="33"/>
                </a:cubicBezTo>
                <a:cubicBezTo>
                  <a:pt x="585" y="58"/>
                  <a:pt x="585" y="58"/>
                  <a:pt x="585" y="58"/>
                </a:cubicBezTo>
                <a:cubicBezTo>
                  <a:pt x="426" y="217"/>
                  <a:pt x="426" y="217"/>
                  <a:pt x="426" y="217"/>
                </a:cubicBezTo>
                <a:cubicBezTo>
                  <a:pt x="426" y="225"/>
                  <a:pt x="409" y="225"/>
                  <a:pt x="401" y="225"/>
                </a:cubicBezTo>
                <a:cubicBezTo>
                  <a:pt x="393" y="225"/>
                  <a:pt x="376" y="225"/>
                  <a:pt x="368" y="217"/>
                </a:cubicBezTo>
                <a:cubicBezTo>
                  <a:pt x="292" y="142"/>
                  <a:pt x="292" y="142"/>
                  <a:pt x="292" y="142"/>
                </a:cubicBezTo>
                <a:cubicBezTo>
                  <a:pt x="276" y="125"/>
                  <a:pt x="250" y="125"/>
                  <a:pt x="234" y="142"/>
                </a:cubicBezTo>
                <a:cubicBezTo>
                  <a:pt x="8" y="359"/>
                  <a:pt x="8" y="359"/>
                  <a:pt x="8" y="359"/>
                </a:cubicBezTo>
                <a:cubicBezTo>
                  <a:pt x="0" y="368"/>
                  <a:pt x="0" y="384"/>
                  <a:pt x="0" y="393"/>
                </a:cubicBezTo>
                <a:cubicBezTo>
                  <a:pt x="0" y="410"/>
                  <a:pt x="0" y="418"/>
                  <a:pt x="8" y="426"/>
                </a:cubicBezTo>
                <a:cubicBezTo>
                  <a:pt x="25" y="435"/>
                  <a:pt x="25" y="435"/>
                  <a:pt x="25" y="435"/>
                </a:cubicBezTo>
                <a:cubicBezTo>
                  <a:pt x="41" y="451"/>
                  <a:pt x="67" y="451"/>
                  <a:pt x="83" y="435"/>
                </a:cubicBezTo>
                <a:lnTo>
                  <a:pt x="234" y="284"/>
                </a:lnTo>
                <a:close/>
                <a:moveTo>
                  <a:pt x="234" y="284"/>
                </a:moveTo>
                <a:lnTo>
                  <a:pt x="234" y="28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9997333" y="3400044"/>
            <a:ext cx="685705" cy="695706"/>
          </a:xfrm>
          <a:custGeom>
            <a:rect l="l" t="t" r="r" b="b"/>
            <a:pathLst>
              <a:path w="929" h="921">
                <a:moveTo>
                  <a:pt x="887" y="0"/>
                </a:moveTo>
                <a:cubicBezTo>
                  <a:pt x="862" y="0"/>
                  <a:pt x="836" y="26"/>
                  <a:pt x="836" y="50"/>
                </a:cubicBezTo>
                <a:cubicBezTo>
                  <a:pt x="836" y="837"/>
                  <a:pt x="836" y="837"/>
                  <a:pt x="836" y="837"/>
                </a:cubicBezTo>
                <a:cubicBezTo>
                  <a:pt x="51" y="837"/>
                  <a:pt x="51" y="837"/>
                  <a:pt x="51" y="837"/>
                </a:cubicBezTo>
                <a:cubicBezTo>
                  <a:pt x="26" y="837"/>
                  <a:pt x="0" y="853"/>
                  <a:pt x="0" y="878"/>
                </a:cubicBezTo>
                <a:cubicBezTo>
                  <a:pt x="0" y="903"/>
                  <a:pt x="26" y="920"/>
                  <a:pt x="51" y="920"/>
                </a:cubicBezTo>
                <a:cubicBezTo>
                  <a:pt x="887" y="920"/>
                  <a:pt x="887" y="920"/>
                  <a:pt x="887" y="920"/>
                </a:cubicBezTo>
                <a:cubicBezTo>
                  <a:pt x="912" y="920"/>
                  <a:pt x="928" y="903"/>
                  <a:pt x="928" y="878"/>
                </a:cubicBezTo>
                <a:cubicBezTo>
                  <a:pt x="928" y="50"/>
                  <a:pt x="928" y="50"/>
                  <a:pt x="928" y="50"/>
                </a:cubicBezTo>
                <a:cubicBezTo>
                  <a:pt x="928" y="26"/>
                  <a:pt x="903" y="0"/>
                  <a:pt x="887" y="0"/>
                </a:cubicBezTo>
                <a:close/>
                <a:moveTo>
                  <a:pt x="887" y="0"/>
                </a:moveTo>
                <a:lnTo>
                  <a:pt x="887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1935480" y="1646434"/>
            <a:ext cx="719895" cy="555403"/>
          </a:xfrm>
          <a:custGeom>
            <a:rect l="l" t="t" r="r" b="b"/>
            <a:pathLst>
              <a:path w="67" h="60">
                <a:moveTo>
                  <a:pt x="53" y="2"/>
                </a:moveTo>
                <a:cubicBezTo>
                  <a:pt x="53" y="1"/>
                  <a:pt x="52" y="0"/>
                  <a:pt x="51" y="0"/>
                </a:cubicBezTo>
                <a:cubicBezTo>
                  <a:pt x="46" y="0"/>
                  <a:pt x="46" y="0"/>
                  <a:pt x="46" y="0"/>
                </a:cubicBezTo>
                <a:cubicBezTo>
                  <a:pt x="45" y="0"/>
                  <a:pt x="44" y="1"/>
                  <a:pt x="44" y="2"/>
                </a:cubicBezTo>
                <a:cubicBezTo>
                  <a:pt x="44" y="5"/>
                  <a:pt x="44" y="5"/>
                  <a:pt x="44" y="5"/>
                </a:cubicBezTo>
                <a:cubicBezTo>
                  <a:pt x="53" y="14"/>
                  <a:pt x="53" y="14"/>
                  <a:pt x="53" y="14"/>
                </a:cubicBezTo>
                <a:lnTo>
                  <a:pt x="53" y="2"/>
                </a:lnTo>
                <a:close/>
                <a:moveTo>
                  <a:pt x="66" y="31"/>
                </a:moveTo>
                <a:cubicBezTo>
                  <a:pt x="36" y="2"/>
                  <a:pt x="36" y="2"/>
                  <a:pt x="36" y="2"/>
                </a:cubicBezTo>
                <a:cubicBezTo>
                  <a:pt x="35" y="0"/>
                  <a:pt x="33" y="0"/>
                  <a:pt x="31" y="2"/>
                </a:cubicBezTo>
                <a:cubicBezTo>
                  <a:pt x="2" y="31"/>
                  <a:pt x="2" y="31"/>
                  <a:pt x="2" y="31"/>
                </a:cubicBezTo>
                <a:cubicBezTo>
                  <a:pt x="0" y="33"/>
                  <a:pt x="0" y="35"/>
                  <a:pt x="2" y="36"/>
                </a:cubicBezTo>
                <a:cubicBezTo>
                  <a:pt x="2" y="37"/>
                  <a:pt x="3" y="37"/>
                  <a:pt x="4" y="37"/>
                </a:cubicBezTo>
                <a:cubicBezTo>
                  <a:pt x="5" y="37"/>
                  <a:pt x="6" y="37"/>
                  <a:pt x="7" y="36"/>
                </a:cubicBezTo>
                <a:cubicBezTo>
                  <a:pt x="34" y="9"/>
                  <a:pt x="34" y="9"/>
                  <a:pt x="34" y="9"/>
                </a:cubicBezTo>
                <a:cubicBezTo>
                  <a:pt x="61" y="36"/>
                  <a:pt x="61" y="36"/>
                  <a:pt x="61" y="36"/>
                </a:cubicBezTo>
                <a:cubicBezTo>
                  <a:pt x="62" y="38"/>
                  <a:pt x="65" y="38"/>
                  <a:pt x="66" y="36"/>
                </a:cubicBezTo>
                <a:cubicBezTo>
                  <a:pt x="67" y="35"/>
                  <a:pt x="67" y="33"/>
                  <a:pt x="66" y="31"/>
                </a:cubicBezTo>
                <a:close/>
                <a:moveTo>
                  <a:pt x="9" y="37"/>
                </a:moveTo>
                <a:cubicBezTo>
                  <a:pt x="9" y="57"/>
                  <a:pt x="9" y="57"/>
                  <a:pt x="9" y="57"/>
                </a:cubicBezTo>
                <a:cubicBezTo>
                  <a:pt x="9" y="59"/>
                  <a:pt x="11" y="60"/>
                  <a:pt x="13" y="60"/>
                </a:cubicBezTo>
                <a:cubicBezTo>
                  <a:pt x="28" y="60"/>
                  <a:pt x="28" y="60"/>
                  <a:pt x="28" y="60"/>
                </a:cubicBezTo>
                <a:cubicBezTo>
                  <a:pt x="28" y="42"/>
                  <a:pt x="28" y="42"/>
                  <a:pt x="28" y="42"/>
                </a:cubicBezTo>
                <a:cubicBezTo>
                  <a:pt x="28" y="42"/>
                  <a:pt x="29" y="41"/>
                  <a:pt x="29" y="41"/>
                </a:cubicBezTo>
                <a:cubicBezTo>
                  <a:pt x="38" y="41"/>
                  <a:pt x="38" y="41"/>
                  <a:pt x="38" y="41"/>
                </a:cubicBezTo>
                <a:cubicBezTo>
                  <a:pt x="39" y="41"/>
                  <a:pt x="39" y="42"/>
                  <a:pt x="39" y="42"/>
                </a:cubicBezTo>
                <a:cubicBezTo>
                  <a:pt x="39" y="60"/>
                  <a:pt x="39" y="60"/>
                  <a:pt x="39" y="60"/>
                </a:cubicBezTo>
                <a:cubicBezTo>
                  <a:pt x="55" y="60"/>
                  <a:pt x="55" y="60"/>
                  <a:pt x="55" y="60"/>
                </a:cubicBezTo>
                <a:cubicBezTo>
                  <a:pt x="57" y="60"/>
                  <a:pt x="58" y="59"/>
                  <a:pt x="58" y="57"/>
                </a:cubicBezTo>
                <a:cubicBezTo>
                  <a:pt x="58" y="38"/>
                  <a:pt x="58" y="38"/>
                  <a:pt x="58" y="38"/>
                </a:cubicBezTo>
                <a:cubicBezTo>
                  <a:pt x="34" y="13"/>
                  <a:pt x="34" y="13"/>
                  <a:pt x="34" y="13"/>
                </a:cubicBezTo>
                <a:lnTo>
                  <a:pt x="9" y="37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975414" y="5261363"/>
            <a:ext cx="613870" cy="61387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TextBox 39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中国人寿保险市场发展趋势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3314700" y="5303594"/>
            <a:ext cx="7382690" cy="863070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5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随着中国人寿保险市场的逐步开放，市场竞争将更加激烈，保险公司需要不断提升自身的核心竞争力。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3314700" y="4838783"/>
            <a:ext cx="7382690" cy="49033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市场竞争加剧</a:t>
            </a:r>
          </a:p>
        </p:txBody>
      </p:sp>
      <p:sp>
        <p:nvSpPr>
          <p:cNvPr id="42" name="TextBox 42"/>
          <p:cNvSpPr txBox="1"/>
          <p:nvPr/>
        </p:nvSpPr>
        <p:spPr>
          <a:xfrm>
            <a:off x="3456760" y="1771107"/>
            <a:ext cx="7382690" cy="863070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5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随着互联网技术的发展，互联网保险在中国人寿保险市场中的地位逐渐提升，为保险公司提供了新的营销渠道和服务方式。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3456760" y="1395927"/>
            <a:ext cx="7293402" cy="49033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1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互联网保险的兴起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1704918" y="3545958"/>
            <a:ext cx="7382690" cy="863070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5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随着人们生活水平的提高，客户对保险产品的需求日益多样化，保险公司需要不断创新以满足客户的需求。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1704918" y="3081147"/>
            <a:ext cx="7382690" cy="49033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客户需求多样化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19368" y="1201716"/>
            <a:ext cx="3806119" cy="4454569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3988009" y="3369210"/>
            <a:ext cx="1888916" cy="715214"/>
          </a:xfrm>
          <a:prstGeom prst="rect">
            <a:avLst/>
          </a:prstGeom>
        </p:spPr>
        <p:txBody>
          <a:bodyPr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30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89885" y="2624474"/>
            <a:ext cx="5895023" cy="159317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4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营销策略理论概述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2253348" y="2896535"/>
            <a:ext cx="1888916" cy="71521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cxnSp>
        <p:nvCxnSpPr>
          <p:cNvPr id="6" name="Connector 6"/>
          <p:cNvCxnSpPr/>
          <p:nvPr/>
        </p:nvCxnSpPr>
        <p:spPr>
          <a:xfrm flipH="1">
            <a:off x="3706320" y="3104985"/>
            <a:ext cx="690409" cy="711331"/>
          </a:xfrm>
          <a:prstGeom prst="line">
            <a:avLst/>
          </a:prstGeom>
          <a:ln w="9525">
            <a:solidFill>
              <a:schemeClr val="dk1"/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6350411" y="2984088"/>
            <a:ext cx="147161" cy="176213"/>
          </a:xfrm>
          <a:custGeom>
            <a:rect l="l" t="t" r="r" b="b"/>
            <a:pathLst>
              <a:path w="56" h="67">
                <a:moveTo>
                  <a:pt x="28" y="0"/>
                </a:moveTo>
                <a:cubicBezTo>
                  <a:pt x="13" y="0"/>
                  <a:pt x="0" y="13"/>
                  <a:pt x="0" y="28"/>
                </a:cubicBezTo>
                <a:cubicBezTo>
                  <a:pt x="0" y="34"/>
                  <a:pt x="2" y="40"/>
                  <a:pt x="7" y="46"/>
                </a:cubicBezTo>
                <a:cubicBezTo>
                  <a:pt x="11" y="52"/>
                  <a:pt x="15" y="58"/>
                  <a:pt x="16" y="65"/>
                </a:cubicBezTo>
                <a:cubicBezTo>
                  <a:pt x="16" y="67"/>
                  <a:pt x="16" y="67"/>
                  <a:pt x="16" y="67"/>
                </a:cubicBezTo>
                <a:cubicBezTo>
                  <a:pt x="25" y="67"/>
                  <a:pt x="25" y="67"/>
                  <a:pt x="25" y="67"/>
                </a:cubicBezTo>
                <a:cubicBezTo>
                  <a:pt x="26" y="65"/>
                  <a:pt x="26" y="65"/>
                  <a:pt x="26" y="65"/>
                </a:cubicBezTo>
                <a:cubicBezTo>
                  <a:pt x="26" y="61"/>
                  <a:pt x="26" y="50"/>
                  <a:pt x="22" y="42"/>
                </a:cubicBezTo>
                <a:cubicBezTo>
                  <a:pt x="24" y="42"/>
                  <a:pt x="26" y="41"/>
                  <a:pt x="28" y="41"/>
                </a:cubicBezTo>
                <a:cubicBezTo>
                  <a:pt x="29" y="41"/>
                  <a:pt x="29" y="41"/>
                  <a:pt x="29" y="41"/>
                </a:cubicBezTo>
                <a:cubicBezTo>
                  <a:pt x="31" y="41"/>
                  <a:pt x="33" y="42"/>
                  <a:pt x="34" y="42"/>
                </a:cubicBezTo>
                <a:cubicBezTo>
                  <a:pt x="32" y="48"/>
                  <a:pt x="31" y="55"/>
                  <a:pt x="31" y="65"/>
                </a:cubicBezTo>
                <a:cubicBezTo>
                  <a:pt x="31" y="67"/>
                  <a:pt x="31" y="67"/>
                  <a:pt x="31" y="67"/>
                </a:cubicBezTo>
                <a:cubicBezTo>
                  <a:pt x="40" y="67"/>
                  <a:pt x="40" y="67"/>
                  <a:pt x="40" y="67"/>
                </a:cubicBezTo>
                <a:cubicBezTo>
                  <a:pt x="41" y="65"/>
                  <a:pt x="41" y="65"/>
                  <a:pt x="41" y="65"/>
                </a:cubicBezTo>
                <a:cubicBezTo>
                  <a:pt x="42" y="58"/>
                  <a:pt x="46" y="52"/>
                  <a:pt x="50" y="46"/>
                </a:cubicBezTo>
                <a:cubicBezTo>
                  <a:pt x="54" y="41"/>
                  <a:pt x="56" y="34"/>
                  <a:pt x="56" y="28"/>
                </a:cubicBezTo>
                <a:cubicBezTo>
                  <a:pt x="56" y="13"/>
                  <a:pt x="44" y="0"/>
                  <a:pt x="28" y="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184200" y="2878170"/>
            <a:ext cx="461677" cy="550831"/>
          </a:xfrm>
          <a:custGeom>
            <a:rect l="l" t="t" r="r" b="b"/>
            <a:pathLst>
              <a:path w="175" h="209">
                <a:moveTo>
                  <a:pt x="146" y="24"/>
                </a:moveTo>
                <a:cubicBezTo>
                  <a:pt x="126" y="8"/>
                  <a:pt x="100" y="0"/>
                  <a:pt x="66" y="8"/>
                </a:cubicBezTo>
                <a:cubicBezTo>
                  <a:pt x="42" y="15"/>
                  <a:pt x="21" y="33"/>
                  <a:pt x="16" y="67"/>
                </a:cubicBezTo>
                <a:cubicBezTo>
                  <a:pt x="14" y="78"/>
                  <a:pt x="16" y="84"/>
                  <a:pt x="16" y="85"/>
                </a:cubicBezTo>
                <a:cubicBezTo>
                  <a:pt x="18" y="87"/>
                  <a:pt x="20" y="91"/>
                  <a:pt x="20" y="94"/>
                </a:cubicBezTo>
                <a:cubicBezTo>
                  <a:pt x="20" y="95"/>
                  <a:pt x="19" y="96"/>
                  <a:pt x="19" y="97"/>
                </a:cubicBezTo>
                <a:cubicBezTo>
                  <a:pt x="2" y="121"/>
                  <a:pt x="2" y="121"/>
                  <a:pt x="2" y="121"/>
                </a:cubicBezTo>
                <a:cubicBezTo>
                  <a:pt x="1" y="123"/>
                  <a:pt x="0" y="125"/>
                  <a:pt x="1" y="127"/>
                </a:cubicBezTo>
                <a:cubicBezTo>
                  <a:pt x="4" y="132"/>
                  <a:pt x="12" y="131"/>
                  <a:pt x="14" y="132"/>
                </a:cubicBezTo>
                <a:cubicBezTo>
                  <a:pt x="16" y="133"/>
                  <a:pt x="17" y="136"/>
                  <a:pt x="16" y="139"/>
                </a:cubicBezTo>
                <a:cubicBezTo>
                  <a:pt x="15" y="141"/>
                  <a:pt x="13" y="145"/>
                  <a:pt x="15" y="146"/>
                </a:cubicBezTo>
                <a:cubicBezTo>
                  <a:pt x="17" y="147"/>
                  <a:pt x="19" y="148"/>
                  <a:pt x="19" y="148"/>
                </a:cubicBezTo>
                <a:cubicBezTo>
                  <a:pt x="19" y="148"/>
                  <a:pt x="16" y="149"/>
                  <a:pt x="16" y="151"/>
                </a:cubicBezTo>
                <a:cubicBezTo>
                  <a:pt x="15" y="153"/>
                  <a:pt x="16" y="156"/>
                  <a:pt x="19" y="157"/>
                </a:cubicBezTo>
                <a:cubicBezTo>
                  <a:pt x="19" y="157"/>
                  <a:pt x="22" y="164"/>
                  <a:pt x="21" y="171"/>
                </a:cubicBezTo>
                <a:cubicBezTo>
                  <a:pt x="20" y="177"/>
                  <a:pt x="18" y="183"/>
                  <a:pt x="23" y="187"/>
                </a:cubicBezTo>
                <a:cubicBezTo>
                  <a:pt x="28" y="191"/>
                  <a:pt x="48" y="188"/>
                  <a:pt x="60" y="184"/>
                </a:cubicBezTo>
                <a:cubicBezTo>
                  <a:pt x="60" y="184"/>
                  <a:pt x="64" y="191"/>
                  <a:pt x="68" y="209"/>
                </a:cubicBezTo>
                <a:cubicBezTo>
                  <a:pt x="152" y="183"/>
                  <a:pt x="152" y="183"/>
                  <a:pt x="152" y="183"/>
                </a:cubicBezTo>
                <a:cubicBezTo>
                  <a:pt x="147" y="170"/>
                  <a:pt x="145" y="163"/>
                  <a:pt x="145" y="159"/>
                </a:cubicBezTo>
                <a:cubicBezTo>
                  <a:pt x="143" y="148"/>
                  <a:pt x="160" y="128"/>
                  <a:pt x="166" y="106"/>
                </a:cubicBezTo>
                <a:cubicBezTo>
                  <a:pt x="173" y="81"/>
                  <a:pt x="175" y="48"/>
                  <a:pt x="146" y="24"/>
                </a:cubicBezTo>
                <a:close/>
                <a:moveTo>
                  <a:pt x="118" y="90"/>
                </a:moveTo>
                <a:cubicBezTo>
                  <a:pt x="112" y="98"/>
                  <a:pt x="110" y="104"/>
                  <a:pt x="110" y="110"/>
                </a:cubicBezTo>
                <a:cubicBezTo>
                  <a:pt x="110" y="128"/>
                  <a:pt x="110" y="128"/>
                  <a:pt x="110" y="128"/>
                </a:cubicBezTo>
                <a:cubicBezTo>
                  <a:pt x="110" y="133"/>
                  <a:pt x="107" y="136"/>
                  <a:pt x="104" y="136"/>
                </a:cubicBezTo>
                <a:cubicBezTo>
                  <a:pt x="97" y="136"/>
                  <a:pt x="97" y="136"/>
                  <a:pt x="97" y="136"/>
                </a:cubicBezTo>
                <a:cubicBezTo>
                  <a:pt x="96" y="136"/>
                  <a:pt x="96" y="136"/>
                  <a:pt x="96" y="136"/>
                </a:cubicBezTo>
                <a:cubicBezTo>
                  <a:pt x="95" y="138"/>
                  <a:pt x="93" y="139"/>
                  <a:pt x="91" y="139"/>
                </a:cubicBezTo>
                <a:cubicBezTo>
                  <a:pt x="89" y="139"/>
                  <a:pt x="88" y="138"/>
                  <a:pt x="87" y="136"/>
                </a:cubicBezTo>
                <a:cubicBezTo>
                  <a:pt x="86" y="136"/>
                  <a:pt x="86" y="136"/>
                  <a:pt x="86" y="136"/>
                </a:cubicBezTo>
                <a:cubicBezTo>
                  <a:pt x="79" y="136"/>
                  <a:pt x="79" y="136"/>
                  <a:pt x="79" y="136"/>
                </a:cubicBezTo>
                <a:cubicBezTo>
                  <a:pt x="76" y="136"/>
                  <a:pt x="73" y="133"/>
                  <a:pt x="73" y="129"/>
                </a:cubicBezTo>
                <a:cubicBezTo>
                  <a:pt x="73" y="110"/>
                  <a:pt x="73" y="110"/>
                  <a:pt x="73" y="110"/>
                </a:cubicBezTo>
                <a:cubicBezTo>
                  <a:pt x="73" y="104"/>
                  <a:pt x="70" y="98"/>
                  <a:pt x="65" y="90"/>
                </a:cubicBezTo>
                <a:cubicBezTo>
                  <a:pt x="59" y="83"/>
                  <a:pt x="57" y="76"/>
                  <a:pt x="57" y="68"/>
                </a:cubicBezTo>
                <a:cubicBezTo>
                  <a:pt x="57" y="49"/>
                  <a:pt x="72" y="34"/>
                  <a:pt x="91" y="34"/>
                </a:cubicBezTo>
                <a:cubicBezTo>
                  <a:pt x="110" y="34"/>
                  <a:pt x="126" y="49"/>
                  <a:pt x="126" y="68"/>
                </a:cubicBezTo>
                <a:cubicBezTo>
                  <a:pt x="126" y="76"/>
                  <a:pt x="123" y="83"/>
                  <a:pt x="118" y="9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996032" y="4204879"/>
            <a:ext cx="440436" cy="440436"/>
          </a:xfrm>
          <a:custGeom>
            <a:rect l="l" t="t" r="r" b="b"/>
            <a:pathLst>
              <a:path w="167" h="167">
                <a:moveTo>
                  <a:pt x="161" y="71"/>
                </a:moveTo>
                <a:cubicBezTo>
                  <a:pt x="148" y="71"/>
                  <a:pt x="148" y="71"/>
                  <a:pt x="148" y="71"/>
                </a:cubicBezTo>
                <a:cubicBezTo>
                  <a:pt x="146" y="62"/>
                  <a:pt x="143" y="54"/>
                  <a:pt x="138" y="47"/>
                </a:cubicBezTo>
                <a:cubicBezTo>
                  <a:pt x="147" y="38"/>
                  <a:pt x="147" y="38"/>
                  <a:pt x="147" y="38"/>
                </a:cubicBezTo>
                <a:cubicBezTo>
                  <a:pt x="149" y="36"/>
                  <a:pt x="150" y="32"/>
                  <a:pt x="148" y="31"/>
                </a:cubicBezTo>
                <a:cubicBezTo>
                  <a:pt x="136" y="19"/>
                  <a:pt x="136" y="19"/>
                  <a:pt x="136" y="19"/>
                </a:cubicBezTo>
                <a:cubicBezTo>
                  <a:pt x="135" y="17"/>
                  <a:pt x="131" y="18"/>
                  <a:pt x="129" y="20"/>
                </a:cubicBezTo>
                <a:cubicBezTo>
                  <a:pt x="120" y="29"/>
                  <a:pt x="120" y="29"/>
                  <a:pt x="120" y="29"/>
                </a:cubicBezTo>
                <a:cubicBezTo>
                  <a:pt x="113" y="24"/>
                  <a:pt x="105" y="21"/>
                  <a:pt x="96" y="19"/>
                </a:cubicBezTo>
                <a:cubicBezTo>
                  <a:pt x="96" y="6"/>
                  <a:pt x="96" y="6"/>
                  <a:pt x="96" y="6"/>
                </a:cubicBezTo>
                <a:cubicBezTo>
                  <a:pt x="96" y="3"/>
                  <a:pt x="94" y="0"/>
                  <a:pt x="92" y="0"/>
                </a:cubicBezTo>
                <a:cubicBezTo>
                  <a:pt x="75" y="0"/>
                  <a:pt x="75" y="0"/>
                  <a:pt x="75" y="0"/>
                </a:cubicBezTo>
                <a:cubicBezTo>
                  <a:pt x="73" y="0"/>
                  <a:pt x="71" y="3"/>
                  <a:pt x="71" y="6"/>
                </a:cubicBezTo>
                <a:cubicBezTo>
                  <a:pt x="71" y="19"/>
                  <a:pt x="71" y="19"/>
                  <a:pt x="71" y="19"/>
                </a:cubicBezTo>
                <a:cubicBezTo>
                  <a:pt x="62" y="21"/>
                  <a:pt x="54" y="24"/>
                  <a:pt x="46" y="29"/>
                </a:cubicBezTo>
                <a:cubicBezTo>
                  <a:pt x="37" y="20"/>
                  <a:pt x="37" y="20"/>
                  <a:pt x="37" y="20"/>
                </a:cubicBezTo>
                <a:cubicBezTo>
                  <a:pt x="35" y="18"/>
                  <a:pt x="32" y="17"/>
                  <a:pt x="30" y="19"/>
                </a:cubicBezTo>
                <a:cubicBezTo>
                  <a:pt x="18" y="31"/>
                  <a:pt x="18" y="31"/>
                  <a:pt x="18" y="31"/>
                </a:cubicBezTo>
                <a:cubicBezTo>
                  <a:pt x="17" y="32"/>
                  <a:pt x="17" y="36"/>
                  <a:pt x="19" y="38"/>
                </a:cubicBezTo>
                <a:cubicBezTo>
                  <a:pt x="29" y="47"/>
                  <a:pt x="29" y="47"/>
                  <a:pt x="29" y="47"/>
                </a:cubicBezTo>
                <a:cubicBezTo>
                  <a:pt x="24" y="54"/>
                  <a:pt x="20" y="62"/>
                  <a:pt x="19" y="71"/>
                </a:cubicBezTo>
                <a:cubicBezTo>
                  <a:pt x="6" y="71"/>
                  <a:pt x="6" y="71"/>
                  <a:pt x="6" y="71"/>
                </a:cubicBezTo>
                <a:cubicBezTo>
                  <a:pt x="2" y="71"/>
                  <a:pt x="0" y="73"/>
                  <a:pt x="0" y="75"/>
                </a:cubicBezTo>
                <a:cubicBezTo>
                  <a:pt x="0" y="92"/>
                  <a:pt x="0" y="92"/>
                  <a:pt x="0" y="92"/>
                </a:cubicBezTo>
                <a:cubicBezTo>
                  <a:pt x="0" y="94"/>
                  <a:pt x="2" y="96"/>
                  <a:pt x="6" y="96"/>
                </a:cubicBezTo>
                <a:cubicBezTo>
                  <a:pt x="19" y="96"/>
                  <a:pt x="19" y="96"/>
                  <a:pt x="19" y="96"/>
                </a:cubicBezTo>
                <a:cubicBezTo>
                  <a:pt x="20" y="105"/>
                  <a:pt x="24" y="113"/>
                  <a:pt x="29" y="120"/>
                </a:cubicBezTo>
                <a:cubicBezTo>
                  <a:pt x="19" y="130"/>
                  <a:pt x="19" y="130"/>
                  <a:pt x="19" y="130"/>
                </a:cubicBezTo>
                <a:cubicBezTo>
                  <a:pt x="17" y="132"/>
                  <a:pt x="17" y="135"/>
                  <a:pt x="18" y="137"/>
                </a:cubicBezTo>
                <a:cubicBezTo>
                  <a:pt x="30" y="148"/>
                  <a:pt x="30" y="148"/>
                  <a:pt x="30" y="148"/>
                </a:cubicBezTo>
                <a:cubicBezTo>
                  <a:pt x="32" y="150"/>
                  <a:pt x="35" y="150"/>
                  <a:pt x="37" y="147"/>
                </a:cubicBezTo>
                <a:cubicBezTo>
                  <a:pt x="46" y="138"/>
                  <a:pt x="46" y="138"/>
                  <a:pt x="46" y="138"/>
                </a:cubicBezTo>
                <a:cubicBezTo>
                  <a:pt x="54" y="143"/>
                  <a:pt x="62" y="147"/>
                  <a:pt x="71" y="148"/>
                </a:cubicBezTo>
                <a:cubicBezTo>
                  <a:pt x="71" y="161"/>
                  <a:pt x="71" y="161"/>
                  <a:pt x="71" y="161"/>
                </a:cubicBezTo>
                <a:cubicBezTo>
                  <a:pt x="71" y="164"/>
                  <a:pt x="73" y="167"/>
                  <a:pt x="75" y="167"/>
                </a:cubicBezTo>
                <a:cubicBezTo>
                  <a:pt x="92" y="167"/>
                  <a:pt x="92" y="167"/>
                  <a:pt x="92" y="167"/>
                </a:cubicBezTo>
                <a:cubicBezTo>
                  <a:pt x="94" y="167"/>
                  <a:pt x="96" y="164"/>
                  <a:pt x="96" y="161"/>
                </a:cubicBezTo>
                <a:cubicBezTo>
                  <a:pt x="96" y="148"/>
                  <a:pt x="96" y="148"/>
                  <a:pt x="96" y="148"/>
                </a:cubicBezTo>
                <a:cubicBezTo>
                  <a:pt x="105" y="147"/>
                  <a:pt x="113" y="143"/>
                  <a:pt x="120" y="138"/>
                </a:cubicBezTo>
                <a:cubicBezTo>
                  <a:pt x="129" y="147"/>
                  <a:pt x="129" y="147"/>
                  <a:pt x="129" y="147"/>
                </a:cubicBezTo>
                <a:cubicBezTo>
                  <a:pt x="131" y="150"/>
                  <a:pt x="135" y="150"/>
                  <a:pt x="136" y="148"/>
                </a:cubicBezTo>
                <a:cubicBezTo>
                  <a:pt x="148" y="137"/>
                  <a:pt x="148" y="137"/>
                  <a:pt x="148" y="137"/>
                </a:cubicBezTo>
                <a:cubicBezTo>
                  <a:pt x="150" y="135"/>
                  <a:pt x="149" y="132"/>
                  <a:pt x="147" y="130"/>
                </a:cubicBezTo>
                <a:cubicBezTo>
                  <a:pt x="138" y="120"/>
                  <a:pt x="138" y="120"/>
                  <a:pt x="138" y="120"/>
                </a:cubicBezTo>
                <a:cubicBezTo>
                  <a:pt x="143" y="113"/>
                  <a:pt x="146" y="105"/>
                  <a:pt x="148" y="96"/>
                </a:cubicBezTo>
                <a:cubicBezTo>
                  <a:pt x="161" y="96"/>
                  <a:pt x="161" y="96"/>
                  <a:pt x="161" y="96"/>
                </a:cubicBezTo>
                <a:cubicBezTo>
                  <a:pt x="164" y="96"/>
                  <a:pt x="167" y="94"/>
                  <a:pt x="167" y="92"/>
                </a:cubicBezTo>
                <a:cubicBezTo>
                  <a:pt x="167" y="75"/>
                  <a:pt x="167" y="75"/>
                  <a:pt x="167" y="75"/>
                </a:cubicBezTo>
                <a:cubicBezTo>
                  <a:pt x="167" y="73"/>
                  <a:pt x="164" y="71"/>
                  <a:pt x="161" y="71"/>
                </a:cubicBezTo>
                <a:close/>
                <a:moveTo>
                  <a:pt x="83" y="114"/>
                </a:moveTo>
                <a:cubicBezTo>
                  <a:pt x="66" y="114"/>
                  <a:pt x="52" y="101"/>
                  <a:pt x="52" y="84"/>
                </a:cubicBezTo>
                <a:cubicBezTo>
                  <a:pt x="52" y="67"/>
                  <a:pt x="66" y="53"/>
                  <a:pt x="83" y="53"/>
                </a:cubicBezTo>
                <a:cubicBezTo>
                  <a:pt x="100" y="53"/>
                  <a:pt x="114" y="67"/>
                  <a:pt x="114" y="84"/>
                </a:cubicBezTo>
                <a:cubicBezTo>
                  <a:pt x="114" y="101"/>
                  <a:pt x="100" y="114"/>
                  <a:pt x="83" y="114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2341695" y="4065529"/>
            <a:ext cx="318897" cy="316706"/>
          </a:xfrm>
          <a:custGeom>
            <a:rect l="l" t="t" r="r" b="b"/>
            <a:pathLst>
              <a:path w="120" h="120">
                <a:moveTo>
                  <a:pt x="117" y="51"/>
                </a:moveTo>
                <a:cubicBezTo>
                  <a:pt x="108" y="51"/>
                  <a:pt x="108" y="51"/>
                  <a:pt x="108" y="51"/>
                </a:cubicBezTo>
                <a:cubicBezTo>
                  <a:pt x="106" y="44"/>
                  <a:pt x="104" y="38"/>
                  <a:pt x="100" y="33"/>
                </a:cubicBezTo>
                <a:cubicBezTo>
                  <a:pt x="107" y="27"/>
                  <a:pt x="107" y="27"/>
                  <a:pt x="107" y="27"/>
                </a:cubicBezTo>
                <a:cubicBezTo>
                  <a:pt x="109" y="25"/>
                  <a:pt x="109" y="23"/>
                  <a:pt x="108" y="22"/>
                </a:cubicBezTo>
                <a:cubicBezTo>
                  <a:pt x="99" y="13"/>
                  <a:pt x="99" y="13"/>
                  <a:pt x="99" y="13"/>
                </a:cubicBezTo>
                <a:cubicBezTo>
                  <a:pt x="98" y="12"/>
                  <a:pt x="96" y="12"/>
                  <a:pt x="94" y="14"/>
                </a:cubicBezTo>
                <a:cubicBezTo>
                  <a:pt x="87" y="20"/>
                  <a:pt x="87" y="20"/>
                  <a:pt x="87" y="20"/>
                </a:cubicBezTo>
                <a:cubicBezTo>
                  <a:pt x="82" y="17"/>
                  <a:pt x="76" y="14"/>
                  <a:pt x="70" y="13"/>
                </a:cubicBezTo>
                <a:cubicBezTo>
                  <a:pt x="70" y="4"/>
                  <a:pt x="70" y="4"/>
                  <a:pt x="70" y="4"/>
                </a:cubicBezTo>
                <a:cubicBezTo>
                  <a:pt x="70" y="1"/>
                  <a:pt x="69" y="0"/>
                  <a:pt x="67" y="0"/>
                </a:cubicBezTo>
                <a:cubicBezTo>
                  <a:pt x="55" y="0"/>
                  <a:pt x="55" y="0"/>
                  <a:pt x="55" y="0"/>
                </a:cubicBezTo>
                <a:cubicBezTo>
                  <a:pt x="53" y="0"/>
                  <a:pt x="52" y="1"/>
                  <a:pt x="52" y="4"/>
                </a:cubicBezTo>
                <a:cubicBezTo>
                  <a:pt x="52" y="13"/>
                  <a:pt x="52" y="13"/>
                  <a:pt x="52" y="13"/>
                </a:cubicBezTo>
                <a:cubicBezTo>
                  <a:pt x="45" y="14"/>
                  <a:pt x="39" y="17"/>
                  <a:pt x="34" y="20"/>
                </a:cubicBezTo>
                <a:cubicBezTo>
                  <a:pt x="28" y="14"/>
                  <a:pt x="28" y="14"/>
                  <a:pt x="28" y="14"/>
                </a:cubicBezTo>
                <a:cubicBezTo>
                  <a:pt x="26" y="12"/>
                  <a:pt x="24" y="12"/>
                  <a:pt x="22" y="13"/>
                </a:cubicBezTo>
                <a:cubicBezTo>
                  <a:pt x="14" y="22"/>
                  <a:pt x="14" y="22"/>
                  <a:pt x="14" y="22"/>
                </a:cubicBezTo>
                <a:cubicBezTo>
                  <a:pt x="13" y="23"/>
                  <a:pt x="13" y="25"/>
                  <a:pt x="15" y="27"/>
                </a:cubicBezTo>
                <a:cubicBezTo>
                  <a:pt x="21" y="33"/>
                  <a:pt x="21" y="33"/>
                  <a:pt x="21" y="33"/>
                </a:cubicBezTo>
                <a:cubicBezTo>
                  <a:pt x="18" y="38"/>
                  <a:pt x="15" y="44"/>
                  <a:pt x="14" y="51"/>
                </a:cubicBezTo>
                <a:cubicBezTo>
                  <a:pt x="5" y="51"/>
                  <a:pt x="5" y="51"/>
                  <a:pt x="5" y="51"/>
                </a:cubicBezTo>
                <a:cubicBezTo>
                  <a:pt x="2" y="51"/>
                  <a:pt x="0" y="52"/>
                  <a:pt x="0" y="54"/>
                </a:cubicBezTo>
                <a:cubicBezTo>
                  <a:pt x="0" y="66"/>
                  <a:pt x="0" y="66"/>
                  <a:pt x="0" y="66"/>
                </a:cubicBezTo>
                <a:cubicBezTo>
                  <a:pt x="0" y="68"/>
                  <a:pt x="2" y="69"/>
                  <a:pt x="5" y="69"/>
                </a:cubicBezTo>
                <a:cubicBezTo>
                  <a:pt x="14" y="69"/>
                  <a:pt x="14" y="69"/>
                  <a:pt x="14" y="69"/>
                </a:cubicBezTo>
                <a:cubicBezTo>
                  <a:pt x="15" y="76"/>
                  <a:pt x="18" y="81"/>
                  <a:pt x="21" y="87"/>
                </a:cubicBezTo>
                <a:cubicBezTo>
                  <a:pt x="15" y="93"/>
                  <a:pt x="15" y="93"/>
                  <a:pt x="15" y="93"/>
                </a:cubicBezTo>
                <a:cubicBezTo>
                  <a:pt x="13" y="95"/>
                  <a:pt x="13" y="97"/>
                  <a:pt x="14" y="98"/>
                </a:cubicBezTo>
                <a:cubicBezTo>
                  <a:pt x="22" y="107"/>
                  <a:pt x="22" y="107"/>
                  <a:pt x="22" y="107"/>
                </a:cubicBezTo>
                <a:cubicBezTo>
                  <a:pt x="24" y="108"/>
                  <a:pt x="26" y="108"/>
                  <a:pt x="28" y="106"/>
                </a:cubicBezTo>
                <a:cubicBezTo>
                  <a:pt x="34" y="100"/>
                  <a:pt x="34" y="100"/>
                  <a:pt x="34" y="100"/>
                </a:cubicBezTo>
                <a:cubicBezTo>
                  <a:pt x="39" y="103"/>
                  <a:pt x="45" y="106"/>
                  <a:pt x="52" y="107"/>
                </a:cubicBezTo>
                <a:cubicBezTo>
                  <a:pt x="52" y="116"/>
                  <a:pt x="52" y="116"/>
                  <a:pt x="52" y="116"/>
                </a:cubicBezTo>
                <a:cubicBezTo>
                  <a:pt x="52" y="118"/>
                  <a:pt x="53" y="120"/>
                  <a:pt x="55" y="120"/>
                </a:cubicBezTo>
                <a:cubicBezTo>
                  <a:pt x="67" y="120"/>
                  <a:pt x="67" y="120"/>
                  <a:pt x="67" y="120"/>
                </a:cubicBezTo>
                <a:cubicBezTo>
                  <a:pt x="69" y="120"/>
                  <a:pt x="70" y="118"/>
                  <a:pt x="70" y="116"/>
                </a:cubicBezTo>
                <a:cubicBezTo>
                  <a:pt x="70" y="107"/>
                  <a:pt x="70" y="107"/>
                  <a:pt x="70" y="107"/>
                </a:cubicBezTo>
                <a:cubicBezTo>
                  <a:pt x="76" y="106"/>
                  <a:pt x="82" y="103"/>
                  <a:pt x="87" y="100"/>
                </a:cubicBezTo>
                <a:cubicBezTo>
                  <a:pt x="94" y="106"/>
                  <a:pt x="94" y="106"/>
                  <a:pt x="94" y="106"/>
                </a:cubicBezTo>
                <a:cubicBezTo>
                  <a:pt x="96" y="108"/>
                  <a:pt x="98" y="108"/>
                  <a:pt x="99" y="107"/>
                </a:cubicBezTo>
                <a:cubicBezTo>
                  <a:pt x="108" y="98"/>
                  <a:pt x="108" y="98"/>
                  <a:pt x="108" y="98"/>
                </a:cubicBezTo>
                <a:cubicBezTo>
                  <a:pt x="109" y="97"/>
                  <a:pt x="109" y="95"/>
                  <a:pt x="107" y="93"/>
                </a:cubicBezTo>
                <a:cubicBezTo>
                  <a:pt x="100" y="87"/>
                  <a:pt x="100" y="87"/>
                  <a:pt x="100" y="87"/>
                </a:cubicBezTo>
                <a:cubicBezTo>
                  <a:pt x="104" y="81"/>
                  <a:pt x="106" y="76"/>
                  <a:pt x="108" y="69"/>
                </a:cubicBezTo>
                <a:cubicBezTo>
                  <a:pt x="117" y="69"/>
                  <a:pt x="117" y="69"/>
                  <a:pt x="117" y="69"/>
                </a:cubicBezTo>
                <a:cubicBezTo>
                  <a:pt x="119" y="69"/>
                  <a:pt x="121" y="68"/>
                  <a:pt x="121" y="66"/>
                </a:cubicBezTo>
                <a:cubicBezTo>
                  <a:pt x="121" y="54"/>
                  <a:pt x="121" y="54"/>
                  <a:pt x="121" y="54"/>
                </a:cubicBezTo>
                <a:cubicBezTo>
                  <a:pt x="121" y="52"/>
                  <a:pt x="119" y="51"/>
                  <a:pt x="117" y="51"/>
                </a:cubicBezTo>
                <a:close/>
                <a:moveTo>
                  <a:pt x="61" y="82"/>
                </a:moveTo>
                <a:cubicBezTo>
                  <a:pt x="48" y="82"/>
                  <a:pt x="38" y="72"/>
                  <a:pt x="38" y="60"/>
                </a:cubicBezTo>
                <a:cubicBezTo>
                  <a:pt x="38" y="48"/>
                  <a:pt x="48" y="38"/>
                  <a:pt x="61" y="38"/>
                </a:cubicBezTo>
                <a:cubicBezTo>
                  <a:pt x="73" y="38"/>
                  <a:pt x="83" y="48"/>
                  <a:pt x="83" y="60"/>
                </a:cubicBezTo>
                <a:cubicBezTo>
                  <a:pt x="83" y="72"/>
                  <a:pt x="73" y="82"/>
                  <a:pt x="61" y="82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5174934" y="4210981"/>
            <a:ext cx="239744" cy="269843"/>
          </a:xfrm>
          <a:custGeom>
            <a:rect l="l" t="t" r="r" b="b"/>
            <a:pathLst>
              <a:path w="91" h="102">
                <a:moveTo>
                  <a:pt x="76" y="45"/>
                </a:moveTo>
                <a:cubicBezTo>
                  <a:pt x="65" y="52"/>
                  <a:pt x="54" y="52"/>
                  <a:pt x="50" y="52"/>
                </a:cubicBezTo>
                <a:cubicBezTo>
                  <a:pt x="11" y="102"/>
                  <a:pt x="11" y="102"/>
                  <a:pt x="11" y="102"/>
                </a:cubicBezTo>
                <a:cubicBezTo>
                  <a:pt x="0" y="93"/>
                  <a:pt x="0" y="93"/>
                  <a:pt x="0" y="93"/>
                </a:cubicBezTo>
                <a:cubicBezTo>
                  <a:pt x="43" y="47"/>
                  <a:pt x="43" y="47"/>
                  <a:pt x="43" y="47"/>
                </a:cubicBezTo>
                <a:cubicBezTo>
                  <a:pt x="42" y="43"/>
                  <a:pt x="40" y="32"/>
                  <a:pt x="45" y="19"/>
                </a:cubicBezTo>
                <a:cubicBezTo>
                  <a:pt x="52" y="4"/>
                  <a:pt x="70" y="0"/>
                  <a:pt x="70" y="0"/>
                </a:cubicBezTo>
                <a:cubicBezTo>
                  <a:pt x="67" y="22"/>
                  <a:pt x="67" y="22"/>
                  <a:pt x="67" y="22"/>
                </a:cubicBezTo>
                <a:cubicBezTo>
                  <a:pt x="68" y="21"/>
                  <a:pt x="69" y="21"/>
                  <a:pt x="70" y="22"/>
                </a:cubicBezTo>
                <a:cubicBezTo>
                  <a:pt x="70" y="22"/>
                  <a:pt x="70" y="23"/>
                  <a:pt x="70" y="24"/>
                </a:cubicBezTo>
                <a:cubicBezTo>
                  <a:pt x="91" y="17"/>
                  <a:pt x="91" y="17"/>
                  <a:pt x="91" y="17"/>
                </a:cubicBezTo>
                <a:cubicBezTo>
                  <a:pt x="91" y="17"/>
                  <a:pt x="90" y="36"/>
                  <a:pt x="76" y="45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836987" y="4396146"/>
            <a:ext cx="461677" cy="429292"/>
          </a:xfrm>
          <a:custGeom>
            <a:rect l="l" t="t" r="r" b="b"/>
            <a:pathLst>
              <a:path w="175" h="163">
                <a:moveTo>
                  <a:pt x="77" y="0"/>
                </a:moveTo>
                <a:cubicBezTo>
                  <a:pt x="95" y="0"/>
                  <a:pt x="112" y="6"/>
                  <a:pt x="127" y="16"/>
                </a:cubicBezTo>
                <a:cubicBezTo>
                  <a:pt x="107" y="40"/>
                  <a:pt x="107" y="40"/>
                  <a:pt x="107" y="40"/>
                </a:cubicBezTo>
                <a:cubicBezTo>
                  <a:pt x="100" y="36"/>
                  <a:pt x="92" y="34"/>
                  <a:pt x="84" y="34"/>
                </a:cubicBezTo>
                <a:cubicBezTo>
                  <a:pt x="59" y="34"/>
                  <a:pt x="41" y="54"/>
                  <a:pt x="44" y="80"/>
                </a:cubicBezTo>
                <a:cubicBezTo>
                  <a:pt x="47" y="105"/>
                  <a:pt x="70" y="125"/>
                  <a:pt x="96" y="125"/>
                </a:cubicBezTo>
                <a:cubicBezTo>
                  <a:pt x="121" y="125"/>
                  <a:pt x="138" y="105"/>
                  <a:pt x="135" y="80"/>
                </a:cubicBezTo>
                <a:cubicBezTo>
                  <a:pt x="134" y="71"/>
                  <a:pt x="130" y="63"/>
                  <a:pt x="125" y="56"/>
                </a:cubicBezTo>
                <a:cubicBezTo>
                  <a:pt x="145" y="32"/>
                  <a:pt x="145" y="32"/>
                  <a:pt x="145" y="32"/>
                </a:cubicBezTo>
                <a:cubicBezTo>
                  <a:pt x="158" y="46"/>
                  <a:pt x="166" y="63"/>
                  <a:pt x="169" y="82"/>
                </a:cubicBezTo>
                <a:cubicBezTo>
                  <a:pt x="175" y="127"/>
                  <a:pt x="143" y="163"/>
                  <a:pt x="98" y="163"/>
                </a:cubicBezTo>
                <a:cubicBezTo>
                  <a:pt x="53" y="163"/>
                  <a:pt x="12" y="127"/>
                  <a:pt x="6" y="82"/>
                </a:cubicBezTo>
                <a:cubicBezTo>
                  <a:pt x="0" y="37"/>
                  <a:pt x="31" y="0"/>
                  <a:pt x="77" y="0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4976433" y="4512066"/>
            <a:ext cx="195167" cy="181737"/>
          </a:xfrm>
          <a:custGeom>
            <a:rect l="l" t="t" r="r" b="b"/>
            <a:pathLst>
              <a:path w="74" h="69">
                <a:moveTo>
                  <a:pt x="42" y="69"/>
                </a:moveTo>
                <a:cubicBezTo>
                  <a:pt x="23" y="69"/>
                  <a:pt x="5" y="54"/>
                  <a:pt x="3" y="35"/>
                </a:cubicBezTo>
                <a:cubicBezTo>
                  <a:pt x="0" y="16"/>
                  <a:pt x="14" y="0"/>
                  <a:pt x="33" y="0"/>
                </a:cubicBezTo>
                <a:cubicBezTo>
                  <a:pt x="38" y="0"/>
                  <a:pt x="44" y="2"/>
                  <a:pt x="49" y="4"/>
                </a:cubicBezTo>
                <a:cubicBezTo>
                  <a:pt x="48" y="6"/>
                  <a:pt x="48" y="9"/>
                  <a:pt x="49" y="11"/>
                </a:cubicBezTo>
                <a:cubicBezTo>
                  <a:pt x="36" y="30"/>
                  <a:pt x="36" y="30"/>
                  <a:pt x="36" y="30"/>
                </a:cubicBezTo>
                <a:cubicBezTo>
                  <a:pt x="42" y="35"/>
                  <a:pt x="42" y="35"/>
                  <a:pt x="42" y="35"/>
                </a:cubicBezTo>
                <a:cubicBezTo>
                  <a:pt x="59" y="20"/>
                  <a:pt x="59" y="20"/>
                  <a:pt x="59" y="20"/>
                </a:cubicBezTo>
                <a:cubicBezTo>
                  <a:pt x="59" y="20"/>
                  <a:pt x="60" y="20"/>
                  <a:pt x="60" y="20"/>
                </a:cubicBezTo>
                <a:cubicBezTo>
                  <a:pt x="62" y="20"/>
                  <a:pt x="64" y="19"/>
                  <a:pt x="66" y="18"/>
                </a:cubicBezTo>
                <a:cubicBezTo>
                  <a:pt x="69" y="23"/>
                  <a:pt x="71" y="29"/>
                  <a:pt x="72" y="35"/>
                </a:cubicBezTo>
                <a:cubicBezTo>
                  <a:pt x="74" y="54"/>
                  <a:pt x="61" y="69"/>
                  <a:pt x="42" y="69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5084541" y="4461869"/>
            <a:ext cx="113728" cy="129349"/>
          </a:xfrm>
          <a:custGeom>
            <a:rect l="l" t="t" r="r" b="b"/>
            <a:pathLst>
              <a:path w="43" h="49">
                <a:moveTo>
                  <a:pt x="13" y="31"/>
                </a:moveTo>
                <a:cubicBezTo>
                  <a:pt x="11" y="28"/>
                  <a:pt x="12" y="25"/>
                  <a:pt x="14" y="22"/>
                </a:cubicBezTo>
                <a:cubicBezTo>
                  <a:pt x="32" y="0"/>
                  <a:pt x="32" y="0"/>
                  <a:pt x="32" y="0"/>
                </a:cubicBezTo>
                <a:cubicBezTo>
                  <a:pt x="43" y="9"/>
                  <a:pt x="43" y="9"/>
                  <a:pt x="43" y="9"/>
                </a:cubicBezTo>
                <a:cubicBezTo>
                  <a:pt x="24" y="32"/>
                  <a:pt x="24" y="32"/>
                  <a:pt x="24" y="32"/>
                </a:cubicBezTo>
                <a:cubicBezTo>
                  <a:pt x="22" y="34"/>
                  <a:pt x="19" y="35"/>
                  <a:pt x="17" y="34"/>
                </a:cubicBezTo>
                <a:cubicBezTo>
                  <a:pt x="1" y="49"/>
                  <a:pt x="1" y="49"/>
                  <a:pt x="1" y="49"/>
                </a:cubicBezTo>
                <a:cubicBezTo>
                  <a:pt x="0" y="48"/>
                  <a:pt x="0" y="48"/>
                  <a:pt x="0" y="48"/>
                </a:cubicBezTo>
                <a:lnTo>
                  <a:pt x="13" y="31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3782073" y="2655299"/>
            <a:ext cx="168233" cy="183703"/>
          </a:xfrm>
          <a:custGeom>
            <a:rect l="l" t="t" r="r" b="b"/>
            <a:pathLst>
              <a:path w="125" h="140">
                <a:moveTo>
                  <a:pt x="0" y="57"/>
                </a:moveTo>
                <a:lnTo>
                  <a:pt x="48" y="0"/>
                </a:lnTo>
                <a:lnTo>
                  <a:pt x="126" y="85"/>
                </a:lnTo>
                <a:lnTo>
                  <a:pt x="78" y="140"/>
                </a:lnTo>
                <a:lnTo>
                  <a:pt x="0" y="57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3564454" y="2751018"/>
            <a:ext cx="296432" cy="326720"/>
          </a:xfrm>
          <a:custGeom>
            <a:rect l="l" t="t" r="r" b="b"/>
            <a:pathLst>
              <a:path w="94" h="105">
                <a:moveTo>
                  <a:pt x="70" y="0"/>
                </a:moveTo>
                <a:cubicBezTo>
                  <a:pt x="63" y="9"/>
                  <a:pt x="63" y="9"/>
                  <a:pt x="63" y="9"/>
                </a:cubicBezTo>
                <a:cubicBezTo>
                  <a:pt x="21" y="30"/>
                  <a:pt x="21" y="30"/>
                  <a:pt x="21" y="30"/>
                </a:cubicBezTo>
                <a:cubicBezTo>
                  <a:pt x="20" y="30"/>
                  <a:pt x="14" y="33"/>
                  <a:pt x="12" y="37"/>
                </a:cubicBezTo>
                <a:cubicBezTo>
                  <a:pt x="10" y="40"/>
                  <a:pt x="2" y="67"/>
                  <a:pt x="1" y="70"/>
                </a:cubicBezTo>
                <a:cubicBezTo>
                  <a:pt x="0" y="71"/>
                  <a:pt x="0" y="75"/>
                  <a:pt x="0" y="77"/>
                </a:cubicBezTo>
                <a:cubicBezTo>
                  <a:pt x="0" y="78"/>
                  <a:pt x="2" y="93"/>
                  <a:pt x="3" y="102"/>
                </a:cubicBezTo>
                <a:cubicBezTo>
                  <a:pt x="3" y="103"/>
                  <a:pt x="3" y="103"/>
                  <a:pt x="3" y="103"/>
                </a:cubicBezTo>
                <a:cubicBezTo>
                  <a:pt x="3" y="103"/>
                  <a:pt x="3" y="103"/>
                  <a:pt x="3" y="103"/>
                </a:cubicBezTo>
                <a:cubicBezTo>
                  <a:pt x="3" y="103"/>
                  <a:pt x="3" y="104"/>
                  <a:pt x="4" y="105"/>
                </a:cubicBezTo>
                <a:cubicBezTo>
                  <a:pt x="4" y="81"/>
                  <a:pt x="4" y="81"/>
                  <a:pt x="4" y="81"/>
                </a:cubicBezTo>
                <a:cubicBezTo>
                  <a:pt x="20" y="81"/>
                  <a:pt x="20" y="81"/>
                  <a:pt x="20" y="81"/>
                </a:cubicBezTo>
                <a:cubicBezTo>
                  <a:pt x="20" y="75"/>
                  <a:pt x="20" y="75"/>
                  <a:pt x="20" y="75"/>
                </a:cubicBezTo>
                <a:cubicBezTo>
                  <a:pt x="30" y="58"/>
                  <a:pt x="30" y="58"/>
                  <a:pt x="30" y="58"/>
                </a:cubicBezTo>
                <a:cubicBezTo>
                  <a:pt x="32" y="59"/>
                  <a:pt x="37" y="61"/>
                  <a:pt x="40" y="62"/>
                </a:cubicBezTo>
                <a:cubicBezTo>
                  <a:pt x="39" y="64"/>
                  <a:pt x="37" y="68"/>
                  <a:pt x="37" y="69"/>
                </a:cubicBezTo>
                <a:cubicBezTo>
                  <a:pt x="36" y="71"/>
                  <a:pt x="30" y="78"/>
                  <a:pt x="27" y="83"/>
                </a:cubicBezTo>
                <a:cubicBezTo>
                  <a:pt x="25" y="85"/>
                  <a:pt x="24" y="90"/>
                  <a:pt x="28" y="93"/>
                </a:cubicBezTo>
                <a:cubicBezTo>
                  <a:pt x="29" y="94"/>
                  <a:pt x="31" y="95"/>
                  <a:pt x="33" y="95"/>
                </a:cubicBezTo>
                <a:cubicBezTo>
                  <a:pt x="37" y="95"/>
                  <a:pt x="41" y="92"/>
                  <a:pt x="41" y="92"/>
                </a:cubicBezTo>
                <a:cubicBezTo>
                  <a:pt x="41" y="92"/>
                  <a:pt x="41" y="92"/>
                  <a:pt x="41" y="92"/>
                </a:cubicBezTo>
                <a:cubicBezTo>
                  <a:pt x="41" y="92"/>
                  <a:pt x="41" y="92"/>
                  <a:pt x="41" y="92"/>
                </a:cubicBezTo>
                <a:cubicBezTo>
                  <a:pt x="41" y="91"/>
                  <a:pt x="56" y="74"/>
                  <a:pt x="63" y="71"/>
                </a:cubicBezTo>
                <a:cubicBezTo>
                  <a:pt x="69" y="68"/>
                  <a:pt x="87" y="54"/>
                  <a:pt x="87" y="36"/>
                </a:cubicBezTo>
                <a:cubicBezTo>
                  <a:pt x="94" y="26"/>
                  <a:pt x="94" y="26"/>
                  <a:pt x="94" y="26"/>
                </a:cubicBezTo>
                <a:lnTo>
                  <a:pt x="7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3390861" y="3012170"/>
            <a:ext cx="467288" cy="345102"/>
          </a:xfrm>
          <a:custGeom>
            <a:rect l="l" t="t" r="r" b="b"/>
            <a:pathLst>
              <a:path w="148" h="110">
                <a:moveTo>
                  <a:pt x="124" y="49"/>
                </a:moveTo>
                <a:cubicBezTo>
                  <a:pt x="124" y="104"/>
                  <a:pt x="124" y="104"/>
                  <a:pt x="124" y="104"/>
                </a:cubicBezTo>
                <a:cubicBezTo>
                  <a:pt x="117" y="104"/>
                  <a:pt x="117" y="104"/>
                  <a:pt x="117" y="104"/>
                </a:cubicBezTo>
                <a:cubicBezTo>
                  <a:pt x="117" y="29"/>
                  <a:pt x="117" y="29"/>
                  <a:pt x="117" y="29"/>
                </a:cubicBezTo>
                <a:cubicBezTo>
                  <a:pt x="93" y="29"/>
                  <a:pt x="93" y="29"/>
                  <a:pt x="93" y="29"/>
                </a:cubicBezTo>
                <a:cubicBezTo>
                  <a:pt x="93" y="104"/>
                  <a:pt x="93" y="104"/>
                  <a:pt x="93" y="104"/>
                </a:cubicBezTo>
                <a:cubicBezTo>
                  <a:pt x="86" y="104"/>
                  <a:pt x="86" y="104"/>
                  <a:pt x="86" y="104"/>
                </a:cubicBezTo>
                <a:cubicBezTo>
                  <a:pt x="86" y="14"/>
                  <a:pt x="86" y="14"/>
                  <a:pt x="86" y="14"/>
                </a:cubicBezTo>
                <a:cubicBezTo>
                  <a:pt x="83" y="13"/>
                  <a:pt x="81" y="12"/>
                  <a:pt x="80" y="10"/>
                </a:cubicBezTo>
                <a:cubicBezTo>
                  <a:pt x="77" y="7"/>
                  <a:pt x="77" y="3"/>
                  <a:pt x="78" y="0"/>
                </a:cubicBezTo>
                <a:cubicBezTo>
                  <a:pt x="62" y="0"/>
                  <a:pt x="62" y="0"/>
                  <a:pt x="62" y="0"/>
                </a:cubicBezTo>
                <a:cubicBezTo>
                  <a:pt x="62" y="104"/>
                  <a:pt x="62" y="104"/>
                  <a:pt x="62" y="104"/>
                </a:cubicBezTo>
                <a:cubicBezTo>
                  <a:pt x="55" y="104"/>
                  <a:pt x="55" y="104"/>
                  <a:pt x="55" y="104"/>
                </a:cubicBezTo>
                <a:cubicBezTo>
                  <a:pt x="55" y="36"/>
                  <a:pt x="55" y="36"/>
                  <a:pt x="55" y="36"/>
                </a:cubicBezTo>
                <a:cubicBezTo>
                  <a:pt x="31" y="36"/>
                  <a:pt x="31" y="36"/>
                  <a:pt x="31" y="36"/>
                </a:cubicBezTo>
                <a:cubicBezTo>
                  <a:pt x="31" y="104"/>
                  <a:pt x="31" y="104"/>
                  <a:pt x="31" y="104"/>
                </a:cubicBezTo>
                <a:cubicBezTo>
                  <a:pt x="24" y="104"/>
                  <a:pt x="24" y="104"/>
                  <a:pt x="24" y="104"/>
                </a:cubicBezTo>
                <a:cubicBezTo>
                  <a:pt x="24" y="66"/>
                  <a:pt x="24" y="66"/>
                  <a:pt x="24" y="66"/>
                </a:cubicBezTo>
                <a:cubicBezTo>
                  <a:pt x="0" y="66"/>
                  <a:pt x="0" y="66"/>
                  <a:pt x="0" y="66"/>
                </a:cubicBezTo>
                <a:cubicBezTo>
                  <a:pt x="0" y="104"/>
                  <a:pt x="0" y="104"/>
                  <a:pt x="0" y="104"/>
                </a:cubicBezTo>
                <a:cubicBezTo>
                  <a:pt x="0" y="111"/>
                  <a:pt x="0" y="111"/>
                  <a:pt x="0" y="111"/>
                </a:cubicBezTo>
                <a:cubicBezTo>
                  <a:pt x="148" y="111"/>
                  <a:pt x="148" y="111"/>
                  <a:pt x="148" y="111"/>
                </a:cubicBezTo>
                <a:cubicBezTo>
                  <a:pt x="148" y="104"/>
                  <a:pt x="148" y="104"/>
                  <a:pt x="148" y="104"/>
                </a:cubicBezTo>
                <a:cubicBezTo>
                  <a:pt x="148" y="49"/>
                  <a:pt x="148" y="49"/>
                  <a:pt x="148" y="49"/>
                </a:cubicBezTo>
                <a:lnTo>
                  <a:pt x="124" y="49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TextBox 37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营销策略定义与分类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7809821" y="1388973"/>
            <a:ext cx="2987778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营销策略定义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7809821" y="1823726"/>
            <a:ext cx="3286271" cy="187509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营销策略是企业为了实现营销目标，根据市场环境、消费者需求和竞争态势等因素，所制定的一套系统的市场营销方案。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7809821" y="3814445"/>
            <a:ext cx="2987778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营销策略分类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7809821" y="4249198"/>
            <a:ext cx="3286271" cy="187509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根据不同的分类标准，营销策略可以分为多种类型，如产品策略、价格策略、渠道策略、促销策略等。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54000"/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5241925" y="2259013"/>
            <a:ext cx="1933575" cy="1933575"/>
          </a:xfrm>
          <a:prstGeom prst="ellipse">
            <a:avLst/>
          </a:prstGeom>
          <a:solidFill>
            <a:schemeClr val="accent1">
              <a:alpha val="93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2506694" y="1497044"/>
            <a:ext cx="2843213" cy="831818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941441" y="3257709"/>
            <a:ext cx="534543" cy="232601"/>
          </a:xfrm>
          <a:custGeom>
            <a:rect l="l" t="t" r="r" b="b"/>
            <a:pathLst>
              <a:path w="205" h="89">
                <a:moveTo>
                  <a:pt x="103" y="19"/>
                </a:moveTo>
                <a:cubicBezTo>
                  <a:pt x="82" y="19"/>
                  <a:pt x="62" y="12"/>
                  <a:pt x="47" y="0"/>
                </a:cubicBezTo>
                <a:cubicBezTo>
                  <a:pt x="0" y="0"/>
                  <a:pt x="0" y="0"/>
                  <a:pt x="0" y="0"/>
                </a:cubicBezTo>
                <a:cubicBezTo>
                  <a:pt x="0" y="67"/>
                  <a:pt x="0" y="67"/>
                  <a:pt x="0" y="67"/>
                </a:cubicBezTo>
                <a:cubicBezTo>
                  <a:pt x="0" y="79"/>
                  <a:pt x="10" y="89"/>
                  <a:pt x="22" y="89"/>
                </a:cubicBezTo>
                <a:cubicBezTo>
                  <a:pt x="183" y="89"/>
                  <a:pt x="183" y="89"/>
                  <a:pt x="183" y="89"/>
                </a:cubicBezTo>
                <a:cubicBezTo>
                  <a:pt x="195" y="89"/>
                  <a:pt x="205" y="79"/>
                  <a:pt x="205" y="67"/>
                </a:cubicBezTo>
                <a:cubicBezTo>
                  <a:pt x="205" y="0"/>
                  <a:pt x="205" y="0"/>
                  <a:pt x="205" y="0"/>
                </a:cubicBezTo>
                <a:cubicBezTo>
                  <a:pt x="158" y="0"/>
                  <a:pt x="158" y="0"/>
                  <a:pt x="158" y="0"/>
                </a:cubicBezTo>
                <a:cubicBezTo>
                  <a:pt x="143" y="12"/>
                  <a:pt x="124" y="19"/>
                  <a:pt x="103" y="19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5941441" y="2961291"/>
            <a:ext cx="534543" cy="307467"/>
          </a:xfrm>
          <a:custGeom>
            <a:rect l="l" t="t" r="r" b="b"/>
            <a:pathLst>
              <a:path w="205" h="118">
                <a:moveTo>
                  <a:pt x="183" y="42"/>
                </a:moveTo>
                <a:cubicBezTo>
                  <a:pt x="180" y="42"/>
                  <a:pt x="180" y="42"/>
                  <a:pt x="180" y="42"/>
                </a:cubicBezTo>
                <a:cubicBezTo>
                  <a:pt x="154" y="42"/>
                  <a:pt x="154" y="42"/>
                  <a:pt x="154" y="42"/>
                </a:cubicBezTo>
                <a:cubicBezTo>
                  <a:pt x="154" y="22"/>
                  <a:pt x="154" y="22"/>
                  <a:pt x="154" y="22"/>
                </a:cubicBezTo>
                <a:cubicBezTo>
                  <a:pt x="154" y="10"/>
                  <a:pt x="144" y="0"/>
                  <a:pt x="132" y="0"/>
                </a:cubicBezTo>
                <a:cubicBezTo>
                  <a:pt x="73" y="0"/>
                  <a:pt x="73" y="0"/>
                  <a:pt x="73" y="0"/>
                </a:cubicBezTo>
                <a:cubicBezTo>
                  <a:pt x="61" y="0"/>
                  <a:pt x="51" y="10"/>
                  <a:pt x="51" y="22"/>
                </a:cubicBezTo>
                <a:cubicBezTo>
                  <a:pt x="51" y="42"/>
                  <a:pt x="51" y="42"/>
                  <a:pt x="51" y="42"/>
                </a:cubicBezTo>
                <a:cubicBezTo>
                  <a:pt x="25" y="42"/>
                  <a:pt x="25" y="42"/>
                  <a:pt x="25" y="42"/>
                </a:cubicBezTo>
                <a:cubicBezTo>
                  <a:pt x="22" y="42"/>
                  <a:pt x="22" y="42"/>
                  <a:pt x="22" y="42"/>
                </a:cubicBezTo>
                <a:cubicBezTo>
                  <a:pt x="10" y="42"/>
                  <a:pt x="0" y="52"/>
                  <a:pt x="0" y="64"/>
                </a:cubicBezTo>
                <a:cubicBezTo>
                  <a:pt x="0" y="101"/>
                  <a:pt x="0" y="101"/>
                  <a:pt x="0" y="101"/>
                </a:cubicBezTo>
                <a:cubicBezTo>
                  <a:pt x="54" y="101"/>
                  <a:pt x="54" y="101"/>
                  <a:pt x="54" y="101"/>
                </a:cubicBezTo>
                <a:cubicBezTo>
                  <a:pt x="67" y="112"/>
                  <a:pt x="84" y="118"/>
                  <a:pt x="103" y="118"/>
                </a:cubicBezTo>
                <a:cubicBezTo>
                  <a:pt x="121" y="118"/>
                  <a:pt x="138" y="112"/>
                  <a:pt x="151" y="101"/>
                </a:cubicBezTo>
                <a:cubicBezTo>
                  <a:pt x="205" y="101"/>
                  <a:pt x="205" y="101"/>
                  <a:pt x="205" y="101"/>
                </a:cubicBezTo>
                <a:cubicBezTo>
                  <a:pt x="205" y="64"/>
                  <a:pt x="205" y="64"/>
                  <a:pt x="205" y="64"/>
                </a:cubicBezTo>
                <a:cubicBezTo>
                  <a:pt x="205" y="52"/>
                  <a:pt x="195" y="42"/>
                  <a:pt x="183" y="42"/>
                </a:cubicBezTo>
                <a:close/>
                <a:moveTo>
                  <a:pt x="67" y="26"/>
                </a:moveTo>
                <a:cubicBezTo>
                  <a:pt x="67" y="22"/>
                  <a:pt x="67" y="22"/>
                  <a:pt x="67" y="22"/>
                </a:cubicBezTo>
                <a:cubicBezTo>
                  <a:pt x="67" y="19"/>
                  <a:pt x="70" y="17"/>
                  <a:pt x="73" y="17"/>
                </a:cubicBezTo>
                <a:cubicBezTo>
                  <a:pt x="132" y="17"/>
                  <a:pt x="132" y="17"/>
                  <a:pt x="132" y="17"/>
                </a:cubicBezTo>
                <a:cubicBezTo>
                  <a:pt x="135" y="17"/>
                  <a:pt x="138" y="19"/>
                  <a:pt x="138" y="22"/>
                </a:cubicBezTo>
                <a:cubicBezTo>
                  <a:pt x="138" y="26"/>
                  <a:pt x="138" y="26"/>
                  <a:pt x="138" y="26"/>
                </a:cubicBezTo>
                <a:cubicBezTo>
                  <a:pt x="138" y="42"/>
                  <a:pt x="138" y="42"/>
                  <a:pt x="138" y="42"/>
                </a:cubicBezTo>
                <a:cubicBezTo>
                  <a:pt x="67" y="42"/>
                  <a:pt x="67" y="42"/>
                  <a:pt x="67" y="42"/>
                </a:cubicBezTo>
                <a:lnTo>
                  <a:pt x="67" y="26"/>
                </a:lnTo>
                <a:close/>
                <a:moveTo>
                  <a:pt x="101" y="101"/>
                </a:moveTo>
                <a:cubicBezTo>
                  <a:pt x="92" y="101"/>
                  <a:pt x="85" y="94"/>
                  <a:pt x="85" y="86"/>
                </a:cubicBezTo>
                <a:cubicBezTo>
                  <a:pt x="85" y="77"/>
                  <a:pt x="92" y="70"/>
                  <a:pt x="101" y="70"/>
                </a:cubicBezTo>
                <a:cubicBezTo>
                  <a:pt x="110" y="70"/>
                  <a:pt x="117" y="77"/>
                  <a:pt x="117" y="86"/>
                </a:cubicBezTo>
                <a:cubicBezTo>
                  <a:pt x="117" y="94"/>
                  <a:pt x="110" y="101"/>
                  <a:pt x="101" y="10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TextBox 27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营销策略制定过程</a:t>
            </a:r>
          </a:p>
        </p:txBody>
      </p:sp>
      <p:sp>
        <p:nvSpPr>
          <p:cNvPr id="28" name="TextBox 28"/>
          <p:cNvSpPr txBox="1"/>
          <p:nvPr/>
        </p:nvSpPr>
        <p:spPr>
          <a:xfrm>
            <a:off x="1449149" y="1107618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市场调研</a:t>
            </a:r>
          </a:p>
        </p:txBody>
      </p:sp>
      <p:sp>
        <p:nvSpPr>
          <p:cNvPr id="29" name="TextBox 29"/>
          <p:cNvSpPr txBox="1"/>
          <p:nvPr/>
        </p:nvSpPr>
        <p:spPr>
          <a:xfrm>
            <a:off x="1680979" y="1460180"/>
            <a:ext cx="2931336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通过市场调研了解消费者需求、竞争态势和行业趋势等信息，为制定营销策略提供数据支持。</a:t>
            </a:r>
          </a:p>
        </p:txBody>
      </p:sp>
      <p:sp>
        <p:nvSpPr>
          <p:cNvPr id="30" name="TextBox 30"/>
          <p:cNvSpPr txBox="1"/>
          <p:nvPr/>
        </p:nvSpPr>
        <p:spPr>
          <a:xfrm>
            <a:off x="1449149" y="3556745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营销计划制定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680979" y="3909306"/>
            <a:ext cx="2931336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根据营销组合策略，制定具体的营销计划，包括销售目标、销售渠道、销售预算等方面的内容。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7463317" y="1107618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目标市场选择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7695147" y="1460180"/>
            <a:ext cx="2931336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根据市场调研结果，选择适合企业的目标市场，并制定相应的市场定位和竞争策略。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463317" y="3556745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营销组合策略制定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695147" y="3909306"/>
            <a:ext cx="2931336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根据目标市场的特点和企业的资源优势，制定适合的营销组合策略，包括产品、价格、渠道、促销等方面的策略。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将制定的营销策略付诸实践，通过各种营销手段和渠道，将产品或服务推向市场。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营销策略实施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通过市场反馈、销售数据和客户满意度等指标，对营销策略的实施效果进行评估，以便及时调整和优化营销策略。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营销策略评估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AutoShape 10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TextBox 30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营销策略实施与评估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https://d.book118.com/697045000132006043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2F2F2"/>
      </a:lt1>
      <a:dk2>
        <a:srgbClr val="000000"/>
      </a:dk2>
      <a:lt2>
        <a:srgbClr val="FFFFFF"/>
      </a:lt2>
      <a:accent1>
        <a:srgbClr val="262626"/>
      </a:accent1>
      <a:accent2>
        <a:srgbClr val="6C6C6C"/>
      </a:accent2>
      <a:accent3>
        <a:srgbClr val="7B7F83"/>
      </a:accent3>
      <a:accent4>
        <a:srgbClr val="ADADAD"/>
      </a:accent4>
      <a:accent5>
        <a:srgbClr val="808080"/>
      </a:accent5>
      <a:accent6>
        <a:srgbClr val="A5A5A5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72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2024-09-17T15:19:32.784</cp:lastPrinted>
  <dcterms:created xsi:type="dcterms:W3CDTF">2024-09-17T07:19:32Z</dcterms:created>
  <dcterms:modified xsi:type="dcterms:W3CDTF">2024-09-17T07:19:35Z</dcterms:modified>
</cp:coreProperties>
</file>