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2733AD-ED8D-49A3-856D-98D3AE08C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7B08C-B8B0-4C19-B4E0-E4131F857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5E0877-736B-407B-8C42-2418CFD9D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A39343-E030-4CDE-A59B-DB2017632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229D75-591B-40B5-B909-05AA4F9B50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C242DF-B122-40CD-9F63-B817C17075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33C4A6-005C-446E-A9CA-19F489DBCF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291E16-BAB5-43A6-BFB0-A04567191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7F9DE0-FFE5-4FAE-BB2A-8F9D261B9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6906D-835B-4ABF-A263-FF637A843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62F86-9849-430B-8472-BF021D90D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45031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媒体产业政策与法规调整</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媒体产业政策与法规调整的时代背景与实践意义
 媒体产业政策与法规调整的内容与框架
 媒体产业政策与法规调整的关注重点与主要目标
 媒体产业政策与法规调整的原则与方法
 媒体产业政策与法规调整的评估与监督机制
 媒体产业政策与法规调整的国际经验与借鉴意义
 媒体产业政策与法规调整的难点与挑战
 媒体产业政策与法规调整的未来趋势与展望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媒体产业政策与法规调整的时代背景与实践意义</a:t>
            </a:r>
          </a:p>
        </p:txBody>
      </p:sp>
      <p:sp>
        <p:nvSpPr>
          <p:cNvPr id="3" name="Subtitle 2"/>
          <p:cNvSpPr>
            <a:spLocks noGrp="1"/>
          </p:cNvSpPr>
          <p:nvPr>
            <p:ph type="subTitle" idx="1"/>
          </p:nvPr>
        </p:nvSpPr>
        <p:spPr/>
        <p:txBody>
          <a:bodyPr/>
          <a:lstStyle/>
          <a:p>
            <a:r>
              <a:t>媒体产业政策与法规调整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媒体产业政策与法规调整的时代背景与实践意义</a:t>
            </a:r>
          </a:p>
        </p:txBody>
      </p:sp>
      <p:sp>
        <p:nvSpPr>
          <p:cNvPr id="3" name="Text Placeholder 2"/>
          <p:cNvSpPr>
            <a:spLocks noGrp="1"/>
          </p:cNvSpPr>
          <p:nvPr>
            <p:ph type="body" idx="1"/>
          </p:nvPr>
        </p:nvSpPr>
        <p:spPr/>
        <p:txBody>
          <a:bodyPr/>
          <a:lstStyle/>
          <a:p>
            <a:r>
              <a:t>全球化与信息革命的浪潮</a:t>
            </a:r>
          </a:p>
        </p:txBody>
      </p:sp>
      <p:sp>
        <p:nvSpPr>
          <p:cNvPr id="4" name="Content Placeholder 3"/>
          <p:cNvSpPr>
            <a:spLocks noGrp="1"/>
          </p:cNvSpPr>
          <p:nvPr>
            <p:ph sz="half" idx="2"/>
          </p:nvPr>
        </p:nvSpPr>
        <p:spPr/>
        <p:txBody>
          <a:bodyPr/>
          <a:lstStyle/>
          <a:p>
            <a:r>
              <a:t>1. 随着全球化进程的不断加深和信息技术的发展,媒体产业面临着日益激烈的国际竞争,传统媒体格局受到冲击,新兴媒体不断涌现。</a:t>
            </a:r>
          </a:p>
          <a:p>
            <a:r>
              <a:t>2. 全球化与信息技术革命的浪潮推动了媒体产业的快速发展,使媒体产业呈现出跨国化、集团化、数字化、网络化、融合化等新的特点。</a:t>
            </a:r>
          </a:p>
          <a:p>
            <a:r>
              <a:t>3. 国家、企业和个人之间的商业竞争、技术竞争、传播竞争日益加剧,需要出台并落实针对性政策法规,促进媒体产业健康有序的发展。</a:t>
            </a:r>
          </a:p>
        </p:txBody>
      </p:sp>
      <p:sp>
        <p:nvSpPr>
          <p:cNvPr id="5" name="Text Placeholder 4"/>
          <p:cNvSpPr>
            <a:spLocks noGrp="1"/>
          </p:cNvSpPr>
          <p:nvPr>
            <p:ph type="body" idx="3"/>
          </p:nvPr>
        </p:nvSpPr>
        <p:spPr/>
        <p:txBody>
          <a:bodyPr/>
          <a:lstStyle/>
          <a:p>
            <a:r>
              <a:t>新媒体技术的发展与应用</a:t>
            </a:r>
          </a:p>
        </p:txBody>
      </p:sp>
      <p:sp>
        <p:nvSpPr>
          <p:cNvPr id="6" name="Content Placeholder 5"/>
          <p:cNvSpPr>
            <a:spLocks noGrp="1"/>
          </p:cNvSpPr>
          <p:nvPr>
            <p:ph sz="half" idx="4"/>
          </p:nvPr>
        </p:nvSpPr>
        <p:spPr/>
        <p:txBody>
          <a:bodyPr/>
          <a:lstStyle/>
          <a:p>
            <a:r>
              <a:t>1. 新媒体技术,如互联网、移动通信、云计算、大数据、人工智能等,正在深度改变着媒体产业的生产、传播和经营方式。</a:t>
            </a:r>
          </a:p>
          <a:p>
            <a:r>
              <a:t>2. 新媒体技术的广泛应用,催生了多种新兴媒体业态,如网络媒体、移动媒体、社交媒体等,极大地丰富了人们获取信息的渠道和方式。</a:t>
            </a:r>
          </a:p>
          <a:p>
            <a:r>
              <a:t>3. 新媒体技术也对传统媒体提出了新的挑战,要求传统媒体必须加快转型升级,才能在新媒体时代保持竞争力。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媒体产业政策与法规调整的时代背景与实践意义</a:t>
            </a:r>
          </a:p>
        </p:txBody>
      </p:sp>
      <p:sp>
        <p:nvSpPr>
          <p:cNvPr id="3" name="Content Placeholder 2"/>
          <p:cNvSpPr>
            <a:spLocks noGrp="1"/>
          </p:cNvSpPr>
          <p:nvPr>
            <p:ph sz="half" idx="2"/>
          </p:nvPr>
        </p:nvSpPr>
        <p:spPr/>
        <p:txBody>
          <a:bodyPr/>
          <a:lstStyle/>
          <a:p>
            <a:r>
              <a:t>1. 媒体融合是指不同类型的媒体平台、内容和服务在技术、管理和内容等方面相互渗透、相互融合的趋势。</a:t>
            </a:r>
          </a:p>
          <a:p>
            <a:r>
              <a:t>2. 媒体融合有利于打破传统媒体之间的壁垒,实现资源共享、优势互补,从而提高媒体的整体竞争力和影响力。</a:t>
            </a:r>
          </a:p>
          <a:p>
            <a:r>
              <a:t>3. 政策和规范的设计,需要统筹考虑传统媒体与新兴媒体的融合发展,以及不同媒体平台之间的协同合作,助力构建新的媒体生态。</a:t>
            </a:r>
          </a:p>
        </p:txBody>
      </p:sp>
      <p:sp>
        <p:nvSpPr>
          <p:cNvPr id="4" name="Text Placeholder 3"/>
          <p:cNvSpPr>
            <a:spLocks noGrp="1"/>
          </p:cNvSpPr>
          <p:nvPr>
            <p:ph type="body" idx="3"/>
          </p:nvPr>
        </p:nvSpPr>
        <p:spPr/>
        <p:txBody>
          <a:bodyPr/>
          <a:lstStyle/>
          <a:p>
            <a:r>
              <a:t>对公众舆论的引导与公共政策的制定</a:t>
            </a:r>
          </a:p>
        </p:txBody>
      </p:sp>
      <p:sp>
        <p:nvSpPr>
          <p:cNvPr id="5" name="Content Placeholder 4"/>
          <p:cNvSpPr>
            <a:spLocks noGrp="1"/>
          </p:cNvSpPr>
          <p:nvPr>
            <p:ph sz="half" idx="4"/>
          </p:nvPr>
        </p:nvSpPr>
        <p:spPr/>
        <p:txBody>
          <a:bodyPr/>
          <a:lstStyle/>
          <a:p>
            <a:r>
              <a:t>1. 媒体既是舆论的引导者,又是民意的反映者,对公众舆论具有重要的影响力。</a:t>
            </a:r>
          </a:p>
          <a:p>
            <a:r>
              <a:t>2. 公共政策是政府根据社会公共利益和公共目标制定的政策措施,媒体在公共政策的制定和实施过程中发挥着不可替代的作用。</a:t>
            </a:r>
          </a:p>
          <a:p>
            <a:r>
              <a:t>3. 媒体政策和法规需要对媒体的舆论引导和公共政策制定等活动进行规范,以保证公众的知情权、媒体的独立性、政府政策的公开性和公共利益的实现。</a:t>
            </a:r>
          </a:p>
        </p:txBody>
      </p:sp>
      <p:sp>
        <p:nvSpPr>
          <p:cNvPr id="6" name="Text Placeholder 5"/>
          <p:cNvSpPr>
            <a:spLocks noGrp="1"/>
          </p:cNvSpPr>
          <p:nvPr>
            <p:ph type="body" idx="1"/>
          </p:nvPr>
        </p:nvSpPr>
        <p:spPr/>
        <p:txBody>
          <a:bodyPr/>
          <a:lstStyle/>
          <a:p>
            <a:r>
              <a:t>媒体融合趋势的不断增强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媒体产业政策与法规调整的时代背景与实践意义</a:t>
            </a:r>
          </a:p>
        </p:txBody>
      </p:sp>
      <p:sp>
        <p:nvSpPr>
          <p:cNvPr id="3" name="Text Placeholder 2"/>
          <p:cNvSpPr>
            <a:spLocks noGrp="1"/>
          </p:cNvSpPr>
          <p:nvPr>
            <p:ph type="body" idx="1"/>
          </p:nvPr>
        </p:nvSpPr>
        <p:spPr/>
        <p:txBody>
          <a:bodyPr/>
          <a:lstStyle/>
          <a:p>
            <a:r>
              <a:t>维护国家主权与安全</a:t>
            </a:r>
          </a:p>
        </p:txBody>
      </p:sp>
      <p:sp>
        <p:nvSpPr>
          <p:cNvPr id="4" name="Content Placeholder 3"/>
          <p:cNvSpPr>
            <a:spLocks noGrp="1"/>
          </p:cNvSpPr>
          <p:nvPr>
            <p:ph sz="half" idx="2"/>
          </p:nvPr>
        </p:nvSpPr>
        <p:spPr/>
        <p:txBody>
          <a:bodyPr/>
          <a:lstStyle/>
          <a:p>
            <a:r>
              <a:t>1. 媒体是传播信息的渠道,也是表达思想的平台,在维护国家主权和安全方面具有重要的作用。</a:t>
            </a:r>
          </a:p>
          <a:p>
            <a:r>
              <a:t>2. 媒体必须坚持国家利益至上,维护国家主权、安全和领土完整,不得损害国家利益,不得泄露国家秘密。</a:t>
            </a:r>
          </a:p>
          <a:p>
            <a:r>
              <a:t>3. 媒体产业政策和法规需要对媒体的内容进行规范,防止媒体传播不利于国家主权和安全的言论。</a:t>
            </a:r>
          </a:p>
        </p:txBody>
      </p:sp>
      <p:sp>
        <p:nvSpPr>
          <p:cNvPr id="5" name="Text Placeholder 4"/>
          <p:cNvSpPr>
            <a:spLocks noGrp="1"/>
          </p:cNvSpPr>
          <p:nvPr>
            <p:ph type="body" idx="3"/>
          </p:nvPr>
        </p:nvSpPr>
        <p:spPr/>
        <p:txBody>
          <a:bodyPr/>
          <a:lstStyle/>
          <a:p>
            <a:r>
              <a:t>促进经济发展与社会和谐</a:t>
            </a:r>
          </a:p>
        </p:txBody>
      </p:sp>
      <p:sp>
        <p:nvSpPr>
          <p:cNvPr id="6" name="Content Placeholder 5"/>
          <p:cNvSpPr>
            <a:spLocks noGrp="1"/>
          </p:cNvSpPr>
          <p:nvPr>
            <p:ph sz="half" idx="4"/>
          </p:nvPr>
        </p:nvSpPr>
        <p:spPr/>
        <p:txBody>
          <a:bodyPr/>
          <a:lstStyle/>
          <a:p>
            <a:r>
              <a:t>1. 媒体是经济发展的助推器,在促进经济发展方面发挥着重要作用。</a:t>
            </a:r>
          </a:p>
          <a:p>
            <a:r>
              <a:t>2. 媒体是社会和谐的润滑剂,在促进社会和谐方面发挥着不可替代的作用。</a:t>
            </a:r>
          </a:p>
          <a:p>
            <a:r>
              <a:t>3. 媒体产业政策和法规需要对媒体的内容进行规范,使其有利于促进经济发展和社会和谐,防止媒体传播不良信息或煽动对立情绪。</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媒体产业政策与法规调整的内容与框架</a:t>
            </a:r>
          </a:p>
        </p:txBody>
      </p:sp>
      <p:sp>
        <p:nvSpPr>
          <p:cNvPr id="3" name="Subtitle 2"/>
          <p:cNvSpPr>
            <a:spLocks noGrp="1"/>
          </p:cNvSpPr>
          <p:nvPr>
            <p:ph type="subTitle" idx="1"/>
          </p:nvPr>
        </p:nvSpPr>
        <p:spPr/>
        <p:txBody>
          <a:bodyPr/>
          <a:lstStyle/>
          <a:p>
            <a:r>
              <a:t>媒体产业政策与法规调整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媒体产业政策与法规调整的内容与框架</a:t>
            </a:r>
          </a:p>
        </p:txBody>
      </p:sp>
      <p:sp>
        <p:nvSpPr>
          <p:cNvPr id="3" name="Text Placeholder 2"/>
          <p:cNvSpPr>
            <a:spLocks noGrp="1"/>
          </p:cNvSpPr>
          <p:nvPr>
            <p:ph type="body" idx="1"/>
          </p:nvPr>
        </p:nvSpPr>
        <p:spPr/>
        <p:txBody>
          <a:bodyPr/>
          <a:lstStyle/>
          <a:p>
            <a:r>
              <a:t>网络安全与数据保护：</a:t>
            </a:r>
          </a:p>
        </p:txBody>
      </p:sp>
      <p:sp>
        <p:nvSpPr>
          <p:cNvPr id="4" name="Content Placeholder 3"/>
          <p:cNvSpPr>
            <a:spLocks noGrp="1"/>
          </p:cNvSpPr>
          <p:nvPr>
            <p:ph sz="half" idx="2"/>
          </p:nvPr>
        </p:nvSpPr>
        <p:spPr/>
        <p:txBody>
          <a:bodyPr/>
          <a:lstStyle/>
          <a:p>
            <a:r>
              <a:t>1. 加强网络安全管理，保护个人信息和网络安全。</a:t>
            </a:r>
          </a:p>
          <a:p>
            <a:r>
              <a:t>2. 完善数据保护法规，建立数据安全保障体系。</a:t>
            </a:r>
          </a:p>
          <a:p>
            <a:r>
              <a:t>3. 促进网络安全和数据保密技术的创新和应用。</a:t>
            </a:r>
          </a:p>
        </p:txBody>
      </p:sp>
      <p:sp>
        <p:nvSpPr>
          <p:cNvPr id="5" name="Text Placeholder 4"/>
          <p:cNvSpPr>
            <a:spLocks noGrp="1"/>
          </p:cNvSpPr>
          <p:nvPr>
            <p:ph type="body" idx="3"/>
          </p:nvPr>
        </p:nvSpPr>
        <p:spPr/>
        <p:txBody>
          <a:bodyPr/>
          <a:lstStyle/>
          <a:p>
            <a:r>
              <a:t>技术创新与产业升级：</a:t>
            </a:r>
          </a:p>
        </p:txBody>
      </p:sp>
      <p:sp>
        <p:nvSpPr>
          <p:cNvPr id="6" name="Content Placeholder 5"/>
          <p:cNvSpPr>
            <a:spLocks noGrp="1"/>
          </p:cNvSpPr>
          <p:nvPr>
            <p:ph sz="half" idx="4"/>
          </p:nvPr>
        </p:nvSpPr>
        <p:spPr/>
        <p:txBody>
          <a:bodyPr/>
          <a:lstStyle/>
          <a:p>
            <a:r>
              <a:t>1. 鼓励媒体产业技术创新，支持新技术、新产品和新服务研发。</a:t>
            </a:r>
          </a:p>
          <a:p>
            <a:r>
              <a:t>2. 推动媒体产业结构调整和转型升级，促进媒体产业高质量发展。</a:t>
            </a:r>
          </a:p>
          <a:p>
            <a:r>
              <a:t>3. 加快媒体产业数字化转型，实现媒体内容生产、传播和消费方式变革。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媒体产业政策与法规调整的内容与框架</a:t>
            </a:r>
          </a:p>
        </p:txBody>
      </p:sp>
      <p:sp>
        <p:nvSpPr>
          <p:cNvPr id="3" name="Text Placeholder 2"/>
          <p:cNvSpPr>
            <a:spLocks noGrp="1"/>
          </p:cNvSpPr>
          <p:nvPr>
            <p:ph type="body" idx="1"/>
          </p:nvPr>
        </p:nvSpPr>
        <p:spPr/>
        <p:txBody>
          <a:bodyPr/>
          <a:lstStyle/>
          <a:p>
            <a:r>
              <a:t>知识产权保护：</a:t>
            </a:r>
          </a:p>
        </p:txBody>
      </p:sp>
      <p:sp>
        <p:nvSpPr>
          <p:cNvPr id="4" name="Content Placeholder 3"/>
          <p:cNvSpPr>
            <a:spLocks noGrp="1"/>
          </p:cNvSpPr>
          <p:nvPr>
            <p:ph sz="half" idx="2"/>
          </p:nvPr>
        </p:nvSpPr>
        <p:spPr/>
        <p:txBody>
          <a:bodyPr/>
          <a:lstStyle/>
          <a:p>
            <a:r>
              <a:t>1. 加强媒体产业知识产权保护，打击侵权盗版行为。</a:t>
            </a:r>
          </a:p>
          <a:p>
            <a:r>
              <a:t>2. 建立健全媒体产业知识产权保护体系，完善知识产权保护法律法规。</a:t>
            </a:r>
          </a:p>
          <a:p>
            <a:r>
              <a:t>3. 提高媒体产业知识产权保护意识，加强知识产权维权力度。</a:t>
            </a:r>
          </a:p>
        </p:txBody>
      </p:sp>
      <p:sp>
        <p:nvSpPr>
          <p:cNvPr id="5" name="Text Placeholder 4"/>
          <p:cNvSpPr>
            <a:spLocks noGrp="1"/>
          </p:cNvSpPr>
          <p:nvPr>
            <p:ph type="body" idx="3"/>
          </p:nvPr>
        </p:nvSpPr>
        <p:spPr/>
        <p:txBody>
          <a:bodyPr/>
          <a:lstStyle/>
          <a:p>
            <a:r>
              <a:t>媒体环境建设：</a:t>
            </a:r>
          </a:p>
        </p:txBody>
      </p:sp>
      <p:sp>
        <p:nvSpPr>
          <p:cNvPr id="6" name="Content Placeholder 5"/>
          <p:cNvSpPr>
            <a:spLocks noGrp="1"/>
          </p:cNvSpPr>
          <p:nvPr>
            <p:ph sz="half" idx="4"/>
          </p:nvPr>
        </p:nvSpPr>
        <p:spPr/>
        <p:txBody>
          <a:bodyPr/>
          <a:lstStyle/>
          <a:p>
            <a:r>
              <a:t>1. 优化媒体产业生态环境，营造健康有序的市场环境。</a:t>
            </a:r>
          </a:p>
          <a:p>
            <a:r>
              <a:t>2. 完善媒体产业政策法规，加强对媒体产业的监管。</a:t>
            </a:r>
          </a:p>
          <a:p>
            <a:r>
              <a:t>3. 加强媒体产业诚信建设，提高媒体产业的公信力和影响力。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媒体产业政策与法规调整的内容与框架</a:t>
            </a:r>
          </a:p>
        </p:txBody>
      </p:sp>
      <p:sp>
        <p:nvSpPr>
          <p:cNvPr id="3" name="Text Placeholder 2"/>
          <p:cNvSpPr>
            <a:spLocks noGrp="1"/>
          </p:cNvSpPr>
          <p:nvPr>
            <p:ph type="body" idx="1"/>
          </p:nvPr>
        </p:nvSpPr>
        <p:spPr/>
        <p:txBody>
          <a:bodyPr/>
          <a:lstStyle/>
          <a:p>
            <a:r>
              <a:t>国际合作与交流：</a:t>
            </a:r>
          </a:p>
        </p:txBody>
      </p:sp>
      <p:sp>
        <p:nvSpPr>
          <p:cNvPr id="4" name="Content Placeholder 3"/>
          <p:cNvSpPr>
            <a:spLocks noGrp="1"/>
          </p:cNvSpPr>
          <p:nvPr>
            <p:ph sz="half" idx="2"/>
          </p:nvPr>
        </p:nvSpPr>
        <p:spPr/>
        <p:txBody>
          <a:bodyPr/>
          <a:lstStyle/>
          <a:p>
            <a:r>
              <a:t>1. 积极开展媒体产业国际合作与交流，促进媒体文化交流与互鉴。</a:t>
            </a:r>
          </a:p>
          <a:p>
            <a:r>
              <a:t>2. 推动构建媒体产业全球治理体系，维护媒体产业共同利益。</a:t>
            </a:r>
          </a:p>
          <a:p>
            <a:r>
              <a:t>3. 促进媒体产业国际传播能力建设，增强国际影响力。</a:t>
            </a:r>
          </a:p>
        </p:txBody>
      </p:sp>
      <p:sp>
        <p:nvSpPr>
          <p:cNvPr id="5" name="Text Placeholder 4"/>
          <p:cNvSpPr>
            <a:spLocks noGrp="1"/>
          </p:cNvSpPr>
          <p:nvPr>
            <p:ph type="body" idx="3"/>
          </p:nvPr>
        </p:nvSpPr>
        <p:spPr/>
        <p:txBody>
          <a:bodyPr/>
          <a:lstStyle/>
          <a:p>
            <a:r>
              <a:t>社会责任与行业自律：</a:t>
            </a:r>
          </a:p>
        </p:txBody>
      </p:sp>
      <p:sp>
        <p:nvSpPr>
          <p:cNvPr id="6" name="Content Placeholder 5"/>
          <p:cNvSpPr>
            <a:spLocks noGrp="1"/>
          </p:cNvSpPr>
          <p:nvPr>
            <p:ph sz="half" idx="4"/>
          </p:nvPr>
        </p:nvSpPr>
        <p:spPr/>
        <p:txBody>
          <a:bodyPr/>
          <a:lstStyle/>
          <a:p>
            <a:r>
              <a:t>1. 加强媒体产业社会责任意识，倡导媒体产业履行社会责任。</a:t>
            </a:r>
          </a:p>
          <a:p>
            <a:r>
              <a:t>2. 建立健全媒体产业行业自律机制，规范媒体产业行为。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媒体产业政策与法规调整的关注重点与主要目标</a:t>
            </a:r>
          </a:p>
        </p:txBody>
      </p:sp>
      <p:sp>
        <p:nvSpPr>
          <p:cNvPr id="3" name="Subtitle 2"/>
          <p:cNvSpPr>
            <a:spLocks noGrp="1"/>
          </p:cNvSpPr>
          <p:nvPr>
            <p:ph type="subTitle" idx="1"/>
          </p:nvPr>
        </p:nvSpPr>
        <p:spPr/>
        <p:txBody>
          <a:bodyPr/>
          <a:lstStyle/>
          <a:p>
            <a:r>
              <a:t>媒体产业政策与法规调整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媒体产业政策与法规调整的关注重点与主要目标</a:t>
            </a:r>
          </a:p>
        </p:txBody>
      </p:sp>
      <p:sp>
        <p:nvSpPr>
          <p:cNvPr id="3" name="Content Placeholder 2"/>
          <p:cNvSpPr>
            <a:spLocks noGrp="1"/>
          </p:cNvSpPr>
          <p:nvPr>
            <p:ph sz="half" idx="2"/>
          </p:nvPr>
        </p:nvSpPr>
        <p:spPr/>
        <p:txBody>
          <a:bodyPr/>
          <a:lstStyle/>
          <a:p>
            <a:r>
              <a:t>1. 促进传统媒体与新兴媒体的深度融合，打造媒体融合发展新格局。</a:t>
            </a:r>
          </a:p>
          <a:p>
            <a:r>
              <a:t>2. 推动媒体内容生产、传播、消费方式的创新，提高媒体传播力和影响力。</a:t>
            </a:r>
          </a:p>
          <a:p>
            <a:r>
              <a:t>3. 建设覆盖全媒体、全领域、全方位、全时段的媒体融合平台。</a:t>
            </a:r>
          </a:p>
        </p:txBody>
      </p:sp>
      <p:sp>
        <p:nvSpPr>
          <p:cNvPr id="4" name="Text Placeholder 3"/>
          <p:cNvSpPr>
            <a:spLocks noGrp="1"/>
          </p:cNvSpPr>
          <p:nvPr>
            <p:ph type="body" idx="3"/>
          </p:nvPr>
        </p:nvSpPr>
        <p:spPr/>
        <p:txBody>
          <a:bodyPr/>
          <a:lstStyle/>
          <a:p>
            <a:r>
              <a:t>#2媒体产业结构调整</a:t>
            </a:r>
          </a:p>
        </p:txBody>
      </p:sp>
      <p:sp>
        <p:nvSpPr>
          <p:cNvPr id="5" name="Content Placeholder 4"/>
          <p:cNvSpPr>
            <a:spLocks noGrp="1"/>
          </p:cNvSpPr>
          <p:nvPr>
            <p:ph sz="half" idx="4"/>
          </p:nvPr>
        </p:nvSpPr>
        <p:spPr/>
        <p:txBody>
          <a:bodyPr/>
          <a:lstStyle/>
          <a:p>
            <a:r>
              <a:t>1. 优化媒体产业结构，促进媒体产业转型升级。</a:t>
            </a:r>
          </a:p>
          <a:p>
            <a:r>
              <a:t>2. 鼓励媒体企业做强做大，做优做精。</a:t>
            </a:r>
          </a:p>
          <a:p>
            <a:r>
              <a:t>3. 支持媒体企业创新发展，提高媒体产业竞争力。</a:t>
            </a:r>
          </a:p>
        </p:txBody>
      </p:sp>
      <p:sp>
        <p:nvSpPr>
          <p:cNvPr id="6" name="Text Placeholder 5"/>
          <p:cNvSpPr>
            <a:spLocks noGrp="1"/>
          </p:cNvSpPr>
          <p:nvPr>
            <p:ph type="body" idx="1"/>
          </p:nvPr>
        </p:nvSpPr>
        <p:spPr/>
        <p:txBody>
          <a:bodyPr/>
          <a:lstStyle/>
          <a:p>
            <a:r>
              <a:t>#1媒体融合发展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媒体产业政策与法规调整的关注重点与主要目标</a:t>
            </a:r>
          </a:p>
        </p:txBody>
      </p:sp>
      <p:sp>
        <p:nvSpPr>
          <p:cNvPr id="3" name="Text Placeholder 2"/>
          <p:cNvSpPr>
            <a:spLocks noGrp="1"/>
          </p:cNvSpPr>
          <p:nvPr>
            <p:ph type="body" idx="1"/>
          </p:nvPr>
        </p:nvSpPr>
        <p:spPr/>
        <p:txBody>
          <a:bodyPr/>
          <a:lstStyle/>
          <a:p>
            <a:r>
              <a:t>#3媒体产业政策支持</a:t>
            </a:r>
          </a:p>
        </p:txBody>
      </p:sp>
      <p:sp>
        <p:nvSpPr>
          <p:cNvPr id="4" name="Content Placeholder 3"/>
          <p:cNvSpPr>
            <a:spLocks noGrp="1"/>
          </p:cNvSpPr>
          <p:nvPr>
            <p:ph sz="half" idx="2"/>
          </p:nvPr>
        </p:nvSpPr>
        <p:spPr/>
        <p:txBody>
          <a:bodyPr/>
          <a:lstStyle/>
          <a:p>
            <a:r>
              <a:t>1. 加强媒体产业政策支持力度，营造良好的媒体产业发展环境。</a:t>
            </a:r>
          </a:p>
          <a:p>
            <a:r>
              <a:t>2. 为媒体企业提供税收优惠、融资支持、人才培养等方面的政策支持。</a:t>
            </a:r>
          </a:p>
          <a:p>
            <a:r>
              <a:t>3. 支持媒体企业参与国际竞争，提升媒体产业国际影响力。</a:t>
            </a:r>
          </a:p>
        </p:txBody>
      </p:sp>
      <p:sp>
        <p:nvSpPr>
          <p:cNvPr id="5" name="Text Placeholder 4"/>
          <p:cNvSpPr>
            <a:spLocks noGrp="1"/>
          </p:cNvSpPr>
          <p:nvPr>
            <p:ph type="body" idx="3"/>
          </p:nvPr>
        </p:nvSpPr>
        <p:spPr/>
        <p:txBody>
          <a:bodyPr/>
          <a:lstStyle/>
          <a:p>
            <a:r>
              <a:t>#4媒体产业法规管理</a:t>
            </a:r>
          </a:p>
        </p:txBody>
      </p:sp>
      <p:sp>
        <p:nvSpPr>
          <p:cNvPr id="6" name="Content Placeholder 5"/>
          <p:cNvSpPr>
            <a:spLocks noGrp="1"/>
          </p:cNvSpPr>
          <p:nvPr>
            <p:ph sz="half" idx="4"/>
          </p:nvPr>
        </p:nvSpPr>
        <p:spPr/>
        <p:txBody>
          <a:bodyPr/>
          <a:lstStyle/>
          <a:p>
            <a:r>
              <a:t>1. 加强媒体产业法规管理，规范媒体产业发展。</a:t>
            </a:r>
          </a:p>
          <a:p>
            <a:r>
              <a:t>2. 健全媒体产业法律法规体系，完善媒体产业监管机制。</a:t>
            </a:r>
          </a:p>
          <a:p>
            <a:r>
              <a:t>3. 加强对媒体产业的监督检查，确保媒体产业健康有序发展。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媒体产业政策与法规调整的关注重点与主要目标</a:t>
            </a:r>
          </a:p>
        </p:txBody>
      </p:sp>
      <p:sp>
        <p:nvSpPr>
          <p:cNvPr id="3" name="Text Placeholder 2"/>
          <p:cNvSpPr>
            <a:spLocks noGrp="1"/>
          </p:cNvSpPr>
          <p:nvPr>
            <p:ph type="body" idx="1"/>
          </p:nvPr>
        </p:nvSpPr>
        <p:spPr/>
        <p:txBody>
          <a:bodyPr/>
          <a:lstStyle/>
          <a:p>
            <a:r>
              <a:t>#5媒体产业国际合作</a:t>
            </a:r>
          </a:p>
        </p:txBody>
      </p:sp>
      <p:sp>
        <p:nvSpPr>
          <p:cNvPr id="4" name="Content Placeholder 3"/>
          <p:cNvSpPr>
            <a:spLocks noGrp="1"/>
          </p:cNvSpPr>
          <p:nvPr>
            <p:ph sz="half" idx="2"/>
          </p:nvPr>
        </p:nvSpPr>
        <p:spPr/>
        <p:txBody>
          <a:bodyPr/>
          <a:lstStyle/>
          <a:p>
            <a:r>
              <a:t>1. 加强媒体产业国际合作，促进媒体产业全球化发展。</a:t>
            </a:r>
          </a:p>
          <a:p>
            <a:r>
              <a:t>2. 推动媒体企业与国外媒体企业开展合作，提升媒体产业国际竞争力。</a:t>
            </a:r>
          </a:p>
          <a:p>
            <a:r>
              <a:t>3. 积极参与国际媒体组织，提升中国媒体产业的国际影响力。</a:t>
            </a:r>
          </a:p>
        </p:txBody>
      </p:sp>
      <p:sp>
        <p:nvSpPr>
          <p:cNvPr id="5" name="Text Placeholder 4"/>
          <p:cNvSpPr>
            <a:spLocks noGrp="1"/>
          </p:cNvSpPr>
          <p:nvPr>
            <p:ph type="body" idx="3"/>
          </p:nvPr>
        </p:nvSpPr>
        <p:spPr/>
        <p:txBody>
          <a:bodyPr/>
          <a:lstStyle/>
          <a:p>
            <a:r>
              <a:t>#6媒体产业人才培养</a:t>
            </a:r>
          </a:p>
        </p:txBody>
      </p:sp>
      <p:sp>
        <p:nvSpPr>
          <p:cNvPr id="6" name="Content Placeholder 5"/>
          <p:cNvSpPr>
            <a:spLocks noGrp="1"/>
          </p:cNvSpPr>
          <p:nvPr>
            <p:ph sz="half" idx="4"/>
          </p:nvPr>
        </p:nvSpPr>
        <p:spPr/>
        <p:txBody>
          <a:bodyPr/>
          <a:lstStyle/>
          <a:p>
            <a:r>
              <a:t>1. 加强媒体产业人才培养，为媒体产业发展提供人才保障。</a:t>
            </a:r>
          </a:p>
          <a:p>
            <a:r>
              <a:t>2. 建设高水平的媒体产业人才培养体系，培养复合型、创新型、国际化的媒体产业人才。</a:t>
            </a:r>
          </a:p>
          <a:p>
            <a:r>
              <a:t>3. 支持媒体企业开展人才培训，提升媒体从业人员的职业技能。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媒体产业政策与法规调整的原则与方法</a:t>
            </a:r>
          </a:p>
        </p:txBody>
      </p:sp>
      <p:sp>
        <p:nvSpPr>
          <p:cNvPr id="3" name="Subtitle 2"/>
          <p:cNvSpPr>
            <a:spLocks noGrp="1"/>
          </p:cNvSpPr>
          <p:nvPr>
            <p:ph type="subTitle" idx="1"/>
          </p:nvPr>
        </p:nvSpPr>
        <p:spPr/>
        <p:txBody>
          <a:bodyPr/>
          <a:lstStyle/>
          <a:p>
            <a:r>
              <a:t>媒体产业政策与法规调整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媒体产业政策与法规调整的原则与方法</a:t>
            </a:r>
          </a:p>
        </p:txBody>
      </p:sp>
      <p:sp>
        <p:nvSpPr>
          <p:cNvPr id="3" name="Text Placeholder 2"/>
          <p:cNvSpPr>
            <a:spLocks noGrp="1"/>
          </p:cNvSpPr>
          <p:nvPr>
            <p:ph type="body" idx="1"/>
          </p:nvPr>
        </p:nvSpPr>
        <p:spPr/>
        <p:txBody>
          <a:bodyPr/>
          <a:lstStyle/>
          <a:p>
            <a:r>
              <a:t>媒体产业政策与法规调整的原则：</a:t>
            </a:r>
          </a:p>
        </p:txBody>
      </p:sp>
      <p:sp>
        <p:nvSpPr>
          <p:cNvPr id="4" name="Content Placeholder 3"/>
          <p:cNvSpPr>
            <a:spLocks noGrp="1"/>
          </p:cNvSpPr>
          <p:nvPr>
            <p:ph sz="half" idx="2"/>
          </p:nvPr>
        </p:nvSpPr>
        <p:spPr/>
        <p:txBody>
          <a:bodyPr/>
          <a:lstStyle/>
          <a:p>
            <a:r>
              <a:t>1. 坚持以人民为中心。媒体产业政策与法规调整必须始终把人民的利益放在首位，坚持以人为本，以人民为中心，以人民满意为标准，努力满足人民群众对精神文化的需求。</a:t>
            </a:r>
          </a:p>
          <a:p>
            <a:r>
              <a:t>2. 坚持正确的政治方向。媒体产业政策与法规调整必须坚持正确的政治方向，坚持党对媒体工作的领导，坚决维护国家安全和社会稳定，坚决抵制各种形式的错误思潮和不良倾向。</a:t>
            </a:r>
          </a:p>
          <a:p>
            <a:r>
              <a:t>3. 坚持内容为王。媒体产业政策与法规调整必须坚持内容为王，把内容建设放在首位，坚持思想性、艺术性和观赏性相统一，努力提高媒体产品的质量和品位，不断满足人民群众对精神文化的需求。</a:t>
            </a:r>
          </a:p>
        </p:txBody>
      </p:sp>
      <p:sp>
        <p:nvSpPr>
          <p:cNvPr id="5" name="Text Placeholder 4"/>
          <p:cNvSpPr>
            <a:spLocks noGrp="1"/>
          </p:cNvSpPr>
          <p:nvPr>
            <p:ph type="body" idx="3"/>
          </p:nvPr>
        </p:nvSpPr>
        <p:spPr/>
        <p:txBody>
          <a:bodyPr/>
          <a:lstStyle/>
          <a:p>
            <a:r>
              <a:t>媒体产业政策与法规调整的主要目标：</a:t>
            </a:r>
          </a:p>
        </p:txBody>
      </p:sp>
      <p:sp>
        <p:nvSpPr>
          <p:cNvPr id="6" name="Content Placeholder 5"/>
          <p:cNvSpPr>
            <a:spLocks noGrp="1"/>
          </p:cNvSpPr>
          <p:nvPr>
            <p:ph sz="half" idx="4"/>
          </p:nvPr>
        </p:nvSpPr>
        <p:spPr/>
        <p:txBody>
          <a:bodyPr/>
          <a:lstStyle/>
          <a:p>
            <a:r>
              <a:t>1. 推动媒体产业健康发展。媒体产业政策与法规调整必须坚持以市场为导向，以创新为动力，以融合为手段，推动媒体产业健康发展，努力构建现代化、高质量的媒体产业体系。</a:t>
            </a:r>
          </a:p>
          <a:p>
            <a:r>
              <a:t>2. 营造良好舆论环境。媒体产业政策与法规调整必须坚持正确的舆论导向，营造良好舆论环境，弘扬xxx核心价值观，传递社会正能量，引导舆论健康发展。</a:t>
            </a:r>
          </a:p>
          <a:p>
            <a:r>
              <a:t>3. 服务经济社会发展。媒体产业政策与法规调整必须坚持服务经济社会发展，紧紧围绕国家中心工作和重点任务，做好宣传报道和舆论引导工作，为经济社会发展创造良好舆论环境。</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https://d.book118.com/697045031051006044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媒体产业政策与法规调整的时代背景与实践意义</vt:lpstr>
      <vt:lpstr> 媒体产业政策与法规调整的时代背景与实践意义</vt:lpstr>
      <vt:lpstr> 媒体产业政策与法规调整的时代背景与实践意义</vt:lpstr>
      <vt:lpstr> 媒体产业政策与法规调整的时代背景与实践意义</vt:lpstr>
      <vt:lpstr> 媒体产业政策与法规调整的内容与框架</vt:lpstr>
      <vt:lpstr>#. 媒体产业政策与法规调整的内容与框架</vt:lpstr>
      <vt:lpstr>#. 媒体产业政策与法规调整的内容与框架</vt:lpstr>
      <vt:lpstr>#. 媒体产业政策与法规调整的内容与框架</vt:lpstr>
      <vt:lpstr> 媒体产业政策与法规调整的关注重点与主要目标</vt:lpstr>
      <vt:lpstr> 媒体产业政策与法规调整的关注重点与主要目标</vt:lpstr>
      <vt:lpstr> 媒体产业政策与法规调整的关注重点与主要目标</vt:lpstr>
      <vt:lpstr> 媒体产业政策与法规调整的关注重点与主要目标</vt:lpstr>
      <vt:lpstr> 媒体产业政策与法规调整的原则与方法</vt:lpstr>
      <vt:lpstr>#. 媒体产业政策与法规调整的原则与方法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2024-09-18T16:06:11.172</cp:lastPrinted>
  <dcterms:created xsi:type="dcterms:W3CDTF">2024-09-18T08:06:11Z</dcterms:created>
  <dcterms:modified xsi:type="dcterms:W3CDTF">2024-09-18T08:06:13Z</dcterms:modified>
</cp:coreProperties>
</file>