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mf" ContentType="image/x-wmf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commentAuthors.xml" ContentType="application/vnd.openxmlformats-officedocument.presentationml.commentAuthors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2"/>
    <p:sldMasterId id="2147483663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5" r:id="rId33"/>
  </p:sldIdLst>
  <p:sldSz cx="9144000" cy="6858000"/>
  <p:notesSz cx="6858000" cy="9144000"/>
  <p:custDataLst>
    <p:tags r:id="rId3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p="http://schemas.openxmlformats.org/presentationml/2006/main">
  <p:cmAuthor id="0" name=" " initials="MSOffice" lastIdx="3" clrIdx="1"/>
</p:cmAuthorLst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commentAuthors" Target="commentAuthors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1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slideMaster" Target="slideMasters/slideMaster2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tags" Target="tags/tag1.xml" /><Relationship Id="rId35" Type="http://schemas.openxmlformats.org/officeDocument/2006/relationships/presProps" Target="presProps.xml" /><Relationship Id="rId36" Type="http://schemas.openxmlformats.org/officeDocument/2006/relationships/viewProps" Target="viewProps.xml" /><Relationship Id="rId37" Type="http://schemas.openxmlformats.org/officeDocument/2006/relationships/theme" Target="theme/theme1.xml" /><Relationship Id="rId38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comments/comment1.xml><?xml version="1.0" encoding="utf-8"?>
<p:cmLst xmlns:a="http://schemas.openxmlformats.org/drawingml/2006/main" xmlns:p="http://schemas.openxmlformats.org/presentationml/2006/main">
  <p:cm authorId="0" dt="2003-10-20T01:40:25.4090000" idx="1">
    <p:pos x="471" y="3132"/>
    <p:text>室内分布系统，一般不会出现类似问题，主要是以直放站为信号源时可能出现，一般时窗口离施主天线太近或特殊情况等</p:text>
    <p:extLst>
      <p:ext xmlns:p15="http://schemas.microsoft.com/office/powerpoint/2012/main" uri="{C676402C-5697-4E1C-873F-D02D1690AC5C}">
        <p15:threadingInfo timeZoneBias="0"/>
      </p:ext>
    </p:extLst>
  </p:cm>
  <p:cm authorId="0" dt="2003-10-20T22:27:33.4950000" idx="2">
    <p:pos x="4866" y="1392"/>
    <p:text>该图是一个自激后的输出频谱</p:text>
    <p:extLst>
      <p:ext xmlns:p15="http://schemas.microsoft.com/office/powerpoint/2012/main" uri="{C676402C-5697-4E1C-873F-D02D1690AC5C}">
        <p15:threadingInfo timeZoneBias="0"/>
      </p:ext>
    </p:extLst>
  </p:cm>
</p:cmLst>
</file>

<file path=ppt/comments/comment2.xml><?xml version="1.0" encoding="utf-8"?>
<p:cmLst xmlns:a="http://schemas.openxmlformats.org/drawingml/2006/main" xmlns:p="http://schemas.openxmlformats.org/presentationml/2006/main">
  <p:cm authorId="0" dt="2003-10-20T23:41:50.4240000" idx="3">
    <p:pos x="3671" y="4038"/>
    <p:text>主要靠控制信号电平、EC/IO、同时设置合理的切换参数
一般要求信号电平大3-5dB左右，视实际情况而定</p:text>
    <p:extLst>
      <p:ext xmlns:p15="http://schemas.microsoft.com/office/powerpoint/2012/main" uri="{C676402C-5697-4E1C-873F-D02D1690AC5C}">
        <p15:threadingInfo timeZoneBias="0"/>
      </p:ext>
    </p:extLst>
  </p:cm>
</p:cmLst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7D015-F80B-41AB-A217-F994F8D21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66D64-B047-4848-8180-2C4DE9839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DA86B-9C9F-4A0E-AD25-DC83489A2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A7EC4B-4E34-4A41-91D4-7B3C33A2C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B58A9A-D202-4800-8FC7-4B6593227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BAA7C7-EE87-4EA2-A456-DB59D445A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D5CD26-5F33-4D8B-8E66-230EEAE7A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4DE345-5338-4C8D-B9B8-CA70848CF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A82717-FDBF-4FFA-917C-1B8E88BD7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5FAEF-22D4-42A9-844E-7F7A5DE34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06CD3-A41A-4068-BC72-20984CD7A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4D5F0829-0A74-4C83-8284-FCE19DB1B4F5}" type="footer">
              <a:rPr sz="1400"/>
              <a:t>深圳市国人通信公司</a:t>
            </a:fld>
            <a:endParaRPr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1CFE5189-71DC-4EA2-AC99-1393F65BDADF}" type="footer">
              <a:rPr sz="1400"/>
              <a:t>深圳市国人通信公司</a:t>
            </a:fld>
            <a:endParaRPr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12C22D20-CA11-459D-9788-DB35E324ED41}" type="footer">
              <a:rPr sz="1400"/>
              <a:t>深圳市国人通信公司</a:t>
            </a:fld>
            <a:endParaRPr sz="140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99CCFF"/>
        </a:solidFill>
      </p:bgPr>
    </p:bg>
    <p:spTree>
      <p:nvGrpSpPr>
        <p:cNvPr id="1" name=""/>
        <p:cNvGrpSpPr/>
        <p:nvPr/>
      </p:nvGrpSpPr>
      <p:grpSpPr/>
      <p:sp>
        <p:nvSpPr>
          <p:cNvPr id="1026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cdma室内分布系统工程常见问题及分析</a:t>
            </a:r>
          </a:p>
        </p:txBody>
      </p:sp>
      <p:sp>
        <p:nvSpPr>
          <p:cNvPr id="1027" name=""/>
          <p:cNvSpPr/>
          <p:nvPr>
            <p:ph type="body" idx="1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"/>
          <p:cNvSpPr/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spcBef>
                <a:spcPct val="50000"/>
              </a:spcBef>
              <a:defRPr kumimoji="0" lang="zh-CN" altLang="en-US">
                <a:latin typeface="黑体" pitchFamily="2" charset="-122"/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1029" name="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spcBef>
                <a:spcPct val="50000"/>
              </a:spcBef>
              <a:defRPr kumimoji="0" lang="zh-CN" altLang="en-US">
                <a:latin typeface="黑体" pitchFamily="2" charset="-122"/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fld id="{FDE8E8D1-D43C-4C13-AB58-E512EAFEC751}" type="footer">
              <a:rPr sz="1400"/>
              <a:t>深圳市国人通信公司</a:t>
            </a:fld>
            <a:endParaRPr sz="1400"/>
          </a:p>
        </p:txBody>
      </p:sp>
      <p:sp>
        <p:nvSpPr>
          <p:cNvPr id="1030" name=""/>
          <p:cNvSpPr/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spcBef>
                <a:spcPct val="50000"/>
              </a:spcBef>
              <a:defRPr kumimoji="0" lang="zh-CN" altLang="en-US">
                <a:latin typeface="黑体" pitchFamily="2" charset="-122"/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2A7CBF7D-D42D-4AFA-A5F4-911D68F64906}" type="slidenum">
              <a:rPr sz="1400"/>
              <a:t>*</a:t>
            </a:fld>
            <a:endParaRPr sz="14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/>
  <p:hf hdr="0" dt="0"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200" b="0" i="0" u="none" baseline="0">
          <a:solidFill>
            <a:schemeClr val="tx2"/>
          </a:solidFill>
          <a:latin typeface="Arial" pitchFamily="34" charset="0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wmf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emf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comments" Target="../comments/comment1.xml" /><Relationship Id="rId3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comments" Target="../comments/comment2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5111514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42" name=""/>
          <p:cNvSpPr/>
          <p:nvPr>
            <p:ph type="title"/>
          </p:nvPr>
        </p:nvSpPr>
        <p:spPr>
          <a:xfrm>
            <a:off x="468312" y="22050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rPr sz="3600">
                <a:latin typeface="黑体" pitchFamily="2" charset="-122"/>
                <a:ea typeface="黑体" pitchFamily="2" charset="-122"/>
              </a:rPr>
              <a:t>直放站常见问题及分析</a:t>
            </a:r>
            <a:endParaRPr sz="3600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6144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61444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C92ECCF2-351A-4305-9E03-0E162A19C1A0}" type="slidenum">
              <a:rPr sz="1400"/>
              <a:t>1</a:t>
            </a:fld>
            <a:endParaRPr lang="en-US"/>
          </a:p>
        </p:txBody>
      </p:sp>
      <p:sp>
        <p:nvSpPr>
          <p:cNvPr id="6144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E4513D66-EADF-4B4F-918C-BDD443EB16FA}" type="footer">
              <a:rPr sz="1400"/>
              <a:t>深圳市国人通信公司</a:t>
            </a:fld>
            <a:endParaRPr sz="1400"/>
          </a:p>
        </p:txBody>
      </p:sp>
      <p:sp>
        <p:nvSpPr>
          <p:cNvPr id="61446" name="TextBox 6144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spcBef>
                <a:spcPct val="50000"/>
              </a:spcBef>
              <a:defRPr kumimoji="0" lang="zh-CN" altLang="en-US">
                <a:latin typeface="黑体" pitchFamily="2" charset="-122"/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直放站常见问题及处理共58页，您现在浏览的是第1页!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514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rPr sz="3600">
                <a:latin typeface="黑体" pitchFamily="2" charset="-122"/>
                <a:ea typeface="黑体" pitchFamily="2" charset="-122"/>
              </a:rPr>
              <a:t>直放站常见问题及分析</a:t>
            </a:r>
            <a:endParaRPr sz="3600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64515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None/>
            </a:pPr>
            <a:r>
              <a:t>内    容</a:t>
            </a:r>
          </a:p>
          <a:p>
            <a:pPr lvl="0">
              <a:buNone/>
            </a:pPr>
            <a:r>
              <a:t>1、问题的定位及判断</a:t>
            </a:r>
          </a:p>
          <a:p>
            <a:pPr lvl="0">
              <a:buNone/>
            </a:pPr>
            <a:r>
              <a:t>2、室外直放站常见的问题</a:t>
            </a:r>
          </a:p>
          <a:p>
            <a:pPr lvl="0">
              <a:buNone/>
            </a:pPr>
            <a:r>
              <a:t>3、室内直放站常见的问题</a:t>
            </a:r>
          </a:p>
        </p:txBody>
      </p:sp>
      <p:sp>
        <p:nvSpPr>
          <p:cNvPr id="6451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64517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4F0D3A0B-914C-450C-BA10-ADA9E491106A}" type="slidenum">
              <a:rPr sz="1400"/>
              <a:t>2</a:t>
            </a:fld>
            <a:endParaRPr lang="en-US"/>
          </a:p>
        </p:txBody>
      </p:sp>
      <p:sp>
        <p:nvSpPr>
          <p:cNvPr id="64518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B2871D0-2CB9-4146-A41F-A823DF247769}" type="footer">
              <a:rPr sz="1400"/>
              <a:t>深圳市国人通信公司</a:t>
            </a:fld>
            <a:endParaRPr sz="1400"/>
          </a:p>
        </p:txBody>
      </p:sp>
      <p:sp>
        <p:nvSpPr>
          <p:cNvPr id="64519" name="TextBox 6451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spcBef>
                <a:spcPct val="50000"/>
              </a:spcBef>
              <a:defRPr kumimoji="0" lang="zh-CN" altLang="en-US">
                <a:latin typeface="黑体" pitchFamily="2" charset="-122"/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直放站常见问题及处理共58页，您现在浏览的是第2页!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970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rPr sz="3600">
                <a:latin typeface="黑体" pitchFamily="2" charset="-122"/>
                <a:ea typeface="黑体" pitchFamily="2" charset="-122"/>
              </a:rPr>
              <a:t>直放站常见问题及分析</a:t>
            </a:r>
            <a:endParaRPr sz="3600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83971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None/>
            </a:pPr>
          </a:p>
          <a:p>
            <a:pPr lvl="0" algn="ctr">
              <a:buNone/>
            </a:pPr>
          </a:p>
          <a:p>
            <a:pPr lvl="0" algn="ctr">
              <a:buNone/>
            </a:pPr>
            <a:r>
              <a:t>一、问题的定位及判断</a:t>
            </a:r>
          </a:p>
        </p:txBody>
      </p:sp>
      <p:sp>
        <p:nvSpPr>
          <p:cNvPr id="8397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83973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8C126AC3-78AF-48A6-A2F2-F67D613B703B}" type="slidenum">
              <a:rPr sz="1400"/>
              <a:t>3</a:t>
            </a:fld>
            <a:endParaRPr lang="en-US"/>
          </a:p>
        </p:txBody>
      </p:sp>
      <p:sp>
        <p:nvSpPr>
          <p:cNvPr id="8397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F5E2BC7F-E2E5-4651-A0CC-158B972C26A0}" type="footer">
              <a:rPr sz="1400"/>
              <a:t>深圳市国人通信公司</a:t>
            </a:fld>
            <a:endParaRPr sz="1400"/>
          </a:p>
        </p:txBody>
      </p:sp>
      <p:sp>
        <p:nvSpPr>
          <p:cNvPr id="83975" name="TextBox 8397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spcBef>
                <a:spcPct val="50000"/>
              </a:spcBef>
              <a:defRPr kumimoji="0" lang="zh-CN" altLang="en-US">
                <a:latin typeface="黑体" pitchFamily="2" charset="-122"/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直放站常见问题及处理共58页，您现在浏览的是第3页!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586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rPr sz="3600">
                <a:latin typeface="黑体" pitchFamily="2" charset="-122"/>
                <a:ea typeface="黑体" pitchFamily="2" charset="-122"/>
              </a:rPr>
              <a:t>直放站常见问题及分析</a:t>
            </a:r>
            <a:endParaRPr sz="3600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67587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609600" indent="-6096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990600" indent="-5334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371600" indent="-4572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7526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2098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t>2、问题的分类</a:t>
            </a:r>
          </a:p>
          <a:p>
            <a:pPr lvl="0">
              <a:buNone/>
            </a:pPr>
            <a:r>
              <a:t>         针对问题的出现的阶段，可以分成新建工程时的故障和开通后的故障处理。主要有设备问题、工程问题、工作环境引起的问题、网络或基站本身引起的问题。</a:t>
            </a:r>
          </a:p>
        </p:txBody>
      </p:sp>
      <p:sp>
        <p:nvSpPr>
          <p:cNvPr id="6758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67589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F281D1C3-2C6D-445B-9B56-FA30CBFD226C}" type="slidenum">
              <a:rPr sz="1400"/>
              <a:t>4</a:t>
            </a:fld>
            <a:endParaRPr lang="en-US"/>
          </a:p>
        </p:txBody>
      </p:sp>
      <p:sp>
        <p:nvSpPr>
          <p:cNvPr id="67590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DA057252-BDD8-47C8-9AA0-8BF8ED554540}" type="footer">
              <a:rPr sz="1400"/>
              <a:t>深圳市国人通信公司</a:t>
            </a:fld>
            <a:endParaRPr sz="1400"/>
          </a:p>
        </p:txBody>
      </p:sp>
      <p:sp>
        <p:nvSpPr>
          <p:cNvPr id="67591" name="TextBox 6759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spcBef>
                <a:spcPct val="50000"/>
              </a:spcBef>
              <a:defRPr kumimoji="0" lang="zh-CN" altLang="en-US">
                <a:latin typeface="黑体" pitchFamily="2" charset="-122"/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直放站常见问题及处理共58页，您现在浏览的是第4页!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634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直放站常见问题及分析</a:t>
            </a:r>
          </a:p>
        </p:txBody>
      </p:sp>
      <p:sp>
        <p:nvSpPr>
          <p:cNvPr id="69635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  <a:buNone/>
            </a:pPr>
            <a:endParaRPr sz="2000"/>
          </a:p>
          <a:p>
            <a:pPr lvl="0">
              <a:lnSpc>
                <a:spcPct val="80000"/>
              </a:lnSpc>
              <a:buNone/>
            </a:pPr>
            <a:r>
              <a:rPr sz="2000"/>
              <a:t>3.2、过往工程的问题</a:t>
            </a:r>
            <a:endParaRPr sz="2000"/>
          </a:p>
          <a:p>
            <a:pPr lvl="0">
              <a:lnSpc>
                <a:spcPct val="80000"/>
              </a:lnSpc>
              <a:buNone/>
            </a:pPr>
            <a:endParaRPr sz="2000"/>
          </a:p>
          <a:p>
            <a:pPr lvl="0">
              <a:lnSpc>
                <a:spcPct val="80000"/>
              </a:lnSpc>
              <a:buNone/>
            </a:pPr>
            <a:r>
              <a:rPr sz="2000"/>
              <a:t>已开通工程出现的问题有5个方面 </a:t>
            </a:r>
            <a:endParaRPr sz="2000"/>
          </a:p>
          <a:p>
            <a:pPr lvl="0">
              <a:lnSpc>
                <a:spcPct val="80000"/>
              </a:lnSpc>
            </a:pPr>
            <a:r>
              <a:rPr sz="2000"/>
              <a:t>工作环境恶劣，设备安装的地方不通风，散热不好，造成设备工作不稳定，时间较长就造成设备损毁。</a:t>
            </a:r>
            <a:endParaRPr sz="2000"/>
          </a:p>
          <a:p>
            <a:pPr lvl="0">
              <a:lnSpc>
                <a:spcPct val="80000"/>
              </a:lnSpc>
            </a:pPr>
            <a:r>
              <a:rPr sz="2000"/>
              <a:t>电源问题，特别是室外站点，大部分都是在郊区、边远山区，供电极不正常，同时电源电压不稳。如果出现电源故障，不但要将故障排除，还有将供电情况了解清楚，否则隐患不除，故障不断 </a:t>
            </a:r>
            <a:endParaRPr sz="2000"/>
          </a:p>
          <a:p>
            <a:pPr lvl="0">
              <a:lnSpc>
                <a:spcPct val="80000"/>
              </a:lnSpc>
            </a:pPr>
            <a:r>
              <a:rPr sz="2000"/>
              <a:t>施主基站参数调整，这类故障也非常多，往往是运营商对网络进行了优化和调整，而直放站没有作相应调整，造成用户投诉。 </a:t>
            </a:r>
            <a:endParaRPr sz="2000"/>
          </a:p>
          <a:p>
            <a:pPr lvl="0">
              <a:lnSpc>
                <a:spcPct val="80000"/>
              </a:lnSpc>
            </a:pPr>
            <a:r>
              <a:rPr sz="2000"/>
              <a:t>新的盲区，在原盲区用直放站或基站放大器解决后，由于边界的弱信号区不可避免，可能在设备开通后一段时间，会在新盲区的一些投诉出现。</a:t>
            </a:r>
            <a:endParaRPr sz="2000"/>
          </a:p>
          <a:p>
            <a:pPr lvl="0">
              <a:lnSpc>
                <a:spcPct val="80000"/>
              </a:lnSpc>
            </a:pPr>
            <a:r>
              <a:rPr sz="2000"/>
              <a:t>设备故障，设备故障常见的是功率下降，增益下降、电源等 </a:t>
            </a:r>
            <a:endParaRPr sz="2000"/>
          </a:p>
          <a:p>
            <a:pPr lvl="0">
              <a:lnSpc>
                <a:spcPct val="80000"/>
              </a:lnSpc>
            </a:pPr>
            <a:endParaRPr sz="2000"/>
          </a:p>
        </p:txBody>
      </p:sp>
      <p:sp>
        <p:nvSpPr>
          <p:cNvPr id="6963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69637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C258F2BF-D2DE-442E-B567-C0A6255B1AD9}" type="slidenum">
              <a:rPr sz="1400"/>
              <a:t>5</a:t>
            </a:fld>
            <a:endParaRPr lang="en-US"/>
          </a:p>
        </p:txBody>
      </p:sp>
      <p:sp>
        <p:nvSpPr>
          <p:cNvPr id="69638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ADDDF59A-8DBC-4847-9651-0AEB4F2CEDC2}" type="footer">
              <a:rPr sz="1400"/>
              <a:t>深圳市国人通信公司</a:t>
            </a:fld>
            <a:endParaRPr sz="1400"/>
          </a:p>
        </p:txBody>
      </p:sp>
      <p:sp>
        <p:nvSpPr>
          <p:cNvPr id="69639" name="TextBox 6963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spcBef>
                <a:spcPct val="50000"/>
              </a:spcBef>
              <a:defRPr kumimoji="0" lang="zh-CN" altLang="en-US">
                <a:latin typeface="黑体" pitchFamily="2" charset="-122"/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直放站常见问题及处理共58页，您现在浏览的是第5页!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82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直放站常见问题及分析</a:t>
            </a:r>
          </a:p>
        </p:txBody>
      </p:sp>
      <p:sp>
        <p:nvSpPr>
          <p:cNvPr id="71685" name=""/>
          <p:cNvSpPr/>
          <p:nvPr/>
        </p:nvSpPr>
        <p:spPr>
          <a:xfrm>
            <a:off x="0" y="1919288"/>
            <a:ext cx="9144000" cy="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 algn="l" rtl="0" eaLnBrk="1" hangingPunct="1">
              <a:spcBef>
                <a:spcPct val="50000"/>
              </a:spcBef>
              <a:defRPr kumimoji="0" lang="zh-CN" altLang="en-US">
                <a:latin typeface="黑体" pitchFamily="2" charset="-122"/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pic>
        <p:nvPicPr>
          <p:cNvPr id="71684" name=""/>
          <p:cNvPicPr/>
          <p:nvPr/>
        </p:nvPicPr>
        <p:blipFill>
          <a:blip r:embed="rId2"/>
          <a:srcRect l="22324" t="4671" r="31260" b="4979"/>
          <a:stretch>
            <a:fillRect/>
          </a:stretch>
        </p:blipFill>
        <p:spPr>
          <a:xfrm>
            <a:off x="1476375" y="1196975"/>
            <a:ext cx="4518025" cy="5040312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7168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71687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DF3BAF30-BEA0-4A06-A0E0-C5214E8F7250}" type="slidenum">
              <a:rPr sz="1400"/>
              <a:t>6</a:t>
            </a:fld>
            <a:endParaRPr lang="en-US"/>
          </a:p>
        </p:txBody>
      </p:sp>
      <p:sp>
        <p:nvSpPr>
          <p:cNvPr id="71688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CF5FF8A8-17B7-4135-91D8-437B09784AA3}" type="footer">
              <a:rPr sz="1400"/>
              <a:t>深圳市国人通信公司</a:t>
            </a:fld>
            <a:endParaRPr sz="1400"/>
          </a:p>
        </p:txBody>
      </p:sp>
      <p:sp>
        <p:nvSpPr>
          <p:cNvPr id="71689" name="TextBox 7168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spcBef>
                <a:spcPct val="50000"/>
              </a:spcBef>
              <a:defRPr kumimoji="0" lang="zh-CN" altLang="en-US">
                <a:latin typeface="黑体" pitchFamily="2" charset="-122"/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直放站常见问题及处理共58页，您现在浏览的是第6页!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994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直放站常见问题及分析</a:t>
            </a:r>
          </a:p>
        </p:txBody>
      </p:sp>
      <p:sp>
        <p:nvSpPr>
          <p:cNvPr id="84995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t>小结：</a:t>
            </a:r>
          </a:p>
          <a:p>
            <a:pPr lvl="0">
              <a:buNone/>
            </a:pPr>
            <a:r>
              <a:t>    1、分离问题，确认问题是设备问题还  </a:t>
            </a:r>
          </a:p>
          <a:p>
            <a:pPr lvl="0">
              <a:buNone/>
            </a:pPr>
            <a:r>
              <a:t>         是工程问题</a:t>
            </a:r>
          </a:p>
          <a:p>
            <a:pPr lvl="0">
              <a:buNone/>
            </a:pPr>
            <a:r>
              <a:t>    </a:t>
            </a:r>
          </a:p>
        </p:txBody>
      </p:sp>
      <p:sp>
        <p:nvSpPr>
          <p:cNvPr id="8499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84997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F29EED6-FA10-43A9-AB6E-3A103B4CC254}" type="slidenum">
              <a:rPr sz="1400"/>
              <a:t>7</a:t>
            </a:fld>
            <a:endParaRPr lang="en-US"/>
          </a:p>
        </p:txBody>
      </p:sp>
      <p:sp>
        <p:nvSpPr>
          <p:cNvPr id="84998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61683843-289A-4886-8F13-C5435B72A219}" type="footer">
              <a:rPr sz="1400"/>
              <a:t>深圳市国人通信公司</a:t>
            </a:fld>
            <a:endParaRPr sz="1400"/>
          </a:p>
        </p:txBody>
      </p:sp>
      <p:sp>
        <p:nvSpPr>
          <p:cNvPr id="84999" name="TextBox 8499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spcBef>
                <a:spcPct val="50000"/>
              </a:spcBef>
              <a:defRPr kumimoji="0" lang="zh-CN" altLang="en-US">
                <a:latin typeface="黑体" pitchFamily="2" charset="-122"/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直放站常见问题及处理共58页，您现在浏览的是第7页!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018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直放站常见问题及分析</a:t>
            </a:r>
          </a:p>
        </p:txBody>
      </p:sp>
      <p:sp>
        <p:nvSpPr>
          <p:cNvPr id="86019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t>1、根据经验快速判断</a:t>
            </a:r>
          </a:p>
          <a:p>
            <a:pPr lvl="0">
              <a:buNone/>
            </a:pPr>
            <a:r>
              <a:t>2、使用仪器仪表进行区分</a:t>
            </a:r>
          </a:p>
        </p:txBody>
      </p:sp>
      <p:sp>
        <p:nvSpPr>
          <p:cNvPr id="8602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86021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C7AAACF7-F010-4D94-A5EC-8A2485A0B15D}" type="slidenum">
              <a:rPr sz="1400"/>
              <a:t>8</a:t>
            </a:fld>
            <a:endParaRPr lang="en-US"/>
          </a:p>
        </p:txBody>
      </p:sp>
      <p:sp>
        <p:nvSpPr>
          <p:cNvPr id="8602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A5BFACF7-75E8-4A6D-A1A5-534677DB0A8B}" type="footer">
              <a:rPr sz="1400"/>
              <a:t>深圳市国人通信公司</a:t>
            </a:fld>
            <a:endParaRPr sz="1400"/>
          </a:p>
        </p:txBody>
      </p:sp>
      <p:sp>
        <p:nvSpPr>
          <p:cNvPr id="86023" name="TextBox 8602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spcBef>
                <a:spcPct val="50000"/>
              </a:spcBef>
              <a:defRPr kumimoji="0" lang="zh-CN" altLang="en-US">
                <a:latin typeface="黑体" pitchFamily="2" charset="-122"/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直放站常见问题及处理共58页，您现在浏览的是第8页!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066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直放站常见问题及分析</a:t>
            </a:r>
          </a:p>
        </p:txBody>
      </p:sp>
      <p:sp>
        <p:nvSpPr>
          <p:cNvPr id="88067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t>2、工程现场常使用的仪器</a:t>
            </a:r>
          </a:p>
          <a:p>
            <a:pPr lvl="0">
              <a:buNone/>
            </a:pPr>
            <a:r>
              <a:t>     频谱仪[建议用5011]</a:t>
            </a:r>
          </a:p>
          <a:p>
            <a:pPr lvl="0">
              <a:buNone/>
            </a:pPr>
            <a:r>
              <a:t>     信号源[如果使用5011，本身带源]</a:t>
            </a:r>
          </a:p>
          <a:p>
            <a:pPr lvl="0">
              <a:buNone/>
            </a:pPr>
            <a:r>
              <a:t>     </a:t>
            </a:r>
          </a:p>
          <a:p>
            <a:pPr lvl="0">
              <a:buNone/>
            </a:pPr>
          </a:p>
        </p:txBody>
      </p:sp>
      <p:sp>
        <p:nvSpPr>
          <p:cNvPr id="8806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88069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74F98926-49DF-4662-8B7B-2ABDCC78834E}" type="slidenum">
              <a:rPr sz="1400"/>
              <a:t>9</a:t>
            </a:fld>
            <a:endParaRPr lang="en-US"/>
          </a:p>
        </p:txBody>
      </p:sp>
      <p:sp>
        <p:nvSpPr>
          <p:cNvPr id="88070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89333D1C-7796-4ED9-9A7D-C11702708F8C}" type="footer">
              <a:rPr sz="1400"/>
              <a:t>深圳市国人通信公司</a:t>
            </a:fld>
            <a:endParaRPr sz="1400"/>
          </a:p>
        </p:txBody>
      </p:sp>
      <p:sp>
        <p:nvSpPr>
          <p:cNvPr id="88071" name="TextBox 8807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spcBef>
                <a:spcPct val="50000"/>
              </a:spcBef>
              <a:defRPr kumimoji="0" lang="zh-CN" altLang="en-US">
                <a:latin typeface="黑体" pitchFamily="2" charset="-122"/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直放站常见问题及处理共58页，您现在浏览的是第9页!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114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直放站常见问题及分析</a:t>
            </a:r>
          </a:p>
        </p:txBody>
      </p:sp>
      <p:sp>
        <p:nvSpPr>
          <p:cNvPr id="90115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  <a:buNone/>
            </a:pPr>
            <a:r>
              <a:t>4、测试</a:t>
            </a:r>
          </a:p>
          <a:p>
            <a:pPr lvl="0">
              <a:lnSpc>
                <a:spcPct val="90000"/>
              </a:lnSpc>
              <a:buNone/>
            </a:pPr>
            <a:r>
              <a:t>以10W无线设备下行输出为例</a:t>
            </a:r>
          </a:p>
          <a:p>
            <a:pPr lvl="0">
              <a:lnSpc>
                <a:spcPct val="90000"/>
              </a:lnSpc>
              <a:buNone/>
            </a:pPr>
            <a:r>
              <a:t>4.1、</a:t>
            </a:r>
            <a:r>
              <a:rPr sz="2800"/>
              <a:t>信号源的输出功率应设为（40-90）dBm</a:t>
            </a:r>
            <a:endParaRPr sz="2800"/>
          </a:p>
          <a:p>
            <a:pPr lvl="0">
              <a:lnSpc>
                <a:spcPct val="90000"/>
              </a:lnSpc>
              <a:buNone/>
            </a:pPr>
            <a:r>
              <a:rPr sz="2800"/>
              <a:t>4.2、 用频谱仪在输出端检测输出功率，正常情况  </a:t>
            </a:r>
            <a:endParaRPr sz="2800"/>
          </a:p>
          <a:p>
            <a:pPr lvl="0">
              <a:lnSpc>
                <a:spcPct val="90000"/>
              </a:lnSpc>
              <a:buNone/>
            </a:pPr>
            <a:r>
              <a:rPr sz="2800"/>
              <a:t>         下输出功率测的数值误差不会超过dB。</a:t>
            </a:r>
            <a:endParaRPr sz="2800"/>
          </a:p>
          <a:p>
            <a:pPr lvl="0">
              <a:lnSpc>
                <a:spcPct val="90000"/>
              </a:lnSpc>
              <a:buNone/>
            </a:pPr>
            <a:r>
              <a:rPr sz="2800"/>
              <a:t>4.3、信号源在设定的输出功率情况下，上下将信号 </a:t>
            </a:r>
            <a:endParaRPr sz="2800"/>
          </a:p>
          <a:p>
            <a:pPr lvl="0">
              <a:lnSpc>
                <a:spcPct val="90000"/>
              </a:lnSpc>
              <a:buNone/>
            </a:pPr>
            <a:r>
              <a:rPr sz="2800"/>
              <a:t>        调大调小个dB，当频谱仪输出信号不随输入信 </a:t>
            </a:r>
            <a:endParaRPr sz="2800"/>
          </a:p>
          <a:p>
            <a:pPr lvl="0">
              <a:lnSpc>
                <a:spcPct val="90000"/>
              </a:lnSpc>
              <a:buNone/>
            </a:pPr>
            <a:r>
              <a:rPr sz="2800"/>
              <a:t>       号变化时，这是的频谱仪的输出-信号源的输入，即为设备增益。</a:t>
            </a:r>
            <a:endParaRPr sz="2800"/>
          </a:p>
        </p:txBody>
      </p:sp>
      <p:sp>
        <p:nvSpPr>
          <p:cNvPr id="9011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90117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0608FD2D-EFD8-48C3-B76B-5D666F487AF9}" type="slidenum">
              <a:rPr sz="1400"/>
              <a:t>10</a:t>
            </a:fld>
            <a:endParaRPr lang="en-US"/>
          </a:p>
        </p:txBody>
      </p:sp>
      <p:sp>
        <p:nvSpPr>
          <p:cNvPr id="90118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C31DC14E-3408-4F26-9082-848C4FAF7BB1}" type="footer">
              <a:rPr sz="1400"/>
              <a:t>深圳市国人通信公司</a:t>
            </a:fld>
            <a:endParaRPr sz="1400"/>
          </a:p>
        </p:txBody>
      </p:sp>
      <p:sp>
        <p:nvSpPr>
          <p:cNvPr id="90119" name="TextBox 9011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spcBef>
                <a:spcPct val="50000"/>
              </a:spcBef>
              <a:defRPr kumimoji="0" lang="zh-CN" altLang="en-US">
                <a:latin typeface="黑体" pitchFamily="2" charset="-122"/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直放站常见问题及处理共58页，您现在浏览的是第10页!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62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直放站常见问题及分析</a:t>
            </a:r>
          </a:p>
        </p:txBody>
      </p:sp>
      <p:sp>
        <p:nvSpPr>
          <p:cNvPr id="92163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t>4.5、设备的常见故障有以下几种：</a:t>
            </a:r>
          </a:p>
          <a:p>
            <a:pPr lvl="0">
              <a:buNone/>
            </a:pPr>
            <a:r>
              <a:t>         电源</a:t>
            </a:r>
          </a:p>
          <a:p>
            <a:pPr lvl="0">
              <a:buNone/>
            </a:pPr>
            <a:r>
              <a:t>         增益低</a:t>
            </a:r>
          </a:p>
          <a:p>
            <a:pPr lvl="0">
              <a:buNone/>
            </a:pPr>
            <a:r>
              <a:t>         功率低</a:t>
            </a:r>
          </a:p>
          <a:p>
            <a:pPr lvl="0">
              <a:buNone/>
            </a:pPr>
            <a:r>
              <a:t>         频偏</a:t>
            </a:r>
          </a:p>
          <a:p>
            <a:pPr lvl="0">
              <a:buNone/>
            </a:pPr>
            <a:r>
              <a:t>         监控</a:t>
            </a:r>
          </a:p>
        </p:txBody>
      </p:sp>
      <p:sp>
        <p:nvSpPr>
          <p:cNvPr id="9216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92165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E0B82329-6F49-4FCD-A634-E8E56515A51B}" type="slidenum">
              <a:rPr sz="1400"/>
              <a:t>11</a:t>
            </a:fld>
            <a:endParaRPr lang="en-US"/>
          </a:p>
        </p:txBody>
      </p:sp>
      <p:sp>
        <p:nvSpPr>
          <p:cNvPr id="9216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57C4A6C4-70C6-4857-B100-51904E3BAB3E}" type="footer">
              <a:rPr sz="1400"/>
              <a:t>深圳市国人通信公司</a:t>
            </a:fld>
            <a:endParaRPr sz="1400"/>
          </a:p>
        </p:txBody>
      </p:sp>
      <p:sp>
        <p:nvSpPr>
          <p:cNvPr id="92167" name="TextBox 9216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spcBef>
                <a:spcPct val="50000"/>
              </a:spcBef>
              <a:defRPr kumimoji="0" lang="zh-CN" altLang="en-US">
                <a:latin typeface="黑体" pitchFamily="2" charset="-122"/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直放站常见问题及处理共58页，您现在浏览的是第11页!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234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直放站常见问题及分析</a:t>
            </a:r>
          </a:p>
        </p:txBody>
      </p:sp>
      <p:sp>
        <p:nvSpPr>
          <p:cNvPr id="95235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  <a:buNone/>
            </a:pPr>
            <a:r>
              <a:t>二、室外直放站常见的问题有</a:t>
            </a:r>
          </a:p>
          <a:p>
            <a:pPr lvl="0">
              <a:lnSpc>
                <a:spcPct val="90000"/>
              </a:lnSpc>
              <a:buNone/>
            </a:pPr>
            <a:r>
              <a:t>       输出功率不够</a:t>
            </a:r>
          </a:p>
          <a:p>
            <a:pPr lvl="0">
              <a:lnSpc>
                <a:spcPct val="90000"/>
              </a:lnSpc>
              <a:buNone/>
            </a:pPr>
            <a:r>
              <a:t>       增益无法调整</a:t>
            </a:r>
          </a:p>
          <a:p>
            <a:pPr lvl="0">
              <a:lnSpc>
                <a:spcPct val="90000"/>
              </a:lnSpc>
              <a:buNone/>
            </a:pPr>
            <a:r>
              <a:t>       自激</a:t>
            </a:r>
          </a:p>
          <a:p>
            <a:pPr lvl="0">
              <a:lnSpc>
                <a:spcPct val="90000"/>
              </a:lnSpc>
              <a:buNone/>
            </a:pPr>
            <a:r>
              <a:t>      上下行不平衡</a:t>
            </a:r>
          </a:p>
          <a:p>
            <a:pPr lvl="0">
              <a:lnSpc>
                <a:spcPct val="90000"/>
              </a:lnSpc>
              <a:buNone/>
            </a:pPr>
            <a:r>
              <a:t>      上行底噪过大</a:t>
            </a:r>
          </a:p>
          <a:p>
            <a:pPr lvl="0">
              <a:lnSpc>
                <a:spcPct val="90000"/>
              </a:lnSpc>
              <a:buNone/>
            </a:pPr>
            <a:r>
              <a:t>       基站参数调整</a:t>
            </a:r>
          </a:p>
          <a:p>
            <a:pPr lvl="0">
              <a:lnSpc>
                <a:spcPct val="90000"/>
              </a:lnSpc>
              <a:buNone/>
            </a:pPr>
            <a:r>
              <a:t>       </a:t>
            </a:r>
          </a:p>
        </p:txBody>
      </p:sp>
      <p:sp>
        <p:nvSpPr>
          <p:cNvPr id="9523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95237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8D76CF1B-E294-4FAA-89E8-4F3F41B6C4A9}" type="slidenum">
              <a:rPr sz="1400"/>
              <a:t>12</a:t>
            </a:fld>
            <a:endParaRPr lang="en-US"/>
          </a:p>
        </p:txBody>
      </p:sp>
      <p:sp>
        <p:nvSpPr>
          <p:cNvPr id="95238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29D18220-3BE8-49B7-8202-09EB14CD0425}" type="footer">
              <a:rPr sz="1400"/>
              <a:t>深圳市国人通信公司</a:t>
            </a:fld>
            <a:endParaRPr sz="1400"/>
          </a:p>
        </p:txBody>
      </p:sp>
      <p:sp>
        <p:nvSpPr>
          <p:cNvPr id="95239" name="TextBox 9523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spcBef>
                <a:spcPct val="50000"/>
              </a:spcBef>
              <a:defRPr kumimoji="0" lang="zh-CN" altLang="en-US">
                <a:latin typeface="黑体" pitchFamily="2" charset="-122"/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直放站常见问题及处理共58页，您现在浏览的是第12页!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282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直放站常见问题及分析</a:t>
            </a:r>
          </a:p>
        </p:txBody>
      </p:sp>
      <p:sp>
        <p:nvSpPr>
          <p:cNvPr id="97283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t>2、增益无法调整</a:t>
            </a:r>
          </a:p>
          <a:p>
            <a:pPr lvl="0">
              <a:buNone/>
            </a:pPr>
            <a:r>
              <a:t>      主要原因有是</a:t>
            </a:r>
          </a:p>
          <a:p>
            <a:pPr lvl="0">
              <a:buClr>
                <a:srgbClr val="FFCC00"/>
              </a:buClr>
              <a:buSzPct val="125000"/>
              <a:buFont typeface="Wingdings" pitchFamily="2" charset="2"/>
            </a:pPr>
            <a:r>
              <a:t>前端饱和      </a:t>
            </a:r>
          </a:p>
          <a:p>
            <a:pPr lvl="0">
              <a:buNone/>
            </a:pPr>
            <a:r>
              <a:t>    </a:t>
            </a:r>
          </a:p>
        </p:txBody>
      </p:sp>
      <p:sp>
        <p:nvSpPr>
          <p:cNvPr id="9728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97285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D931B598-1BED-4C76-8182-AB687A2EEFAA}" type="slidenum">
              <a:rPr sz="1400"/>
              <a:t>13</a:t>
            </a:fld>
            <a:endParaRPr lang="en-US"/>
          </a:p>
        </p:txBody>
      </p:sp>
      <p:sp>
        <p:nvSpPr>
          <p:cNvPr id="9728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D2DA69EC-7D8C-4A3E-AE94-E6D12D262131}" type="footer">
              <a:rPr sz="1400"/>
              <a:t>深圳市国人通信公司</a:t>
            </a:fld>
            <a:endParaRPr sz="1400"/>
          </a:p>
        </p:txBody>
      </p:sp>
      <p:sp>
        <p:nvSpPr>
          <p:cNvPr id="97287" name="TextBox 9728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spcBef>
                <a:spcPct val="50000"/>
              </a:spcBef>
              <a:defRPr kumimoji="0" lang="zh-CN" altLang="en-US">
                <a:latin typeface="黑体" pitchFamily="2" charset="-122"/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直放站常见问题及处理共58页，您现在浏览的是第13页!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330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直放站常见问题及分析</a:t>
            </a:r>
          </a:p>
        </p:txBody>
      </p:sp>
      <p:sp>
        <p:nvSpPr>
          <p:cNvPr id="99331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  <a:buNone/>
            </a:pPr>
            <a:r>
              <a:t>4、上下行不平衡</a:t>
            </a:r>
          </a:p>
          <a:p>
            <a:pPr lvl="0">
              <a:lnSpc>
                <a:spcPct val="90000"/>
              </a:lnSpc>
              <a:buClr>
                <a:srgbClr val="FFCC00"/>
              </a:buClr>
              <a:buFont typeface="Wingdings" pitchFamily="2" charset="2"/>
            </a:pPr>
            <a:r>
              <a:t> 上下行不平衡主要表现在手机的发射功率  </a:t>
            </a:r>
          </a:p>
          <a:p>
            <a:pPr lvl="0">
              <a:lnSpc>
                <a:spcPct val="90000"/>
              </a:lnSpc>
              <a:buNone/>
            </a:pPr>
            <a:r>
              <a:t>     大，接入网络困难，接入网络时间长。</a:t>
            </a:r>
          </a:p>
          <a:p>
            <a:pPr lvl="0">
              <a:lnSpc>
                <a:spcPct val="90000"/>
              </a:lnSpc>
              <a:buClr>
                <a:srgbClr val="FFCC00"/>
              </a:buClr>
              <a:buSzPct val="125000"/>
              <a:buFont typeface="Wingdings" pitchFamily="2" charset="2"/>
            </a:pPr>
            <a:r>
              <a:t>室外正常，室内通话困难</a:t>
            </a:r>
          </a:p>
          <a:p>
            <a:pPr lvl="0">
              <a:lnSpc>
                <a:spcPct val="90000"/>
              </a:lnSpc>
              <a:buClr>
                <a:srgbClr val="FFCC00"/>
              </a:buClr>
              <a:buSzPct val="125000"/>
              <a:buFont typeface="Wingdings" pitchFamily="2" charset="2"/>
            </a:pPr>
            <a:r>
              <a:t>覆盖范围过大</a:t>
            </a:r>
          </a:p>
          <a:p>
            <a:pPr lvl="0">
              <a:lnSpc>
                <a:spcPct val="90000"/>
              </a:lnSpc>
              <a:buClr>
                <a:srgbClr val="FFCC00"/>
              </a:buClr>
              <a:buSzPct val="125000"/>
              <a:buFont typeface="Wingdings" pitchFamily="2" charset="2"/>
            </a:pPr>
            <a:r>
              <a:t>要求上下增益差不超过3-5dB。</a:t>
            </a:r>
          </a:p>
          <a:p>
            <a:pPr lvl="0">
              <a:lnSpc>
                <a:spcPct val="90000"/>
              </a:lnSpc>
              <a:buClr>
                <a:srgbClr val="FFCC00"/>
              </a:buClr>
              <a:buSzPct val="125000"/>
              <a:buFont typeface="Wingdings" pitchFamily="2" charset="2"/>
              <a:buNone/>
            </a:pPr>
          </a:p>
          <a:p>
            <a:pPr lvl="0">
              <a:lnSpc>
                <a:spcPct val="90000"/>
              </a:lnSpc>
              <a:buNone/>
            </a:pPr>
            <a:r>
              <a:t>     </a:t>
            </a:r>
          </a:p>
        </p:txBody>
      </p:sp>
      <p:sp>
        <p:nvSpPr>
          <p:cNvPr id="9933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99333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6A82D247-D94E-457B-A8D8-E051199BE53B}" type="slidenum">
              <a:rPr sz="1400"/>
              <a:t>14</a:t>
            </a:fld>
            <a:endParaRPr lang="en-US"/>
          </a:p>
        </p:txBody>
      </p:sp>
      <p:sp>
        <p:nvSpPr>
          <p:cNvPr id="9933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CE47A79D-D66D-44F8-BA57-11C84B8549AA}" type="footer">
              <a:rPr sz="1400"/>
              <a:t>深圳市国人通信公司</a:t>
            </a:fld>
            <a:endParaRPr sz="1400"/>
          </a:p>
        </p:txBody>
      </p:sp>
      <p:sp>
        <p:nvSpPr>
          <p:cNvPr id="99335" name="TextBox 9933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spcBef>
                <a:spcPct val="50000"/>
              </a:spcBef>
              <a:defRPr kumimoji="0" lang="zh-CN" altLang="en-US">
                <a:latin typeface="黑体" pitchFamily="2" charset="-122"/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直放站常见问题及处理共58页，您现在浏览的是第14页!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02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直放站常见问题及分析</a:t>
            </a:r>
          </a:p>
        </p:txBody>
      </p:sp>
      <p:sp>
        <p:nvSpPr>
          <p:cNvPr id="102403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t>6、 基站参数调整</a:t>
            </a:r>
          </a:p>
          <a:p>
            <a:pPr lvl="0">
              <a:buNone/>
            </a:pPr>
            <a:r>
              <a:t>     基站进行天线方位、载频调整（选频站） 后，使得直放站接收信号发生改变，造成直放站工作不正常。</a:t>
            </a:r>
          </a:p>
        </p:txBody>
      </p:sp>
      <p:sp>
        <p:nvSpPr>
          <p:cNvPr id="10240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02405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59119178-7210-4F2D-BAB5-F2C31A8416BD}" type="slidenum">
              <a:rPr sz="1400"/>
              <a:t>15</a:t>
            </a:fld>
            <a:endParaRPr lang="en-US"/>
          </a:p>
        </p:txBody>
      </p:sp>
      <p:sp>
        <p:nvSpPr>
          <p:cNvPr id="10240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8E1943DE-05C2-457D-9D2D-D2F3B407E0C1}" type="footer">
              <a:rPr sz="1400"/>
              <a:t>深圳市国人通信公司</a:t>
            </a:fld>
            <a:endParaRPr sz="1400"/>
          </a:p>
        </p:txBody>
      </p:sp>
      <p:sp>
        <p:nvSpPr>
          <p:cNvPr id="102407" name="TextBox 10240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spcBef>
                <a:spcPct val="50000"/>
              </a:spcBef>
              <a:defRPr kumimoji="0" lang="zh-CN" altLang="en-US">
                <a:latin typeface="黑体" pitchFamily="2" charset="-122"/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直放站常见问题及处理共58页，您现在浏览的是第15页!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450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直放站常见问题及分析</a:t>
            </a:r>
          </a:p>
        </p:txBody>
      </p:sp>
      <p:sp>
        <p:nvSpPr>
          <p:cNvPr id="104451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t>小结</a:t>
            </a:r>
          </a:p>
          <a:p>
            <a:pPr lvl="0">
              <a:buNone/>
            </a:pPr>
            <a:r>
              <a:t>   室外直放站主要是问题来自于选点和调试两个方面。</a:t>
            </a:r>
          </a:p>
        </p:txBody>
      </p:sp>
      <p:sp>
        <p:nvSpPr>
          <p:cNvPr id="10445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04453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00C56D1C-C19A-4C9C-AF74-4B91C772C9AF}" type="slidenum">
              <a:rPr sz="1400"/>
              <a:t>16</a:t>
            </a:fld>
            <a:endParaRPr lang="en-US"/>
          </a:p>
        </p:txBody>
      </p:sp>
      <p:sp>
        <p:nvSpPr>
          <p:cNvPr id="10445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245743CB-7BE7-4DF0-B82A-4FF2841E2097}" type="footer">
              <a:rPr sz="1400"/>
              <a:t>深圳市国人通信公司</a:t>
            </a:fld>
            <a:endParaRPr sz="1400"/>
          </a:p>
        </p:txBody>
      </p:sp>
      <p:sp>
        <p:nvSpPr>
          <p:cNvPr id="104455" name="TextBox 10445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spcBef>
                <a:spcPct val="50000"/>
              </a:spcBef>
              <a:defRPr kumimoji="0" lang="zh-CN" altLang="en-US">
                <a:latin typeface="黑体" pitchFamily="2" charset="-122"/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直放站常见问题及处理共58页，您现在浏览的是第16页!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rPr>
                <a:ea typeface="黑体" pitchFamily="2" charset="-122"/>
              </a:rPr>
              <a:t>主要内容</a:t>
            </a:r>
            <a:endParaRPr>
              <a:ea typeface="黑体" pitchFamily="2" charset="-122"/>
            </a:endParaRPr>
          </a:p>
        </p:txBody>
      </p:sp>
      <p:sp>
        <p:nvSpPr>
          <p:cNvPr id="14339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609600" indent="-6096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990600" indent="-5334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371600" indent="-4572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7526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2098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FontTx/>
              <a:buAutoNum type="arabicPeriod"/>
            </a:pPr>
            <a:r>
              <a:rPr sz="2800">
                <a:ea typeface="黑体" pitchFamily="2" charset="-122"/>
              </a:rPr>
              <a:t>问题的表现形式</a:t>
            </a:r>
            <a:endParaRPr sz="2800">
              <a:ea typeface="黑体" pitchFamily="2" charset="-122"/>
            </a:endParaRPr>
          </a:p>
          <a:p>
            <a:pPr lvl="0">
              <a:buFontTx/>
              <a:buAutoNum type="arabicPeriod"/>
            </a:pPr>
            <a:r>
              <a:rPr sz="2800">
                <a:ea typeface="黑体" pitchFamily="2" charset="-122"/>
              </a:rPr>
              <a:t>主要原因</a:t>
            </a:r>
            <a:endParaRPr sz="2800">
              <a:ea typeface="黑体" pitchFamily="2" charset="-122"/>
            </a:endParaRPr>
          </a:p>
          <a:p>
            <a:pPr lvl="0">
              <a:buFontTx/>
              <a:buAutoNum type="arabicPeriod"/>
            </a:pPr>
            <a:r>
              <a:rPr sz="2800">
                <a:ea typeface="黑体" pitchFamily="2" charset="-122"/>
              </a:rPr>
              <a:t>解决方法</a:t>
            </a:r>
            <a:endParaRPr sz="2800">
              <a:ea typeface="黑体" pitchFamily="2" charset="-122"/>
            </a:endParaRPr>
          </a:p>
        </p:txBody>
      </p:sp>
      <p:sp>
        <p:nvSpPr>
          <p:cNvPr id="1434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4341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21DC69FA-B793-4124-A496-9ED1A35B99B6}" type="slidenum">
              <a:rPr sz="1400"/>
              <a:t>17</a:t>
            </a:fld>
            <a:endParaRPr lang="en-US"/>
          </a:p>
        </p:txBody>
      </p:sp>
      <p:sp>
        <p:nvSpPr>
          <p:cNvPr id="1434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7665C2BD-878C-4D30-AEE6-493817E96643}" type="footer">
              <a:rPr sz="1400"/>
              <a:t>深圳市国人通信公司</a:t>
            </a:fld>
            <a:endParaRPr sz="1400"/>
          </a:p>
        </p:txBody>
      </p:sp>
      <p:sp>
        <p:nvSpPr>
          <p:cNvPr id="14343" name="TextBox 1434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spcBef>
                <a:spcPct val="50000"/>
              </a:spcBef>
              <a:defRPr kumimoji="0" lang="zh-CN" altLang="en-US">
                <a:latin typeface="黑体" pitchFamily="2" charset="-122"/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直放站常见问题及处理共58页，您现在浏览的是第17页!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8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rPr>
                <a:latin typeface="黑体" pitchFamily="2" charset="-122"/>
                <a:ea typeface="黑体" pitchFamily="2" charset="-122"/>
              </a:rPr>
              <a:t>1：阻塞基站</a:t>
            </a:r>
            <a:endParaRPr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29699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t>        </a:t>
            </a:r>
            <a:r>
              <a:rPr>
                <a:latin typeface="黑体" pitchFamily="2" charset="-122"/>
                <a:ea typeface="黑体" pitchFamily="2" charset="-122"/>
              </a:rPr>
              <a:t>阻塞基站分两种情况，一种是轻微的，一种是严重的，它们产生的原因也不同，但都表现为基站长时间告警，引起掉话及话务阻塞。严重时会影响一片基站。</a:t>
            </a:r>
            <a:endParaRPr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r>
              <a:rPr>
                <a:latin typeface="黑体" pitchFamily="2" charset="-122"/>
                <a:ea typeface="黑体" pitchFamily="2" charset="-122"/>
              </a:rPr>
              <a:t>     这种问题在CDMA建设初期，比较常见。</a:t>
            </a:r>
            <a:endParaRPr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2970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9701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EDAE0F7D-4F5E-4085-866D-60748C40D717}" type="slidenum">
              <a:rPr sz="1400"/>
              <a:t>18</a:t>
            </a:fld>
            <a:endParaRPr lang="en-US"/>
          </a:p>
        </p:txBody>
      </p:sp>
      <p:sp>
        <p:nvSpPr>
          <p:cNvPr id="2970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34E32E2E-579D-4909-A5F5-5FF19AC4DCA1}" type="footer">
              <a:rPr sz="1400"/>
              <a:t>深圳市国人通信公司</a:t>
            </a:fld>
            <a:endParaRPr sz="1400"/>
          </a:p>
        </p:txBody>
      </p:sp>
      <p:sp>
        <p:nvSpPr>
          <p:cNvPr id="29703" name="TextBox 2970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spcBef>
                <a:spcPct val="50000"/>
              </a:spcBef>
              <a:defRPr kumimoji="0" lang="zh-CN" altLang="en-US">
                <a:latin typeface="黑体" pitchFamily="2" charset="-122"/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直放站常见问题及处理共58页，您现在浏览的是第18页!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1-1、</a:t>
            </a:r>
            <a:r>
              <a:rPr>
                <a:latin typeface="黑体" pitchFamily="2" charset="-122"/>
                <a:ea typeface="黑体" pitchFamily="2" charset="-122"/>
              </a:rPr>
              <a:t>轻微阻塞基站的分析</a:t>
            </a:r>
            <a:endParaRPr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31747" name=""/>
          <p:cNvSpPr/>
          <p:nvPr>
            <p:ph type="body" idx="4294967295"/>
          </p:nvPr>
        </p:nvSpPr>
        <p:spPr>
          <a:xfrm>
            <a:off x="457200" y="1600200"/>
            <a:ext cx="8002588" cy="28368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  <a:buNone/>
            </a:pPr>
            <a:r>
              <a:t>计算公式为：</a:t>
            </a:r>
          </a:p>
          <a:p>
            <a:pPr lvl="0">
              <a:lnSpc>
                <a:spcPct val="90000"/>
              </a:lnSpc>
              <a:buNone/>
            </a:pPr>
            <a:r>
              <a:t>N</a:t>
            </a:r>
            <a:r>
              <a:rPr sz="1800"/>
              <a:t>BTS</a:t>
            </a:r>
            <a:r>
              <a:rPr sz="2400">
                <a:ea typeface="Arial" pitchFamily="34" charset="0"/>
              </a:rPr>
              <a:t>´</a:t>
            </a:r>
            <a:r>
              <a:t>=KTB+NF</a:t>
            </a:r>
            <a:r>
              <a:rPr sz="1800"/>
              <a:t>BTS</a:t>
            </a:r>
            <a:endParaRPr sz="2400"/>
          </a:p>
          <a:p>
            <a:pPr lvl="0">
              <a:lnSpc>
                <a:spcPct val="90000"/>
              </a:lnSpc>
              <a:buNone/>
            </a:pPr>
            <a:r>
              <a:rPr>
                <a:ea typeface="Arial" pitchFamily="34" charset="0"/>
              </a:rPr>
              <a:t>N</a:t>
            </a:r>
            <a:r>
              <a:rPr sz="1800"/>
              <a:t>BTS</a:t>
            </a:r>
            <a:r>
              <a:rPr sz="2400">
                <a:ea typeface="Arial" pitchFamily="34" charset="0"/>
              </a:rPr>
              <a:t>˝</a:t>
            </a:r>
            <a:r>
              <a:rPr>
                <a:ea typeface="Arial" pitchFamily="34" charset="0"/>
              </a:rPr>
              <a:t>=KTB</a:t>
            </a:r>
            <a:r>
              <a:rPr sz="2000">
                <a:ea typeface="Arial" pitchFamily="34" charset="0"/>
              </a:rPr>
              <a:t>+</a:t>
            </a:r>
            <a:r>
              <a:t>NF</a:t>
            </a:r>
            <a:r>
              <a:rPr sz="1800"/>
              <a:t>REP</a:t>
            </a:r>
            <a:r>
              <a:rPr sz="2400"/>
              <a:t>+G</a:t>
            </a:r>
            <a:r>
              <a:rPr sz="1800"/>
              <a:t>R</a:t>
            </a:r>
            <a:r>
              <a:rPr sz="2400"/>
              <a:t>-L</a:t>
            </a:r>
            <a:r>
              <a:rPr sz="1800"/>
              <a:t>P</a:t>
            </a:r>
            <a:endParaRPr sz="1800"/>
          </a:p>
          <a:p>
            <a:pPr lvl="0">
              <a:lnSpc>
                <a:spcPct val="90000"/>
              </a:lnSpc>
              <a:buNone/>
            </a:pPr>
            <a:r>
              <a:t>N</a:t>
            </a:r>
            <a:r>
              <a:rPr sz="1800"/>
              <a:t>BTS= </a:t>
            </a:r>
            <a:r>
              <a:t>N</a:t>
            </a:r>
            <a:r>
              <a:rPr sz="1800"/>
              <a:t>BTS</a:t>
            </a:r>
            <a:r>
              <a:rPr sz="2400">
                <a:ea typeface="Arial" pitchFamily="34" charset="0"/>
              </a:rPr>
              <a:t>´</a:t>
            </a:r>
            <a:r>
              <a:t>+ </a:t>
            </a:r>
            <a:r>
              <a:rPr>
                <a:ea typeface="Arial" pitchFamily="34" charset="0"/>
              </a:rPr>
              <a:t>N</a:t>
            </a:r>
            <a:r>
              <a:rPr sz="1800"/>
              <a:t>BTS</a:t>
            </a:r>
            <a:r>
              <a:rPr sz="2400">
                <a:ea typeface="Arial" pitchFamily="34" charset="0"/>
              </a:rPr>
              <a:t>˝</a:t>
            </a:r>
            <a:r>
              <a:rPr sz="2000">
                <a:ea typeface="Arial" pitchFamily="34" charset="0"/>
              </a:rPr>
              <a:t>[</a:t>
            </a:r>
            <a:r>
              <a:rPr sz="1800">
                <a:ea typeface="Arial" pitchFamily="34" charset="0"/>
              </a:rPr>
              <a:t>不是直接相加，需转换成模拟量相加  </a:t>
            </a:r>
            <a:r>
              <a:rPr sz="2000">
                <a:ea typeface="Arial" pitchFamily="34" charset="0"/>
              </a:rPr>
              <a:t>]</a:t>
            </a:r>
            <a:endParaRPr sz="2000">
              <a:ea typeface="Arial" pitchFamily="34" charset="0"/>
            </a:endParaRPr>
          </a:p>
          <a:p>
            <a:pPr lvl="0">
              <a:lnSpc>
                <a:spcPct val="90000"/>
              </a:lnSpc>
              <a:buNone/>
            </a:pPr>
            <a:r>
              <a:rPr sz="2400"/>
              <a:t>G</a:t>
            </a:r>
            <a:r>
              <a:rPr sz="1800"/>
              <a:t>R直放站增益，</a:t>
            </a:r>
            <a:r>
              <a:t>NF</a:t>
            </a:r>
            <a:r>
              <a:rPr sz="1800"/>
              <a:t>REP直放站噪声系数，</a:t>
            </a:r>
            <a:r>
              <a:rPr sz="2400"/>
              <a:t>L</a:t>
            </a:r>
            <a:r>
              <a:rPr sz="1800"/>
              <a:t>P综合传输路径损耗</a:t>
            </a:r>
            <a:endParaRPr sz="2000">
              <a:ea typeface="Arial" pitchFamily="34" charset="0"/>
            </a:endParaRPr>
          </a:p>
          <a:p>
            <a:pPr lvl="0">
              <a:lnSpc>
                <a:spcPct val="90000"/>
              </a:lnSpc>
              <a:buNone/>
            </a:pPr>
            <a:r>
              <a:rPr sz="2000">
                <a:ea typeface="Arial" pitchFamily="34" charset="0"/>
              </a:rPr>
              <a:t>等效模型为：</a:t>
            </a:r>
            <a:endParaRPr sz="2000">
              <a:ea typeface="Arial" pitchFamily="34" charset="0"/>
            </a:endParaRPr>
          </a:p>
          <a:p>
            <a:pPr lvl="0">
              <a:lnSpc>
                <a:spcPct val="90000"/>
              </a:lnSpc>
              <a:buNone/>
            </a:pPr>
            <a:endParaRPr sz="2000">
              <a:ea typeface="Arial" pitchFamily="34" charset="0"/>
            </a:endParaRPr>
          </a:p>
        </p:txBody>
      </p:sp>
      <p:pic>
        <p:nvPicPr>
          <p:cNvPr id="31748" name=""/>
          <p:cNvPicPr/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116012" y="4438650"/>
            <a:ext cx="6696075" cy="1355725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sp>
        <p:nvSpPr>
          <p:cNvPr id="31749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1750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/>
            <a:fld id="{0934AA5B-4B34-42F5-858A-AD54C8BC5AAD}" type="slidenum">
              <a:rPr sz="1400"/>
              <a:t>19</a:t>
            </a:fld>
            <a:endParaRPr lang="en-US"/>
          </a:p>
        </p:txBody>
      </p:sp>
      <p:sp>
        <p:nvSpPr>
          <p:cNvPr id="31751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F2EA3D41-C7B9-4641-9160-3D5E7900FC1C}" type="footer">
              <a:rPr sz="1400"/>
              <a:t>深圳市国人通信公司</a:t>
            </a:fld>
            <a:endParaRPr sz="1400"/>
          </a:p>
        </p:txBody>
      </p:sp>
      <p:sp>
        <p:nvSpPr>
          <p:cNvPr id="31752" name="TextBox 3175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spcBef>
                <a:spcPct val="50000"/>
              </a:spcBef>
              <a:defRPr kumimoji="0" lang="zh-CN" altLang="en-US">
                <a:latin typeface="黑体" pitchFamily="2" charset="-122"/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直放站常见问题及处理共58页，您现在浏览的是第19页!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2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1-1、</a:t>
            </a:r>
            <a:r>
              <a:rPr>
                <a:latin typeface="黑体" pitchFamily="2" charset="-122"/>
                <a:ea typeface="黑体" pitchFamily="2" charset="-122"/>
              </a:rPr>
              <a:t>轻微阻塞基站的分析</a:t>
            </a:r>
            <a:endParaRPr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35843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sz="2800">
                <a:latin typeface="黑体" pitchFamily="2" charset="-122"/>
                <a:ea typeface="黑体" pitchFamily="2" charset="-122"/>
              </a:rPr>
              <a:t>n个室内干放并接后的噪声总功率为：</a:t>
            </a:r>
            <a:endParaRPr sz="2800">
              <a:latin typeface="黑体" pitchFamily="2" charset="-122"/>
              <a:ea typeface="黑体" pitchFamily="2" charset="-122"/>
            </a:endParaRPr>
          </a:p>
          <a:p>
            <a:pPr lvl="0" algn="ctr">
              <a:buNone/>
            </a:pPr>
            <a:r>
              <a:rPr sz="3600">
                <a:latin typeface="黑体" pitchFamily="2" charset="-122"/>
                <a:ea typeface="黑体" pitchFamily="2" charset="-122"/>
              </a:rPr>
              <a:t>N</a:t>
            </a:r>
            <a:r>
              <a:rPr sz="2000">
                <a:latin typeface="黑体" pitchFamily="2" charset="-122"/>
                <a:ea typeface="黑体" pitchFamily="2" charset="-122"/>
              </a:rPr>
              <a:t>nBTS</a:t>
            </a:r>
            <a:r>
              <a:rPr>
                <a:latin typeface="黑体" pitchFamily="2" charset="-122"/>
                <a:ea typeface="黑体" pitchFamily="2" charset="-122"/>
              </a:rPr>
              <a:t>=10</a:t>
            </a:r>
            <a:r>
              <a:rPr sz="4000">
                <a:latin typeface="黑体" pitchFamily="2" charset="-122"/>
                <a:ea typeface="黑体" pitchFamily="2" charset="-122"/>
              </a:rPr>
              <a:t>lg</a:t>
            </a:r>
            <a:r>
              <a:rPr sz="2800">
                <a:latin typeface="黑体" pitchFamily="2" charset="-122"/>
                <a:ea typeface="黑体" pitchFamily="2" charset="-122"/>
              </a:rPr>
              <a:t>n</a:t>
            </a:r>
            <a:r>
              <a:rPr>
                <a:latin typeface="黑体" pitchFamily="2" charset="-122"/>
                <a:ea typeface="黑体" pitchFamily="2" charset="-122"/>
              </a:rPr>
              <a:t>+ N</a:t>
            </a:r>
            <a:r>
              <a:rPr sz="2000">
                <a:latin typeface="黑体" pitchFamily="2" charset="-122"/>
                <a:ea typeface="黑体" pitchFamily="2" charset="-122"/>
              </a:rPr>
              <a:t>BTS</a:t>
            </a:r>
            <a:r>
              <a:rPr sz="2800">
                <a:latin typeface="黑体" pitchFamily="2" charset="-122"/>
                <a:ea typeface="黑体" pitchFamily="2" charset="-122"/>
              </a:rPr>
              <a:t>˝</a:t>
            </a:r>
            <a:endParaRPr sz="2800"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r>
              <a:rPr sz="2800">
                <a:latin typeface="黑体" pitchFamily="2" charset="-122"/>
                <a:ea typeface="黑体" pitchFamily="2" charset="-122"/>
              </a:rPr>
              <a:t>   从上例子中，我们可以看出，能使噪声总功率发生改变的有三个参数GR、LP、n，为时室内分布系统对基站的噪声功率不抬高，需在网络设计时预算好LP、n，选好GR，在工程开通时适当的调整G</a:t>
            </a:r>
            <a:r>
              <a:rPr sz="2400">
                <a:latin typeface="黑体" pitchFamily="2" charset="-122"/>
                <a:ea typeface="黑体" pitchFamily="2" charset="-122"/>
              </a:rPr>
              <a:t>R</a:t>
            </a:r>
            <a:r>
              <a:rPr sz="2800">
                <a:latin typeface="黑体" pitchFamily="2" charset="-122"/>
                <a:ea typeface="黑体" pitchFamily="2" charset="-122"/>
              </a:rPr>
              <a:t>的大小，就可以解决该问题。</a:t>
            </a:r>
            <a:endParaRPr sz="2800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3584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5845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BA5191D1-938E-4FD2-86F6-57FFDCF99BDC}" type="slidenum">
              <a:rPr sz="1400"/>
              <a:t>20</a:t>
            </a:fld>
            <a:endParaRPr lang="en-US"/>
          </a:p>
        </p:txBody>
      </p:sp>
      <p:sp>
        <p:nvSpPr>
          <p:cNvPr id="3584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CE1622FF-1638-420A-BB4E-F56535DF3FD2}" type="footer">
              <a:rPr sz="1400"/>
              <a:t>深圳市国人通信公司</a:t>
            </a:fld>
            <a:endParaRPr sz="1400"/>
          </a:p>
        </p:txBody>
      </p:sp>
      <p:sp>
        <p:nvSpPr>
          <p:cNvPr id="35847" name="TextBox 3584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spcBef>
                <a:spcPct val="50000"/>
              </a:spcBef>
              <a:defRPr kumimoji="0" lang="zh-CN" altLang="en-US">
                <a:latin typeface="黑体" pitchFamily="2" charset="-122"/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直放站常见问题及处理共58页，您现在浏览的是第20页!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60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rPr>
                <a:latin typeface="黑体" pitchFamily="2" charset="-122"/>
                <a:ea typeface="黑体" pitchFamily="2" charset="-122"/>
              </a:rPr>
              <a:t>2-2、</a:t>
            </a:r>
            <a:r>
              <a:rPr>
                <a:ea typeface="黑体" pitchFamily="2" charset="-122"/>
              </a:rPr>
              <a:t>严重</a:t>
            </a:r>
            <a:r>
              <a:rPr>
                <a:latin typeface="黑体" pitchFamily="2" charset="-122"/>
                <a:ea typeface="黑体" pitchFamily="2" charset="-122"/>
              </a:rPr>
              <a:t>阻塞基站</a:t>
            </a:r>
            <a:endParaRPr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9461" name=""/>
          <p:cNvSpPr/>
          <p:nvPr>
            <p:ph type="body" idx="4294967295"/>
          </p:nvPr>
        </p:nvSpPr>
        <p:spPr>
          <a:xfrm>
            <a:off x="457200" y="1600200"/>
            <a:ext cx="4038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None/>
            </a:pPr>
            <a:r>
              <a:rPr>
                <a:ea typeface="黑体" pitchFamily="2" charset="-122"/>
              </a:rPr>
              <a:t>严重阻塞</a:t>
            </a:r>
            <a:endParaRPr>
              <a:ea typeface="黑体" pitchFamily="2" charset="-122"/>
            </a:endParaRPr>
          </a:p>
          <a:p>
            <a:pPr lvl="0">
              <a:buNone/>
            </a:pPr>
            <a:r>
              <a:rPr>
                <a:ea typeface="黑体" pitchFamily="2" charset="-122"/>
              </a:rPr>
              <a:t>主要表现为严重干扰一个或一片基站，使基站不能正常工作</a:t>
            </a:r>
            <a:endParaRPr>
              <a:ea typeface="黑体" pitchFamily="2" charset="-122"/>
            </a:endParaRPr>
          </a:p>
          <a:p>
            <a:pPr lvl="0">
              <a:buNone/>
            </a:pPr>
            <a:r>
              <a:rPr>
                <a:ea typeface="黑体" pitchFamily="2" charset="-122"/>
              </a:rPr>
              <a:t>主要原因是直放站上行自激或上行杂谱信号超标</a:t>
            </a:r>
            <a:endParaRPr>
              <a:ea typeface="黑体" pitchFamily="2" charset="-122"/>
            </a:endParaRPr>
          </a:p>
          <a:p>
            <a:pPr lvl="0">
              <a:buNone/>
            </a:pPr>
            <a:endParaRPr>
              <a:ea typeface="黑体" pitchFamily="2" charset="-122"/>
            </a:endParaRPr>
          </a:p>
          <a:p>
            <a:pPr lvl="0">
              <a:buNone/>
            </a:pPr>
            <a:endParaRPr>
              <a:ea typeface="黑体" pitchFamily="2" charset="-122"/>
            </a:endParaRPr>
          </a:p>
        </p:txBody>
      </p:sp>
      <p:pic>
        <p:nvPicPr>
          <p:cNvPr id="19469" name=""/>
          <p:cNvPicPr/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648200" y="2484438"/>
            <a:ext cx="4038600" cy="27559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9470" name=""/>
          <p:cNvSpPr/>
          <p:nvPr/>
        </p:nvSpPr>
        <p:spPr>
          <a:xfrm>
            <a:off x="4787900" y="5589588"/>
            <a:ext cx="3744912" cy="3667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spcBef>
                <a:spcPct val="50000"/>
              </a:spcBef>
              <a:defRPr kumimoji="0" lang="zh-CN" altLang="en-US">
                <a:latin typeface="黑体" pitchFamily="2" charset="-122"/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>
                <a:latin typeface="黑体" pitchFamily="2" charset="-122"/>
                <a:ea typeface="黑体" pitchFamily="2" charset="-122"/>
              </a:rPr>
              <a:t>直放站出现自激的输出频谱</a:t>
            </a:r>
            <a:endParaRPr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9471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9472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/>
            <a:fld id="{3D3D57CB-43AE-4EF1-ABAD-592F74F65B0B}" type="slidenum">
              <a:rPr sz="1400"/>
              <a:t>21</a:t>
            </a:fld>
            <a:endParaRPr lang="en-US"/>
          </a:p>
        </p:txBody>
      </p:sp>
      <p:sp>
        <p:nvSpPr>
          <p:cNvPr id="19473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EDE06146-E6AE-497F-AB66-34DF1846D901}" type="footer">
              <a:rPr sz="1400"/>
              <a:t>深圳市国人通信公司</a:t>
            </a:fld>
            <a:endParaRPr sz="1400"/>
          </a:p>
        </p:txBody>
      </p:sp>
      <p:sp>
        <p:nvSpPr>
          <p:cNvPr id="19474" name="TextBox 1947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spcBef>
                <a:spcPct val="50000"/>
              </a:spcBef>
              <a:defRPr kumimoji="0" lang="zh-CN" altLang="en-US">
                <a:latin typeface="黑体" pitchFamily="2" charset="-122"/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直放站常见问题及处理共58页，您现在浏览的是第21页!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14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rPr>
                <a:latin typeface="黑体" pitchFamily="2" charset="-122"/>
                <a:ea typeface="黑体" pitchFamily="2" charset="-122"/>
              </a:rPr>
              <a:t>2-2、</a:t>
            </a:r>
            <a:r>
              <a:rPr>
                <a:ea typeface="黑体" pitchFamily="2" charset="-122"/>
              </a:rPr>
              <a:t>严重</a:t>
            </a:r>
            <a:r>
              <a:rPr>
                <a:latin typeface="黑体" pitchFamily="2" charset="-122"/>
                <a:ea typeface="黑体" pitchFamily="2" charset="-122"/>
              </a:rPr>
              <a:t>阻塞基站</a:t>
            </a:r>
            <a:endParaRPr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38915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>
                <a:latin typeface="黑体" pitchFamily="2" charset="-122"/>
                <a:ea typeface="黑体" pitchFamily="2" charset="-122"/>
              </a:rPr>
              <a:t>2）施主天线安装在楼顶边缘，重发天线安装在楼道，楼道的信号泄露出去与室外施主天线形成自激。</a:t>
            </a:r>
            <a:endParaRPr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r>
              <a:rPr>
                <a:latin typeface="黑体" pitchFamily="2" charset="-122"/>
                <a:ea typeface="黑体" pitchFamily="2" charset="-122"/>
              </a:rPr>
              <a:t>    在室内分布系统，这两种情况容易被忽视，所以要加以注意，一般在设计时考虑好都能很好的避免问题的发生。</a:t>
            </a:r>
            <a:endParaRPr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3891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8917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3F71C25A-50B4-437C-ABCF-DBCDA0190E01}" type="slidenum">
              <a:rPr sz="1400"/>
              <a:t>22</a:t>
            </a:fld>
            <a:endParaRPr lang="en-US"/>
          </a:p>
        </p:txBody>
      </p:sp>
      <p:sp>
        <p:nvSpPr>
          <p:cNvPr id="38918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02F12394-CCAD-456F-955C-F290D747716B}" type="footer">
              <a:rPr sz="1400"/>
              <a:t>深圳市国人通信公司</a:t>
            </a:fld>
            <a:endParaRPr sz="1400"/>
          </a:p>
        </p:txBody>
      </p:sp>
      <p:sp>
        <p:nvSpPr>
          <p:cNvPr id="38919" name="TextBox 3891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spcBef>
                <a:spcPct val="50000"/>
              </a:spcBef>
              <a:defRPr kumimoji="0" lang="zh-CN" altLang="en-US">
                <a:latin typeface="黑体" pitchFamily="2" charset="-122"/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直放站常见问题及处理共58页，您现在浏览的是第22页!</a:t>
            </a: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41" name=""/>
          <p:cNvSpPr/>
          <p:nvPr>
            <p:ph type="ctrTitle"/>
          </p:nvPr>
        </p:nvSpPr>
        <p:spPr>
          <a:xfrm>
            <a:off x="611188" y="188912"/>
            <a:ext cx="7772400" cy="6477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rPr>
                <a:ea typeface="黑体" pitchFamily="2" charset="-122"/>
              </a:rPr>
              <a:t>上下行信号不平衡</a:t>
            </a:r>
            <a:endParaRPr>
              <a:ea typeface="黑体" pitchFamily="2" charset="-122"/>
            </a:endParaRPr>
          </a:p>
        </p:txBody>
      </p:sp>
      <p:sp>
        <p:nvSpPr>
          <p:cNvPr id="39940" name=""/>
          <p:cNvSpPr/>
          <p:nvPr>
            <p:ph type="subTitle" idx="1"/>
          </p:nvPr>
        </p:nvSpPr>
        <p:spPr>
          <a:xfrm>
            <a:off x="468312" y="908050"/>
            <a:ext cx="8280400" cy="47307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rot="0" vert="horz" wrap="square" lIns="91440" tIns="45720" rIns="91440" bIns="45720" anchor="t" anchorCtr="0">
            <a:noAutofit/>
          </a:bodyPr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l"/>
            <a:r>
              <a:rPr>
                <a:latin typeface="黑体" pitchFamily="2" charset="-122"/>
                <a:ea typeface="黑体" pitchFamily="2" charset="-122"/>
              </a:rPr>
              <a:t>   上下行不平衡，也有两种情况，一种是网络设计覆盖距离过远；一种是担心上行增益过大，会阻塞基站，在调试时故意将上行增益调得很小。</a:t>
            </a:r>
            <a:endParaRPr>
              <a:latin typeface="黑体" pitchFamily="2" charset="-122"/>
              <a:ea typeface="黑体" pitchFamily="2" charset="-122"/>
            </a:endParaRPr>
          </a:p>
          <a:p>
            <a:pPr lvl="0" algn="l"/>
            <a:r>
              <a:rPr>
                <a:latin typeface="黑体" pitchFamily="2" charset="-122"/>
                <a:ea typeface="黑体" pitchFamily="2" charset="-122"/>
              </a:rPr>
              <a:t>  上下行不平衡，用路侧和测试手机很容易的测试出来 。</a:t>
            </a:r>
            <a:endParaRPr>
              <a:latin typeface="黑体" pitchFamily="2" charset="-122"/>
              <a:ea typeface="黑体" pitchFamily="2" charset="-122"/>
            </a:endParaRPr>
          </a:p>
          <a:p>
            <a:pPr lvl="0" algn="l"/>
            <a:r>
              <a:rPr>
                <a:latin typeface="黑体" pitchFamily="2" charset="-122"/>
                <a:ea typeface="黑体" pitchFamily="2" charset="-122"/>
              </a:rPr>
              <a:t>   避免上下行不平衡的产生，首先设计时天线的覆盖距离不要太远，调试时要求上行增益不要小于下行增益3-5dB。</a:t>
            </a:r>
            <a:endParaRPr>
              <a:latin typeface="黑体" pitchFamily="2" charset="-122"/>
              <a:ea typeface="黑体" pitchFamily="2" charset="-122"/>
            </a:endParaRPr>
          </a:p>
          <a:p>
            <a:pPr lvl="0"/>
            <a:endParaRPr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3994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9943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C3AF9608-1CF5-4E20-B190-B05C2A479AAA}" type="slidenum">
              <a:rPr sz="1400"/>
              <a:t>23</a:t>
            </a:fld>
            <a:endParaRPr lang="en-US"/>
          </a:p>
        </p:txBody>
      </p:sp>
      <p:sp>
        <p:nvSpPr>
          <p:cNvPr id="3994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5A88E869-55E3-498A-9818-DC8C86594A38}" type="footer">
              <a:rPr sz="1400"/>
              <a:t>深圳市国人通信公司</a:t>
            </a:fld>
            <a:endParaRPr sz="1400"/>
          </a:p>
        </p:txBody>
      </p:sp>
      <p:sp>
        <p:nvSpPr>
          <p:cNvPr id="39945" name="TextBox 3994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spcBef>
                <a:spcPct val="50000"/>
              </a:spcBef>
              <a:defRPr kumimoji="0" lang="zh-CN" altLang="en-US">
                <a:latin typeface="黑体" pitchFamily="2" charset="-122"/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直放站常见问题及处理共58页，您现在浏览的是第23页!</a:t>
            </a: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rPr>
                <a:ea typeface="黑体" pitchFamily="2" charset="-122"/>
              </a:rPr>
              <a:t>导频污染分析-</a:t>
            </a:r>
            <a:r>
              <a:rPr sz="1600">
                <a:latin typeface="黑体" pitchFamily="2" charset="-122"/>
                <a:ea typeface="黑体" pitchFamily="2" charset="-122"/>
              </a:rPr>
              <a:t>信号源选取不当</a:t>
            </a:r>
            <a:endParaRPr sz="1600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23556" name=""/>
          <p:cNvSpPr/>
          <p:nvPr>
            <p:ph type="body" idx="4294967295"/>
          </p:nvPr>
        </p:nvSpPr>
        <p:spPr>
          <a:xfrm>
            <a:off x="457200" y="1600200"/>
            <a:ext cx="8002588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None/>
            </a:pPr>
            <a:r>
              <a:rPr>
                <a:latin typeface="黑体" pitchFamily="2" charset="-122"/>
                <a:ea typeface="黑体" pitchFamily="2" charset="-122"/>
              </a:rPr>
              <a:t>信号源选取不当</a:t>
            </a:r>
            <a:endParaRPr>
              <a:latin typeface="黑体" pitchFamily="2" charset="-122"/>
              <a:ea typeface="黑体" pitchFamily="2" charset="-122"/>
            </a:endParaRPr>
          </a:p>
          <a:p>
            <a:pPr lvl="0" algn="ctr">
              <a:buNone/>
            </a:pPr>
            <a:endParaRPr sz="1000"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r>
              <a:rPr>
                <a:latin typeface="黑体" pitchFamily="2" charset="-122"/>
                <a:ea typeface="黑体" pitchFamily="2" charset="-122"/>
              </a:rPr>
              <a:t>       主要是以无线直放站作信源引入时，施主天线的安装位置不当使得选取的信号不纯净。</a:t>
            </a:r>
            <a:endParaRPr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endParaRPr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r>
              <a:rPr>
                <a:latin typeface="黑体" pitchFamily="2" charset="-122"/>
                <a:ea typeface="黑体" pitchFamily="2" charset="-122"/>
              </a:rPr>
              <a:t>   解决的办法是：</a:t>
            </a:r>
            <a:endParaRPr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r>
              <a:rPr>
                <a:latin typeface="黑体" pitchFamily="2" charset="-122"/>
                <a:ea typeface="黑体" pitchFamily="2" charset="-122"/>
              </a:rPr>
              <a:t>  合理选用施主天线和安装位置，用方位选择性好的天线，天线的安装位置不宜太高，一般在 12层以下较好。</a:t>
            </a:r>
            <a:endParaRPr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endParaRPr sz="3200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23557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3558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/>
            <a:fld id="{BCBE88D4-0399-440D-B4AF-8C73649C310B}" type="slidenum">
              <a:rPr sz="1400"/>
              <a:t>24</a:t>
            </a:fld>
            <a:endParaRPr lang="en-US"/>
          </a:p>
        </p:txBody>
      </p:sp>
      <p:sp>
        <p:nvSpPr>
          <p:cNvPr id="23559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AF0F41C5-6FD7-490A-A4CF-D24A81820282}" type="footer">
              <a:rPr sz="1400"/>
              <a:t>深圳市国人通信公司</a:t>
            </a:fld>
            <a:endParaRPr sz="1400"/>
          </a:p>
        </p:txBody>
      </p:sp>
      <p:sp>
        <p:nvSpPr>
          <p:cNvPr id="23560" name="TextBox 2355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spcBef>
                <a:spcPct val="50000"/>
              </a:spcBef>
              <a:defRPr kumimoji="0" lang="zh-CN" altLang="en-US">
                <a:latin typeface="黑体" pitchFamily="2" charset="-122"/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直放站常见问题及处理共58页，您现在浏览的是第24页!</a:t>
            </a: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10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rPr>
                <a:ea typeface="黑体" pitchFamily="2" charset="-122"/>
              </a:rPr>
              <a:t>导频污染分析-</a:t>
            </a:r>
            <a:r>
              <a:rPr sz="1800"/>
              <a:t>参数设置当</a:t>
            </a:r>
            <a:endParaRPr sz="1800"/>
          </a:p>
        </p:txBody>
      </p:sp>
      <p:sp>
        <p:nvSpPr>
          <p:cNvPr id="43011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t>      </a:t>
            </a:r>
            <a:r>
              <a:rPr>
                <a:latin typeface="黑体" pitchFamily="2" charset="-122"/>
                <a:ea typeface="黑体" pitchFamily="2" charset="-122"/>
              </a:rPr>
              <a:t>在高层建筑内，信号杂而多，切换频繁，一般从信号强度上很难控制，因此除要引入纯净的信号外，还要在基站上要设置合相关参数，如</a:t>
            </a:r>
            <a:r>
              <a:rPr sz="2800">
                <a:latin typeface="黑体" pitchFamily="2" charset="-122"/>
                <a:ea typeface="黑体" pitchFamily="2" charset="-122"/>
              </a:rPr>
              <a:t>T_ADD、T_DROP、T_COMP</a:t>
            </a:r>
            <a:endParaRPr sz="2800"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r>
              <a:rPr sz="2800">
                <a:latin typeface="黑体" pitchFamily="2" charset="-122"/>
                <a:ea typeface="黑体" pitchFamily="2" charset="-122"/>
              </a:rPr>
              <a:t>   T_TDROP</a:t>
            </a:r>
            <a:r>
              <a:rPr>
                <a:latin typeface="黑体" pitchFamily="2" charset="-122"/>
                <a:ea typeface="黑体" pitchFamily="2" charset="-122"/>
              </a:rPr>
              <a:t> 等。</a:t>
            </a:r>
            <a:endParaRPr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4301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43013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7EC336A7-38A2-4A30-9F55-163CCD45AA9D}" type="slidenum">
              <a:rPr sz="1400"/>
              <a:t>25</a:t>
            </a:fld>
            <a:endParaRPr lang="en-US"/>
          </a:p>
        </p:txBody>
      </p:sp>
      <p:sp>
        <p:nvSpPr>
          <p:cNvPr id="4301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64DD41A4-A737-4979-A955-5A4FC0ED86DA}" type="footer">
              <a:rPr sz="1400"/>
              <a:t>深圳市国人通信公司</a:t>
            </a:fld>
            <a:endParaRPr sz="1400"/>
          </a:p>
        </p:txBody>
      </p:sp>
      <p:sp>
        <p:nvSpPr>
          <p:cNvPr id="43015" name="TextBox 4301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spcBef>
                <a:spcPct val="50000"/>
              </a:spcBef>
              <a:defRPr kumimoji="0" lang="zh-CN" altLang="en-US">
                <a:latin typeface="黑体" pitchFamily="2" charset="-122"/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直放站常见问题及处理共58页，您现在浏览的是第25页!</a:t>
            </a: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58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rPr>
                <a:ea typeface="黑体" pitchFamily="2" charset="-122"/>
              </a:rPr>
              <a:t>室内信号泄露-</a:t>
            </a:r>
            <a:r>
              <a:rPr sz="1800">
                <a:ea typeface="黑体" pitchFamily="2" charset="-122"/>
              </a:rPr>
              <a:t>解决办法</a:t>
            </a:r>
            <a:endParaRPr sz="1800">
              <a:ea typeface="黑体" pitchFamily="2" charset="-122"/>
            </a:endParaRPr>
          </a:p>
        </p:txBody>
      </p:sp>
      <p:sp>
        <p:nvSpPr>
          <p:cNvPr id="45059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>
                <a:latin typeface="黑体" pitchFamily="2" charset="-122"/>
                <a:ea typeface="黑体" pitchFamily="2" charset="-122"/>
              </a:rPr>
              <a:t>解决办法：</a:t>
            </a:r>
            <a:endParaRPr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r>
              <a:rPr>
                <a:latin typeface="黑体" pitchFamily="2" charset="-122"/>
                <a:ea typeface="黑体" pitchFamily="2" charset="-122"/>
              </a:rPr>
              <a:t>1、采用小信号多点布放的办法。</a:t>
            </a:r>
            <a:endParaRPr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r>
              <a:rPr>
                <a:latin typeface="黑体" pitchFamily="2" charset="-122"/>
                <a:ea typeface="黑体" pitchFamily="2" charset="-122"/>
              </a:rPr>
              <a:t>2、室内天线尽量不要太靠近边缘</a:t>
            </a:r>
            <a:endParaRPr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r>
              <a:rPr>
                <a:latin typeface="黑体" pitchFamily="2" charset="-122"/>
                <a:ea typeface="黑体" pitchFamily="2" charset="-122"/>
              </a:rPr>
              <a:t>3、采用定向天线，由外往内辐射</a:t>
            </a:r>
            <a:r>
              <a:t>。</a:t>
            </a:r>
          </a:p>
          <a:p>
            <a:pPr lvl="0">
              <a:buNone/>
            </a:pPr>
            <a:r>
              <a:t>4、</a:t>
            </a:r>
            <a:r>
              <a:rPr>
                <a:latin typeface="黑体" pitchFamily="2" charset="-122"/>
                <a:ea typeface="黑体" pitchFamily="2" charset="-122"/>
              </a:rPr>
              <a:t>天线口输出功率满足通信要求即可，不要太大。</a:t>
            </a:r>
            <a:endParaRPr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4506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45061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E913B32E-D127-442F-8608-D4011FC1A749}" type="slidenum">
              <a:rPr sz="1400"/>
              <a:t>26</a:t>
            </a:fld>
            <a:endParaRPr lang="en-US"/>
          </a:p>
        </p:txBody>
      </p:sp>
      <p:sp>
        <p:nvSpPr>
          <p:cNvPr id="4506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DA98B7C-C134-4C9A-9E46-E4F0A2553754}" type="footer">
              <a:rPr sz="1400"/>
              <a:t>深圳市国人通信公司</a:t>
            </a:fld>
            <a:endParaRPr sz="1400"/>
          </a:p>
        </p:txBody>
      </p:sp>
      <p:sp>
        <p:nvSpPr>
          <p:cNvPr id="45063" name="TextBox 4506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spcBef>
                <a:spcPct val="50000"/>
              </a:spcBef>
              <a:defRPr kumimoji="0" lang="zh-CN" altLang="en-US">
                <a:latin typeface="黑体" pitchFamily="2" charset="-122"/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直放站常见问题及处理共58页，您现在浏览的是第26页!</a:t>
            </a: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130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rPr>
                <a:latin typeface="黑体" pitchFamily="2" charset="-122"/>
                <a:ea typeface="黑体" pitchFamily="2" charset="-122"/>
              </a:rPr>
              <a:t>5：CDMA800对GSM900的干扰</a:t>
            </a:r>
            <a:endParaRPr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48131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>
                <a:latin typeface="黑体" pitchFamily="2" charset="-122"/>
                <a:ea typeface="黑体" pitchFamily="2" charset="-122"/>
              </a:rPr>
              <a:t>1、多网共存的室内分布系统</a:t>
            </a:r>
            <a:endParaRPr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r>
              <a:rPr>
                <a:latin typeface="黑体" pitchFamily="2" charset="-122"/>
                <a:ea typeface="黑体" pitchFamily="2" charset="-122"/>
              </a:rPr>
              <a:t>    为合理利用资源，联通和移动在室内分布系统中普遍采用多系统兼容覆盖方式，即多种信号源（联通CDMA800、GSM900/DSC1800或移动GSM900/DSC1800）合路后共用分布系统的组网方法 </a:t>
            </a:r>
            <a:endParaRPr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4813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48133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E69F4C54-7558-4551-8BC1-1919BC7ACCD8}" type="slidenum">
              <a:rPr sz="1400"/>
              <a:t>27</a:t>
            </a:fld>
            <a:endParaRPr lang="en-US"/>
          </a:p>
        </p:txBody>
      </p:sp>
      <p:sp>
        <p:nvSpPr>
          <p:cNvPr id="4813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0FED9E04-E239-4958-AB87-53BCE6A68D5D}" type="footer">
              <a:rPr sz="1400"/>
              <a:t>深圳市国人通信公司</a:t>
            </a:fld>
            <a:endParaRPr sz="1400"/>
          </a:p>
        </p:txBody>
      </p:sp>
      <p:sp>
        <p:nvSpPr>
          <p:cNvPr id="48135" name="TextBox 4813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spcBef>
                <a:spcPct val="50000"/>
              </a:spcBef>
              <a:defRPr kumimoji="0" lang="zh-CN" altLang="en-US">
                <a:latin typeface="黑体" pitchFamily="2" charset="-122"/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直放站常见问题及处理共58页，您现在浏览的是第27页!</a:t>
            </a: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226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rPr>
                <a:latin typeface="黑体" pitchFamily="2" charset="-122"/>
                <a:ea typeface="黑体" pitchFamily="2" charset="-122"/>
              </a:rPr>
              <a:t>CDMA800网对GSM900网的干扰-</a:t>
            </a:r>
            <a:r>
              <a:rPr sz="1800">
                <a:latin typeface="黑体" pitchFamily="2" charset="-122"/>
                <a:ea typeface="黑体" pitchFamily="2" charset="-122"/>
              </a:rPr>
              <a:t>多网共存</a:t>
            </a:r>
            <a:endParaRPr sz="1800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52227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  <a:buNone/>
            </a:pPr>
            <a:r>
              <a:rPr sz="2800"/>
              <a:t>       </a:t>
            </a:r>
            <a:r>
              <a:rPr sz="2800">
                <a:latin typeface="黑体" pitchFamily="2" charset="-122"/>
                <a:ea typeface="黑体" pitchFamily="2" charset="-122"/>
              </a:rPr>
              <a:t>双网合一的室内分布系统网络，主要是信号源为微蜂窝时，CDMA800对GSM900网的干扰，从前一张图中可以看出，主要是合路器的隔离</a:t>
            </a:r>
            <a:endParaRPr sz="2800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80000"/>
              </a:lnSpc>
              <a:buNone/>
            </a:pPr>
            <a:r>
              <a:rPr sz="2800">
                <a:latin typeface="黑体" pitchFamily="2" charset="-122"/>
                <a:ea typeface="黑体" pitchFamily="2" charset="-122"/>
              </a:rPr>
              <a:t>      早期，对CDMA直放站带外杂散指标是GSM频段的最大杂散辐射不得超过-47dBm/100kHz 即 －44dBm/200kHz，一般要求进入基站的噪声门限不大于-120dBm，因此要求此时隔离度为：</a:t>
            </a:r>
            <a:endParaRPr sz="2800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80000"/>
              </a:lnSpc>
              <a:buNone/>
            </a:pPr>
            <a:r>
              <a:rPr sz="2800">
                <a:latin typeface="黑体" pitchFamily="2" charset="-122"/>
                <a:ea typeface="黑体" pitchFamily="2" charset="-122"/>
              </a:rPr>
              <a:t>   -44-（-120）=76（dB）。</a:t>
            </a:r>
            <a:endParaRPr sz="2800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80000"/>
              </a:lnSpc>
              <a:buNone/>
            </a:pPr>
            <a:r>
              <a:rPr sz="2800">
                <a:latin typeface="黑体" pitchFamily="2" charset="-122"/>
                <a:ea typeface="黑体" pitchFamily="2" charset="-122"/>
              </a:rPr>
              <a:t>  合路器是一种带有腔体滤波的无源的微波器件，一般情况下的隔离度很容易达到 60 dB，但要达到76 dB就有些难度 。 </a:t>
            </a:r>
            <a:endParaRPr sz="2800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80000"/>
              </a:lnSpc>
              <a:buNone/>
            </a:pPr>
            <a:endParaRPr sz="2800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5222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2229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6360EDFF-7844-48D6-876F-144386DB6EEC}" type="slidenum">
              <a:rPr sz="1400"/>
              <a:t>28</a:t>
            </a:fld>
            <a:endParaRPr lang="en-US"/>
          </a:p>
        </p:txBody>
      </p:sp>
      <p:sp>
        <p:nvSpPr>
          <p:cNvPr id="52230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2A0CFE95-3FEB-4454-858C-12BDE0F94711}" type="footer">
              <a:rPr sz="1400"/>
              <a:t>深圳市国人通信公司</a:t>
            </a:fld>
            <a:endParaRPr sz="1400"/>
          </a:p>
        </p:txBody>
      </p:sp>
      <p:sp>
        <p:nvSpPr>
          <p:cNvPr id="52231" name="TextBox 5223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spcBef>
                <a:spcPct val="50000"/>
              </a:spcBef>
              <a:defRPr kumimoji="0" lang="zh-CN" altLang="en-US">
                <a:latin typeface="黑体" pitchFamily="2" charset="-122"/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直放站常见问题及处理共58页，您现在浏览的是第28页!</a:t>
            </a: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274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CDMA800网对GSM900网的干扰</a:t>
            </a:r>
            <a:r>
              <a:rPr>
                <a:latin typeface="黑体" pitchFamily="2" charset="-122"/>
                <a:ea typeface="黑体" pitchFamily="2" charset="-122"/>
              </a:rPr>
              <a:t>-</a:t>
            </a:r>
            <a:r>
              <a:rPr sz="2000">
                <a:solidFill>
                  <a:srgbClr val="000000"/>
                </a:solidFill>
                <a:latin typeface="宋体" pitchFamily="2" charset="-122"/>
                <a:ea typeface="Times New Roman" pitchFamily="18" charset="0"/>
              </a:rPr>
              <a:t>分布天线间</a:t>
            </a:r>
            <a:r>
              <a:rPr>
                <a:latin typeface="黑体" pitchFamily="2" charset="-122"/>
                <a:ea typeface="黑体" pitchFamily="2" charset="-122"/>
              </a:rPr>
              <a:t> </a:t>
            </a:r>
            <a:endParaRPr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54275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t>       </a:t>
            </a:r>
            <a:r>
              <a:rPr>
                <a:latin typeface="黑体" pitchFamily="2" charset="-122"/>
                <a:ea typeface="黑体" pitchFamily="2" charset="-122"/>
              </a:rPr>
              <a:t>目前我国有移动和联通两个移动运营商，多系统共存的室内分布是必然的，这样就有移动的分布天线与联通的分布天线布方在一起。同样如果移动采用的是微蜂窝，联通的CDMA 就会对移动的GSM造成干扰。</a:t>
            </a:r>
            <a:endParaRPr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r>
              <a:rPr>
                <a:latin typeface="黑体" pitchFamily="2" charset="-122"/>
                <a:ea typeface="黑体" pitchFamily="2" charset="-122"/>
              </a:rPr>
              <a:t>    下面我们通过一组数据来分析</a:t>
            </a:r>
            <a:endParaRPr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5427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4277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7C7FA202-8CF0-4AC6-82C8-94DF12DA867D}" type="slidenum">
              <a:rPr sz="1400"/>
              <a:t>29</a:t>
            </a:fld>
            <a:endParaRPr lang="en-US"/>
          </a:p>
        </p:txBody>
      </p:sp>
      <p:sp>
        <p:nvSpPr>
          <p:cNvPr id="54278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45E5FDFA-250F-4D2B-B09A-C60CBE724128}" type="footer">
              <a:rPr sz="1400"/>
              <a:t>深圳市国人通信公司</a:t>
            </a:fld>
            <a:endParaRPr sz="1400"/>
          </a:p>
        </p:txBody>
      </p:sp>
      <p:sp>
        <p:nvSpPr>
          <p:cNvPr id="54279" name="TextBox 5427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spcBef>
                <a:spcPct val="50000"/>
              </a:spcBef>
              <a:defRPr kumimoji="0" lang="zh-CN" altLang="en-US">
                <a:latin typeface="黑体" pitchFamily="2" charset="-122"/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直放站常见问题及处理共58页，您现在浏览的是第29页!</a:t>
            </a:r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https://d.book118.com/697051115141006033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969696"/>
        </a:dk2>
        <a:lt2>
          <a:srgbClr val="000000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</a:extraClrScheme>
    <a:extraClrScheme>
      <a:clrScheme name="">
        <a:dk1>
          <a:srgbClr val="DEF6F1"/>
        </a:dk1>
        <a:lt1>
          <a:srgbClr val="000000"/>
        </a:lt1>
        <a:dk2>
          <a:srgbClr val="969696"/>
        </a:dk2>
        <a:lt2>
          <a:srgbClr val="000000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</a:extraClrScheme>
    <a:extraClrScheme>
      <a:clrScheme name="">
        <a:dk1>
          <a:srgbClr val="FFFFD9"/>
        </a:dk1>
        <a:lt1>
          <a:srgbClr val="000000"/>
        </a:lt1>
        <a:dk2>
          <a:srgbClr val="777777"/>
        </a:dk2>
        <a:lt2>
          <a:srgbClr val="000000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</a:extraClrScheme>
    <a:extraClrScheme>
      <a:clrScheme name="">
        <a:dk1>
          <a:srgbClr val="008080"/>
        </a:dk1>
        <a:lt1>
          <a:srgbClr val="FFFFFF"/>
        </a:lt1>
        <a:dk2>
          <a:srgbClr val="005A58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</a:extraClrScheme>
    <a:extraClrScheme>
      <a:clrScheme name="">
        <a:dk1>
          <a:srgbClr val="800000"/>
        </a:dk1>
        <a:lt1>
          <a:srgbClr val="FFFFFF"/>
        </a:lt1>
        <a:dk2>
          <a:srgbClr val="5C1F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</a:extraClrScheme>
    <a:extraClrScheme>
      <a:clrScheme name="">
        <a:dk1>
          <a:srgbClr val="000099"/>
        </a:dk1>
        <a:lt1>
          <a:srgbClr val="FFFFFF"/>
        </a:lt1>
        <a:dk2>
          <a:srgbClr val="003366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</a:extraClrScheme>
    <a:extraClrScheme>
      <a:clrScheme name="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</a:extraClrScheme>
    <a:extraClrScheme>
      <a:clrScheme name="">
        <a:dk1>
          <a:srgbClr val="666699"/>
        </a:dk1>
        <a:lt1>
          <a:srgbClr val="FFFFFF"/>
        </a:lt1>
        <a:dk2>
          <a:srgbClr val="3E3E5C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</a:extraClrScheme>
    <a:extraClrScheme>
      <a:clrScheme name="">
        <a:dk1>
          <a:srgbClr val="523E26"/>
        </a:dk1>
        <a:lt1>
          <a:srgbClr val="FFFFFF"/>
        </a:lt1>
        <a:dk2>
          <a:srgbClr val="2D2015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220</Paragraphs>
  <Slides>30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baseType="lpstr" size="37">
      <vt:lpstr>Arial</vt:lpstr>
      <vt:lpstr>Calibri</vt:lpstr>
      <vt:lpstr>宋体</vt:lpstr>
      <vt:lpstr>黑体</vt:lpstr>
      <vt:lpstr>Wingdings</vt:lpstr>
      <vt:lpstr>Times New Roman</vt:lpstr>
      <vt:lpstr>Office Theme</vt:lpstr>
      <vt:lpstr>直放站常见问题及分析</vt:lpstr>
      <vt:lpstr>直放站常见问题及分析</vt:lpstr>
      <vt:lpstr>直放站常见问题及分析</vt:lpstr>
      <vt:lpstr>直放站常见问题及分析</vt:lpstr>
      <vt:lpstr>直放站常见问题及分析</vt:lpstr>
      <vt:lpstr>直放站常见问题及分析</vt:lpstr>
      <vt:lpstr>直放站常见问题及分析</vt:lpstr>
      <vt:lpstr>直放站常见问题及分析</vt:lpstr>
      <vt:lpstr>直放站常见问题及分析</vt:lpstr>
      <vt:lpstr>直放站常见问题及分析</vt:lpstr>
      <vt:lpstr>直放站常见问题及分析</vt:lpstr>
      <vt:lpstr>直放站常见问题及分析</vt:lpstr>
      <vt:lpstr>直放站常见问题及分析</vt:lpstr>
      <vt:lpstr>直放站常见问题及分析</vt:lpstr>
      <vt:lpstr>直放站常见问题及分析</vt:lpstr>
      <vt:lpstr>直放站常见问题及分析</vt:lpstr>
      <vt:lpstr>主要内容</vt:lpstr>
      <vt:lpstr>1：阻塞基站</vt:lpstr>
      <vt:lpstr>1-1、轻微阻塞基站的分析</vt:lpstr>
      <vt:lpstr>1-1、轻微阻塞基站的分析</vt:lpstr>
      <vt:lpstr>2-2、严重阻塞基站</vt:lpstr>
      <vt:lpstr>2-2、严重阻塞基站</vt:lpstr>
      <vt:lpstr>上下行信号不平衡</vt:lpstr>
      <vt:lpstr>导频污染分析-信号源选取不当</vt:lpstr>
      <vt:lpstr>导频污染分析-参数设置当</vt:lpstr>
      <vt:lpstr>室内信号泄露-解决办法</vt:lpstr>
      <vt:lpstr>5：CDMA800对GSM900的干扰</vt:lpstr>
      <vt:lpstr>CDMA800网对GSM900网的干扰-多网共存</vt:lpstr>
      <vt:lpstr>CDMA800网对GSM900网的干扰-分布天线间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2024-09-07T08:13:17.185</cp:lastPrinted>
  <dcterms:created xsi:type="dcterms:W3CDTF">2024-09-07T00:13:17Z</dcterms:created>
  <dcterms:modified xsi:type="dcterms:W3CDTF">2024-09-07T00:13:18Z</dcterms:modified>
</cp:coreProperties>
</file>