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B2CB5-DDAE-4BBB-AC74-FE6300699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B560C-6FC7-440E-A2D5-6E828680E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E39E8-79F0-4D0E-90FC-BED826E3A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2F883-2370-45E2-8146-C4EE76845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5BD5E-0A18-4A61-A3E3-7A2191A37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4DFE9-BD18-4111-B655-6795786FB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90310-8C42-4C7B-9ED5-8D12252F9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6E15C-660E-4700-A7C0-A55A1CD7B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47D73-0728-4062-A004-F4EC58F18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EAD8E-ECF6-4D8E-8218-FAC2F0069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7D4FD-5A65-4AB1-B70F-5E7BD7045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1776000" y="0"/>
            <a:ext cx="8640000" cy="6857999"/>
          </a:xfrm>
          <a:prstGeom prst="rect">
            <a:avLst/>
          </a:prstGeom>
          <a:gradFill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493367"/>
            <a:ext cx="6340197" cy="1421928"/>
          </a:xfrm>
        </p:spPr>
        <p:txBody>
          <a:bodyPr wrap="none" anchor="t">
            <a:spAutoFit/>
          </a:bodyPr>
          <a:lstStyle>
            <a:lvl1pPr lvl="0" algn="ctr" defTabSz="914400">
              <a:lnSpc>
                <a:spcPct val="90000"/>
              </a:lnSpc>
              <a:buNone/>
              <a:defRPr lang="zh-CN" sz="9600" b="0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</a:lstStyle>
          <a:p>
            <a:r>
              <a:rPr lang="zh-CN"/>
              <a:t>主标题样式</a:t>
            </a:r>
            <a:endParaRPr lang="zh-CN" sz="9600" b="0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5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734089" y="4162538"/>
            <a:ext cx="2723823" cy="397032"/>
          </a:xfrm>
        </p:spPr>
        <p:txBody>
          <a:bodyPr wrap="none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2200" b="1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/>
              <a:t>点击编辑副标题样式</a:t>
            </a:r>
            <a:endParaRPr lang="zh-CN" sz="2200" b="1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471190"/>
            <a:ext cx="4031873" cy="923330"/>
          </a:xfrm>
        </p:spPr>
        <p:txBody>
          <a:bodyPr wrap="none" anchor="b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6000" b="0" i="0" spc="0">
                <a:solidFill>
                  <a:schemeClr val="tx1">
                    <a:alpha val="100000"/>
                  </a:schemeClr>
                </a:solidFill>
                <a:latin typeface="TencentSans W3"/>
                <a:ea typeface="TencentSans W3"/>
              </a:defRPr>
            </a:lvl1pPr>
          </a:lstStyle>
          <a:p>
            <a:r>
              <a:rPr lang="zh-CN"/>
              <a:t>主标题样式</a:t>
            </a:r>
            <a:endParaRPr lang="zh-CN" sz="6000" b="0" i="0" spc="0">
              <a:solidFill>
                <a:schemeClr val="bg1">
                  <a:alpha val="100000"/>
                </a:schemeClr>
              </a:solidFill>
              <a:latin typeface="TencentSans W3"/>
              <a:ea typeface="TencentSans W3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3810000" y="0"/>
            <a:ext cx="12192000" cy="6858000"/>
          </a:xfrm>
          <a:prstGeom prst="rect">
            <a:avLst/>
          </a:prstGeom>
        </p:spPr>
      </p:pic>
      <p:sp>
        <p:nvSpPr>
          <p:cNvPr id="9" name="日期占位符 3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  <a:solidFill>
            <a:schemeClr val="bg2">
              <a:alpha val="100000"/>
            </a:schemeClr>
          </a:solidFill>
        </p:spPr>
      </p:pic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80000">
              <a:schemeClr val="bg2">
                <a:alpha val="100000"/>
              </a:schemeClr>
            </a:gs>
            <a:gs pos="100000">
              <a:schemeClr val="accent1">
                <a:lumMod val="50000"/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2743200" y="1351429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"/>
          <p:cNvSpPr txBox="1"/>
          <p:nvPr/>
        </p:nvSpPr>
        <p:spPr>
          <a:xfrm>
            <a:off x="1764926" y="2097741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"/>
          <p:cNvSpPr txBox="1"/>
          <p:nvPr/>
        </p:nvSpPr>
        <p:spPr>
          <a:xfrm>
            <a:off x="1916206" y="1613647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"/>
          <p:cNvSpPr txBox="1"/>
          <p:nvPr/>
        </p:nvSpPr>
        <p:spPr>
          <a:xfrm>
            <a:off x="4487956" y="2087656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"/>
          <p:cNvSpPr txBox="1"/>
          <p:nvPr/>
        </p:nvSpPr>
        <p:spPr>
          <a:xfrm>
            <a:off x="1230406" y="116989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"/>
          <p:cNvSpPr txBox="1"/>
          <p:nvPr/>
        </p:nvSpPr>
        <p:spPr>
          <a:xfrm>
            <a:off x="2057400" y="134134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"/>
          <p:cNvSpPr txBox="1"/>
          <p:nvPr/>
        </p:nvSpPr>
        <p:spPr>
          <a:xfrm>
            <a:off x="3882838" y="2037229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2">
            <a:alpha val="100000"/>
          </a:schemeClr>
        </a:solidFill>
        <a:effectLst/>
      </p:bgPr>
    </p:bg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2460812" y="2027144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31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775267" y="-1"/>
            <a:ext cx="8641466" cy="771525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>
            <a:alpha val="10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  <a:endParaRPr lang="zh-CN" sz="4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zh-CN"/>
              <a:t>单击此处编辑母版文本样式</a:t>
            </a:r>
            <a:endParaRPr lang="zh-CN" sz="2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4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二级</a:t>
            </a:r>
            <a:endParaRPr lang="zh-CN" sz="2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0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三级</a:t>
            </a:r>
            <a:endParaRPr lang="zh-CN" sz="20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四级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五级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 hasCustomPrompt="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l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>
              <a:solidFill>
                <a:schemeClr val="bg1">
                  <a:alpha val="100000"/>
                </a:schemeClr>
              </a:solidFill>
              <a:latin typeface="腾讯体 W7" panose="020b0a04020102020204"/>
              <a:ea typeface="腾讯体 W7" panose="020b0a04020102020204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 hasCustomPrompt="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r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lvl="0" algn="l" defTabSz="914400">
        <a:lnSpc>
          <a:spcPct val="90000"/>
        </a:lnSpc>
        <a:spcBef>
          <a:spcPct val="0"/>
        </a:spcBef>
        <a:buNone/>
        <a:defRPr lang="zh-CN" sz="4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</p:titleStyle>
    <p:bodyStyle>
      <a:lvl1pPr marL="228600" lvl="0" indent="-228600" algn="l" defTabSz="914400">
        <a:lnSpc>
          <a:spcPct val="90000"/>
        </a:lnSpc>
        <a:spcBef>
          <a:spcPts val="1000"/>
        </a:spcBef>
        <a:buFont typeface="Arial" pitchFamily="34" charset="0"/>
        <a:buChar char="•"/>
        <a:defRPr lang="zh-CN" sz="2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  <a:lvl2pPr marL="685800" lvl="1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2pPr>
      <a:lvl3pPr marL="1143000" lvl="2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0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3pPr>
      <a:lvl4pPr marL="1600200" lvl="3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4pPr>
      <a:lvl5pPr marL="2057400" lvl="4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5112613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工作理论之任务中心模式（A类基础）\n## 1.任务中心模式的基本原理与应用领域\n### 1.1任务中心模式的定义与起源\n### 1.2任务中心模式的核心理念\n### 1.3任务中心模式的应用领域与案例分析\n## 2.任务中心模式的关键要素与实施方法\n### 2.1任务中心模式的关键要素\n### 2.2任务中心模式的实施方法\n### 2.3任务中心模式的评估与反馈\n## 3.任务中心模式的优势与挑战\n### 3.1任务中心模式的优势\n### 3.2任务中心模式面临的挑战\n### 3.3应对挑战的策略与建议\n## 4.任务中心模式在不同人群与场景中的应用\n### 4.1任务中心模式在青少年人群中的应用\n### 4.2任务中心模式在老年人群中的应用\n### 4.3任务中心模式在特殊人群中的应用\n## 5.任务中心模式的发展趋势与未来展望\n### 5.1任务中心模式的发展趋势\n### 5.2任务中心模式的未来展望\n### 5.3对社会工作实践的影响与启示\n&quot;,&quot;templateId&quot;:&quot;rip96cw6o7yyfqkqihdqp7wzi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347317"/>
            <a:ext cx="11055350" cy="155575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 vert="horz" wrap="square" lIns="91440" tIns="45720" rIns="91440" bIns="45720" anchor="b">
            <a:spAutoFit/>
          </a:bodyPr>
          <a:lstStyle/>
          <a:p>
            <a:pPr>
              <a:lnSpc>
                <a:spcPct val="100000"/>
              </a:lnSpc>
              <a:buNone/>
            </a:pPr>
            <a:r>
              <a:rPr lang="zh-CN" sz="4800">
                <a:latin typeface="腾讯体 W7" panose="020b0a04020102020204"/>
                <a:ea typeface="腾讯体 W7" panose="020b0a04020102020204"/>
              </a:rPr>
              <a:t>社会工作理论之任务中心模式（A类基础）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10026" y="4162538"/>
            <a:ext cx="4171950" cy="39370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/>
          <a:lstStyle/>
          <a:p>
            <a:r>
              <a:rPr lang="en-US">
                <a:latin typeface="腾讯体 W7" panose="020b0a04020102020204"/>
                <a:ea typeface="腾讯体 W7" panose="020b0a04020102020204"/>
              </a:rPr>
              <a:t> </a:t>
            </a:r>
            <a:endParaRPr lang="zh-CN" sz="2400" spc="300"/>
          </a:p>
        </p:txBody>
      </p:sp>
      <p:cxnSp>
        <p:nvCxnSpPr>
          <p:cNvPr id="4" name="Tencent"/>
          <p:cNvCxnSpPr/>
          <p:nvPr/>
        </p:nvCxnSpPr>
        <p:spPr>
          <a:xfrm>
            <a:off x="2925902" y="4011560"/>
            <a:ext cx="6340197" cy="0"/>
          </a:xfrm>
          <a:prstGeom prst="line">
            <a:avLst/>
          </a:prstGeom>
          <a:ln w="1270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10083801" y="6094182"/>
            <a:ext cx="153670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spc="80">
                <a:solidFill>
                  <a:schemeClr val="accent2">
                    <a:alpha val="100000"/>
                  </a:schemeClr>
                </a:solidFill>
                <a:effectLst/>
                <a:latin typeface="腾讯体 W7" panose="020b0a04020102020204"/>
                <a:ea typeface="腾讯体 W7" panose="020b0a04020102020204"/>
              </a:rPr>
              <a:t> </a:t>
            </a:r>
            <a:endParaRPr lang="en-US" sz="1400" b="1" spc="80">
              <a:solidFill>
                <a:schemeClr val="accent2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571499" y="6094182"/>
            <a:ext cx="188595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任务中心模式的基本原理与应用领域</a:t>
            </a:r>
            <a:endParaRPr/>
          </a:p>
        </p:txBody>
      </p:sp>
      <p:sp>
        <p:nvSpPr>
          <p:cNvPr id="113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14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任务中心模式（Task-Centered Model）是一种社会工作方法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为核心，帮助个体解决问题，提高生活质量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的需求和参与，强调服务过程中的合作与沟通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任务中心模式的起源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20世纪60年代，美国社会工作者提出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旨在提高社会工作的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endParaRPr/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任务中心模式的定义与起源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客户参与：鼓励客户积极参与问题解决过程，提高自我效能感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客户在服务过程中担任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主导者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任务导向：以解决问题为目标，关注客户的实际需求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避免过于关注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过去经历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合作与沟通：建立良好的合作关系，提高服务质量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社会工作者与客户保持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促进客户与家庭成员、朋友等的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任务中心模式的核心理念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：提高家庭教育水平，促进亲子关系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：帮助个体应对心理压力，提高心理适应能力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：推动社区发展，提高居民生活质量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：帮助家长提高亲子沟通技巧，改善家庭关系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：帮助个体应对抑郁症，提高生活满意度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社区建设案例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：组织社区活动，提高居民凝聚力和归属感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任务中心模式的应用领域与案例分析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任务中心模式的关键要素与实施方法</a:t>
            </a:r>
            <a:endParaRPr/>
          </a:p>
        </p:txBody>
      </p:sp>
      <p:sp>
        <p:nvSpPr>
          <p:cNvPr id="188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02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89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任务定义：明确客户的问题和需求，制定合适的任务目标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了解客户的情况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与客户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任务目标和计划</a:t>
                </a:r>
                <a:endParaRPr/>
              </a:p>
            </p:txBody>
          </p:sp>
          <p:sp>
            <p:nvSpPr>
              <p:cNvPr id="19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9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客户参与：鼓励客户积极参与任务执行过程，提高自我效能感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，帮助客户完成任务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，及时调整服务策略</a:t>
                </a:r>
                <a:endParaRPr/>
              </a:p>
            </p:txBody>
          </p:sp>
          <p:sp>
            <p:nvSpPr>
              <p:cNvPr id="19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合作与沟通：建立良好的合作关系，提高服务质量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保持与客户的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专业霸权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促进客户与家庭成员、朋友等的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endParaRPr/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任务中心模式的关键要素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需求评估：了解客户的基本情况和需求，为任务制定提供依据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等方式收集信息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分析客户的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关键任务</a:t>
                </a:r>
                <a:endParaRPr/>
              </a:p>
            </p:txBody>
          </p:sp>
          <p:sp>
            <p:nvSpPr>
              <p:cNvPr id="21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任务制定：根据需求评估结果，制定切实可行的任务计划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考虑客户的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，确保任务的可行性</a:t>
                </a:r>
                <a:endParaRPr/>
              </a:p>
            </p:txBody>
          </p:sp>
          <p:sp>
            <p:nvSpPr>
              <p:cNvPr id="21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任务执行：与客户合作，共同完成任务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，帮助客户克服困难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，及时调整服务策略</a:t>
                </a:r>
                <a:endParaRPr/>
              </a:p>
            </p:txBody>
          </p:sp>
          <p:sp>
            <p:nvSpPr>
              <p:cNvPr id="21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任务中心模式的实施方法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相结合的方法进行评估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22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评估：对任务执行过程和结果进行评估，了解服务效果</a:t>
                </a:r>
                <a:endParaRPr/>
              </a:p>
            </p:txBody>
          </p:sp>
          <p:sp>
            <p:nvSpPr>
              <p:cNvPr id="22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向客户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评估结果，听取客户的意见和建议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，不断提高服务水平</a:t>
                </a:r>
                <a:endParaRPr/>
              </a:p>
            </p:txBody>
          </p:sp>
          <p:sp>
            <p:nvSpPr>
              <p:cNvPr id="22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反馈：根据评估结果，及时调整服务策略，提高服务质量</a:t>
                </a:r>
                <a:endParaRPr/>
              </a:p>
            </p:txBody>
          </p:sp>
          <p:sp>
            <p:nvSpPr>
              <p:cNvPr id="23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任务中心模式的优势与挑战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03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客户参与：鼓励客户积极参与，提高服务效果和客户满意度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有助于提高客户的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自我效能感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良好的合作关系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，提高服务质量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任务导向：以解决问题为目标，关注客户的实际需求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有助于避免过于关注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过去经历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，提高服务效果</a:t>
                </a:r>
                <a:endParaRPr/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合作与沟通：建立良好的合作关系，提高服务质量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有助于保持与客户的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专业霸权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有助于促进客户与家庭成员、朋友等的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任务中心模式的优势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https://d.book118.com/697051126130006045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cube_green">
      <a:dk1>
        <a:srgbClr val="FFFFFF"/>
      </a:dk1>
      <a:lt1>
        <a:srgbClr val="000000"/>
      </a:lt1>
      <a:dk2>
        <a:srgbClr val="DDFFFD"/>
      </a:dk2>
      <a:lt2>
        <a:srgbClr val="0B1D2D"/>
      </a:lt2>
      <a:accent1>
        <a:srgbClr val="13D3CA"/>
      </a:accent1>
      <a:accent2>
        <a:srgbClr val="30F08F"/>
      </a:accent2>
      <a:accent3>
        <a:srgbClr val="137584"/>
      </a:accent3>
      <a:accent4>
        <a:srgbClr val="15BFE5"/>
      </a:accent4>
      <a:accent5>
        <a:srgbClr val="25548D"/>
      </a:accent5>
      <a:accent6>
        <a:srgbClr val="813B25"/>
      </a:accent6>
      <a:hlink>
        <a:srgbClr val="175CEB"/>
      </a:hlink>
      <a:folHlink>
        <a:srgbClr val="81868F"/>
      </a:folHlink>
    </a:clrScheme>
    <a:fontScheme name="Arial Black-Arial">
      <a:majorFont>
        <a:latin typeface="腾讯体 W7" panose="020b0a04020102020204"/>
        <a:ea typeface="腾讯体 W7" panose="020b0a04020102020204"/>
        <a:cs typeface="Arial"/>
        <a:font script="Jpan" typeface="ＭＳ ゴシック"/>
        <a:font script="Hang" typeface="굴림"/>
        <a:font script="Hans" typeface="腾讯体 W7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腾讯体 W7" panose="020b0a04020102020204"/>
        <a:ea typeface="腾讯体 W7" panose="020b0a04020102020204"/>
        <a:cs typeface="Arial"/>
        <a:font script="Jpan" typeface="ＭＳ Ｐゴシック"/>
        <a:font script="Hang" typeface="굴림"/>
        <a:font script="Hans" typeface="腾讯体 W7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腾讯体 W7</vt:lpstr>
      <vt:lpstr>Microsoft YaHei</vt:lpstr>
      <vt:lpstr>TencentSans W7</vt:lpstr>
      <vt:lpstr>TencentSans W3</vt:lpstr>
      <vt:lpstr>微软雅黑</vt:lpstr>
      <vt:lpstr>Microsoft Yahei</vt:lpstr>
      <vt:lpstr>Office Theme</vt:lpstr>
      <vt:lpstr>社会工作理论之任务中心模式（A类基础）</vt:lpstr>
      <vt:lpstr>任务中心模式的基本原理与应用领域</vt:lpstr>
      <vt:lpstr>PowerPoint Presentation</vt:lpstr>
      <vt:lpstr>PowerPoint Presentation</vt:lpstr>
      <vt:lpstr>PowerPoint Presentation</vt:lpstr>
      <vt:lpstr>任务中心模式的关键要素与实施方法</vt:lpstr>
      <vt:lpstr>PowerPoint Presentation</vt:lpstr>
      <vt:lpstr>PowerPoint Presentation</vt:lpstr>
      <vt:lpstr>PowerPoint Presentation</vt:lpstr>
      <vt:lpstr>任务中心模式的优势与挑战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2024-09-20T13:40:15.596</cp:lastPrinted>
  <dcterms:created xsi:type="dcterms:W3CDTF">2024-09-20T05:40:15Z</dcterms:created>
  <dcterms:modified xsi:type="dcterms:W3CDTF">2024-09-20T05:40:17Z</dcterms:modified>
</cp:coreProperties>
</file>