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445D07-B100-40E3-B356-37339DFF20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E2AD86-1727-4F63-B916-77F8BF7F24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94EBA4-0ED6-411F-A46B-C2AB91B692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B6C5FA-A8BE-4CF8-946D-2AB0F86D9A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4048D8-910A-46D4-A65D-6FABBFDDF6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5CD123-D419-4EEE-A92B-90EB860D6B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78BBBB-99FD-4B98-80C6-19E2A1C2A2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F0F01F-F208-44EC-A2C4-A612BBFBF2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548BE2-BCC6-42C6-8BF5-AF7CC139E4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08225F-7C86-44F4-A7E2-02F776AF33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57874B-0207-4D0E-8EEA-A7A95DF9C7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05300102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水务局社会信用体系建设工作总结</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工作背景与目标</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信用信息征集与整理</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信用评价体系建设</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信用监管与奖惩机制建设</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社会参与与宣传推广工作</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工作背景与目标</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政策推动</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国家层面出台了一系列关于社会信用体系建设的政策文件，要求各地方政府和部门积极推进社会信用体系建设。</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行业发展需求</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水务行业作为重要的公共服务行业，其服务质量、效率等方面与公众利益密切相关，因此加强社会信用体系建设对于提升行业形象和服务质量具有重要意义。</a:t>
            </a:r>
          </a:p>
        </p:txBody>
      </p:sp>
      <p:sp>
        <p:nvSpPr>
          <p:cNvPr id="8" name="AutoShape 8"/>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2844" r="22844"/>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水务局社会信用体系建设的背景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8" name="Group 8"/>
          <p:cNvGrpSpPr/>
          <p:nvPr/>
        </p:nvGrpSpPr>
        <p:grpSpPr>
          <a:xfrm>
            <a:off x="6184200" y="2878170"/>
            <a:ext cx="461677" cy="550831"/>
            <a:chOff x="6184200" y="2878170"/>
            <a:chExt cx="461677" cy="550831"/>
          </a:xfrm>
        </p:grpSpPr>
        <p:sp>
          <p:nvSpPr>
            <p:cNvPr id="9" name="Freeform 9"/>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Freeform 10"/>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11" name="Group 11"/>
          <p:cNvGrpSpPr/>
          <p:nvPr/>
        </p:nvGrpSpPr>
        <p:grpSpPr>
          <a:xfrm>
            <a:off x="1996032" y="4065529"/>
            <a:ext cx="664560" cy="579786"/>
            <a:chOff x="1996032" y="4065529"/>
            <a:chExt cx="664560" cy="579786"/>
          </a:xfrm>
        </p:grpSpPr>
        <p:sp>
          <p:nvSpPr>
            <p:cNvPr id="12" name="Freeform 12"/>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14" name="Group 14"/>
          <p:cNvGrpSpPr/>
          <p:nvPr/>
        </p:nvGrpSpPr>
        <p:grpSpPr>
          <a:xfrm>
            <a:off x="4836987" y="4210981"/>
            <a:ext cx="577691" cy="614457"/>
            <a:chOff x="4836987" y="4210981"/>
            <a:chExt cx="577691" cy="614457"/>
          </a:xfrm>
        </p:grpSpPr>
        <p:sp>
          <p:nvSpPr>
            <p:cNvPr id="15" name="Freeform 15"/>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Freeform 16"/>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Freeform 17"/>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Freeform 18"/>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19" name="Group 19"/>
          <p:cNvGrpSpPr/>
          <p:nvPr/>
        </p:nvGrpSpPr>
        <p:grpSpPr>
          <a:xfrm>
            <a:off x="3390861" y="2655299"/>
            <a:ext cx="559445" cy="701973"/>
            <a:chOff x="3390861" y="2655299"/>
            <a:chExt cx="559445" cy="701973"/>
          </a:xfrm>
        </p:grpSpPr>
        <p:sp>
          <p:nvSpPr>
            <p:cNvPr id="20" name="Freeform 20"/>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Freeform 21"/>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Freeform 22"/>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建设目标与意义</a:t>
              </a:r>
            </a:p>
          </p:txBody>
        </p:sp>
      </p:grpSp>
      <p:grpSp>
        <p:nvGrpSpPr>
          <p:cNvPr id="45" name="Group 45"/>
          <p:cNvGrpSpPr/>
          <p:nvPr/>
        </p:nvGrpSpPr>
        <p:grpSpPr>
          <a:xfrm>
            <a:off x="7809821" y="1388973"/>
            <a:ext cx="2987778" cy="490334"/>
            <a:chOff x="7809821" y="1388973"/>
            <a:chExt cx="2987778" cy="490334"/>
          </a:xfrm>
        </p:grpSpPr>
        <p:sp>
          <p:nvSpPr>
            <p:cNvPr id="46" name="TextBox 46"/>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建设目标</a:t>
              </a:r>
            </a:p>
          </p:txBody>
        </p:sp>
      </p:grpSp>
      <p:grpSp>
        <p:nvGrpSpPr>
          <p:cNvPr id="47" name="Group 47"/>
          <p:cNvGrpSpPr/>
          <p:nvPr/>
        </p:nvGrpSpPr>
        <p:grpSpPr>
          <a:xfrm>
            <a:off x="7809821" y="1823726"/>
            <a:ext cx="3286271" cy="1875094"/>
            <a:chOff x="7809821" y="1823726"/>
            <a:chExt cx="3286271" cy="1875094"/>
          </a:xfrm>
        </p:grpSpPr>
        <p:sp>
          <p:nvSpPr>
            <p:cNvPr id="48" name="TextBox 4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通过建立水务局社会信用体系，实现行业内各主体的信用信息共享、公开和交换，提高行业整体信用水平，促进水务行业的健康发展。</a:t>
              </a:r>
            </a:p>
          </p:txBody>
        </p:sp>
      </p:grpSp>
      <p:grpSp>
        <p:nvGrpSpPr>
          <p:cNvPr id="49" name="Group 49"/>
          <p:cNvGrpSpPr/>
          <p:nvPr/>
        </p:nvGrpSpPr>
        <p:grpSpPr>
          <a:xfrm>
            <a:off x="7809821" y="3814445"/>
            <a:ext cx="2987778" cy="490334"/>
            <a:chOff x="7809821" y="3814445"/>
            <a:chExt cx="2987778" cy="490334"/>
          </a:xfrm>
        </p:grpSpPr>
        <p:sp>
          <p:nvSpPr>
            <p:cNvPr id="50" name="TextBox 5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建设意义</a:t>
              </a:r>
            </a:p>
          </p:txBody>
        </p:sp>
      </p:grpSp>
      <p:grpSp>
        <p:nvGrpSpPr>
          <p:cNvPr id="51" name="Group 51"/>
          <p:cNvGrpSpPr/>
          <p:nvPr/>
        </p:nvGrpSpPr>
        <p:grpSpPr>
          <a:xfrm>
            <a:off x="7809821" y="4249198"/>
            <a:ext cx="3286271" cy="1875094"/>
            <a:chOff x="7809821" y="4249198"/>
            <a:chExt cx="3286271" cy="1875094"/>
          </a:xfrm>
        </p:grpSpPr>
        <p:sp>
          <p:nvSpPr>
            <p:cNvPr id="52" name="TextBox 52"/>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加强社会信用体系建设有助于提高水务行业的服务质量和效率，增强公众对水务行业的信任度和满意度，同时也有助于推动整个社会信用体系的完善和发展。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4" name="Picture 4"/>
          <p:cNvPicPr>
            <a:picLocks noChangeAspect="1"/>
          </p:cNvPicPr>
          <p:nvPr/>
        </p:nvPicPr>
        <p:blipFill>
          <a:blip r:embed="rId3"/>
          <a:srcRect t="3563" b="3563"/>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制定详细的工作计划，包括组织架构、制度建设、信息采集与整理、信用评价与公示等环节。</a:t>
            </a:r>
            <a:endParaRPr lang="en-US" sz="1100"/>
          </a:p>
        </p:txBody>
      </p:sp>
      <p:sp>
        <p:nvSpPr>
          <p:cNvPr id="7" name="AutoShape 7"/>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明确各项工作的具体时间节点和责任人，确保工作按计划有序推进。同时，根据实际情况及时调整工作计划和时间表，确保工作顺利进行。</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工作计划与时间表</a:t>
              </a:r>
            </a:p>
          </p:txBody>
        </p:sp>
      </p:grpSp>
      <p:sp>
        <p:nvSpPr>
          <p:cNvPr id="30" name="AutoShape 30"/>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时间表</a:t>
            </a:r>
            <a:endParaRPr lang="en-US" sz="1100"/>
          </a:p>
        </p:txBody>
      </p:sp>
      <p:sp>
        <p:nvSpPr>
          <p:cNvPr id="31" name="AutoShape 31"/>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工作计划</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信用信息征集与整理</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4" name="Group 4"/>
          <p:cNvGrpSpPr/>
          <p:nvPr/>
        </p:nvGrpSpPr>
        <p:grpSpPr>
          <a:xfrm>
            <a:off x="981837" y="1604867"/>
            <a:ext cx="3394996" cy="2116741"/>
            <a:chOff x="981837" y="1604867"/>
            <a:chExt cx="3394996" cy="2116741"/>
          </a:xfrm>
        </p:grpSpPr>
        <p:sp>
          <p:nvSpPr>
            <p:cNvPr id="5" name="AutoShape 5"/>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6" name="Group 6"/>
          <p:cNvGrpSpPr/>
          <p:nvPr/>
        </p:nvGrpSpPr>
        <p:grpSpPr>
          <a:xfrm>
            <a:off x="4376738" y="3721608"/>
            <a:ext cx="3394996" cy="2116741"/>
            <a:chOff x="4376738" y="3721608"/>
            <a:chExt cx="3394996" cy="2116741"/>
          </a:xfrm>
        </p:grpSpPr>
        <p:sp>
          <p:nvSpPr>
            <p:cNvPr id="7" name="AutoShape 7"/>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8" name="Group 8"/>
          <p:cNvGrpSpPr/>
          <p:nvPr/>
        </p:nvGrpSpPr>
        <p:grpSpPr>
          <a:xfrm>
            <a:off x="7771733" y="1604867"/>
            <a:ext cx="3394996" cy="2116741"/>
            <a:chOff x="7771733" y="1604867"/>
            <a:chExt cx="3394996" cy="2116741"/>
          </a:xfrm>
        </p:grpSpPr>
        <p:sp>
          <p:nvSpPr>
            <p:cNvPr id="9" name="AutoShape 9"/>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pic>
        <p:nvPicPr>
          <p:cNvPr id="10" name="Picture 10"/>
          <p:cNvPicPr>
            <a:picLocks noChangeAspect="1"/>
          </p:cNvPicPr>
          <p:nvPr/>
        </p:nvPicPr>
        <p:blipFill>
          <a:blip r:embed="rId3"/>
          <a:srcRect t="10200" b="10200"/>
          <a:stretch>
            <a:fillRect/>
          </a:stretch>
        </p:blipFill>
        <p:spPr>
          <a:xfrm>
            <a:off x="981837" y="3694465"/>
            <a:ext cx="3394942" cy="2143864"/>
          </a:xfrm>
          <a:prstGeom prst="rect">
            <a:avLst/>
          </a:prstGeom>
        </p:spPr>
      </p:pic>
      <p:pic>
        <p:nvPicPr>
          <p:cNvPr id="11" name="Picture 11"/>
          <p:cNvPicPr>
            <a:picLocks noChangeAspect="1"/>
          </p:cNvPicPr>
          <p:nvPr/>
        </p:nvPicPr>
        <p:blipFill>
          <a:blip r:embed="rId4"/>
          <a:srcRect t="10899" b="10899"/>
          <a:stretch>
            <a:fillRect/>
          </a:stretch>
        </p:blipFill>
        <p:spPr>
          <a:xfrm>
            <a:off x="4376812" y="1577730"/>
            <a:ext cx="3394942" cy="2143864"/>
          </a:xfrm>
          <a:prstGeom prst="rect">
            <a:avLst/>
          </a:prstGeom>
        </p:spPr>
      </p:pic>
      <p:pic>
        <p:nvPicPr>
          <p:cNvPr id="12" name="Picture 12"/>
          <p:cNvPicPr>
            <a:picLocks noChangeAspect="1"/>
          </p:cNvPicPr>
          <p:nvPr/>
        </p:nvPicPr>
        <p:blipFill>
          <a:blip r:embed="rId5"/>
          <a:srcRect t="8446" b="8446"/>
          <a:stretch>
            <a:fillRect/>
          </a:stretch>
        </p:blipFill>
        <p:spPr>
          <a:xfrm>
            <a:off x="7771733" y="3721608"/>
            <a:ext cx="3394942" cy="2143864"/>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信用信息征集渠道与方式</a:t>
              </a:r>
            </a:p>
          </p:txBody>
        </p:sp>
      </p:grpSp>
      <p:grpSp>
        <p:nvGrpSpPr>
          <p:cNvPr id="35" name="Group 35"/>
          <p:cNvGrpSpPr/>
          <p:nvPr/>
        </p:nvGrpSpPr>
        <p:grpSpPr>
          <a:xfrm>
            <a:off x="981837" y="1604867"/>
            <a:ext cx="3394996" cy="490334"/>
            <a:chOff x="981837" y="1604867"/>
            <a:chExt cx="3394996" cy="490334"/>
          </a:xfrm>
        </p:grpSpPr>
        <p:sp>
          <p:nvSpPr>
            <p:cNvPr id="36" name="TextBox 36"/>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政府部门共享</a:t>
              </a:r>
            </a:p>
          </p:txBody>
        </p:sp>
      </p:grpSp>
      <p:grpSp>
        <p:nvGrpSpPr>
          <p:cNvPr id="37" name="Group 37"/>
          <p:cNvGrpSpPr/>
          <p:nvPr/>
        </p:nvGrpSpPr>
        <p:grpSpPr>
          <a:xfrm>
            <a:off x="1090562" y="2039620"/>
            <a:ext cx="3286271" cy="1654845"/>
            <a:chOff x="1090562" y="2039620"/>
            <a:chExt cx="3286271" cy="1654845"/>
          </a:xfrm>
        </p:grpSpPr>
        <p:sp>
          <p:nvSpPr>
            <p:cNvPr id="38" name="TextBox 38"/>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与相关政府部门建立信息共享机制，获取企业、个人等信用主体的行政处罚、奖励等信息。</a:t>
              </a:r>
            </a:p>
          </p:txBody>
        </p:sp>
      </p:grpSp>
      <p:grpSp>
        <p:nvGrpSpPr>
          <p:cNvPr id="39" name="Group 39"/>
          <p:cNvGrpSpPr/>
          <p:nvPr/>
        </p:nvGrpSpPr>
        <p:grpSpPr>
          <a:xfrm>
            <a:off x="4376833" y="3748751"/>
            <a:ext cx="3394996" cy="490334"/>
            <a:chOff x="4376833" y="3748751"/>
            <a:chExt cx="3394996" cy="490334"/>
          </a:xfrm>
        </p:grpSpPr>
        <p:sp>
          <p:nvSpPr>
            <p:cNvPr id="40" name="TextBox 40"/>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公开公示</a:t>
              </a:r>
            </a:p>
          </p:txBody>
        </p:sp>
      </p:grpSp>
      <p:grpSp>
        <p:nvGrpSpPr>
          <p:cNvPr id="41" name="Group 41"/>
          <p:cNvGrpSpPr/>
          <p:nvPr/>
        </p:nvGrpSpPr>
        <p:grpSpPr>
          <a:xfrm>
            <a:off x="4485558" y="4183504"/>
            <a:ext cx="3286271" cy="1654845"/>
            <a:chOff x="4485558" y="4183504"/>
            <a:chExt cx="3286271" cy="1654845"/>
          </a:xfrm>
        </p:grpSpPr>
        <p:sp>
          <p:nvSpPr>
            <p:cNvPr id="42" name="TextBox 4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通过政府网站、新闻媒体等途径公开公示信用信息，鼓励社会公众参与监督。</a:t>
              </a:r>
            </a:p>
          </p:txBody>
        </p:sp>
      </p:grpSp>
      <p:grpSp>
        <p:nvGrpSpPr>
          <p:cNvPr id="43" name="Group 43"/>
          <p:cNvGrpSpPr/>
          <p:nvPr/>
        </p:nvGrpSpPr>
        <p:grpSpPr>
          <a:xfrm>
            <a:off x="7771733" y="1604867"/>
            <a:ext cx="3394996" cy="490334"/>
            <a:chOff x="7771733" y="1604867"/>
            <a:chExt cx="3394996" cy="490334"/>
          </a:xfrm>
        </p:grpSpPr>
        <p:sp>
          <p:nvSpPr>
            <p:cNvPr id="44" name="TextBox 44"/>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行业协会与中介机构</a:t>
              </a:r>
            </a:p>
          </p:txBody>
        </p:sp>
      </p:grpSp>
      <p:grpSp>
        <p:nvGrpSpPr>
          <p:cNvPr id="45" name="Group 45"/>
          <p:cNvGrpSpPr/>
          <p:nvPr/>
        </p:nvGrpSpPr>
        <p:grpSpPr>
          <a:xfrm>
            <a:off x="7880459" y="2039620"/>
            <a:ext cx="3286271" cy="1654845"/>
            <a:chOff x="7880459" y="2039620"/>
            <a:chExt cx="3286271" cy="1654845"/>
          </a:xfrm>
        </p:grpSpPr>
        <p:sp>
          <p:nvSpPr>
            <p:cNvPr id="46" name="TextBox 46"/>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与行业协会、中介机构合作，获取行业内部的信用评价、评级等信息。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731631"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305998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7662092"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4196862" y="1742733"/>
            <a:ext cx="3798277" cy="3798277"/>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TextBox 8"/>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信息分类与编码</a:t>
            </a:r>
          </a:p>
        </p:txBody>
      </p:sp>
      <p:sp>
        <p:nvSpPr>
          <p:cNvPr id="9" name="TextBox 9"/>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对征集到的信用信息进行分类、编码，确保信息的规范化和标准化。</a:t>
            </a:r>
          </a:p>
        </p:txBody>
      </p:sp>
      <p:sp>
        <p:nvSpPr>
          <p:cNvPr id="10" name="TextBox 10"/>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信息筛选与核实</a:t>
            </a:r>
          </a:p>
        </p:txBody>
      </p:sp>
      <p:sp>
        <p:nvSpPr>
          <p:cNvPr id="11" name="TextBox 11"/>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对征集到的信用信息进行筛选、核实，确保信息的真实性和准确性。</a:t>
            </a:r>
          </a:p>
        </p:txBody>
      </p:sp>
      <p:sp>
        <p:nvSpPr>
          <p:cNvPr id="12" name="TextBox 12"/>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信息存储与管理</a:t>
            </a:r>
          </a:p>
        </p:txBody>
      </p:sp>
      <p:sp>
        <p:nvSpPr>
          <p:cNvPr id="13" name="TextBox 13"/>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建立信用信息数据库，对信用信息进行存储和管理，确保信息的保密性和安全性。</a:t>
            </a:r>
          </a:p>
        </p:txBody>
      </p:sp>
      <p:sp>
        <p:nvSpPr>
          <p:cNvPr id="14" name="AutoShape 14"/>
          <p:cNvSpPr/>
          <p:nvPr/>
        </p:nvSpPr>
        <p:spPr>
          <a:xfrm>
            <a:off x="312666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8" name="Connector 18"/>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信用信息整理规范与流程</a:t>
              </a:r>
            </a:p>
          </p:txBody>
        </p:sp>
      </p:grpSp>
      <p:sp>
        <p:nvSpPr>
          <p:cNvPr id="41" name="AutoShape 41"/>
          <p:cNvSpPr/>
          <p:nvPr/>
        </p:nvSpPr>
        <p:spPr>
          <a:xfrm>
            <a:off x="680115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686783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10237651"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AutoShape 44"/>
          <p:cNvSpPr/>
          <p:nvPr/>
        </p:nvSpPr>
        <p:spPr>
          <a:xfrm>
            <a:off x="10304326"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5" name="TextBox 45"/>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6" name="TextBox 46"/>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7" name="TextBox 47"/>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定期对信用信息进行更新，确保信息的时效性和准确性。</a:t>
            </a:r>
          </a:p>
        </p:txBody>
      </p:sp>
      <p:sp>
        <p:nvSpPr>
          <p:cNvPr id="6" name="TextBox 6"/>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信息更新</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1" name="Picture 11"/>
          <p:cNvPicPr>
            <a:picLocks noChangeAspect="1"/>
          </p:cNvPicPr>
          <p:nvPr/>
        </p:nvPicPr>
        <p:blipFill>
          <a:blip r:embed="rId3"/>
          <a:srcRect l="7667" r="7667"/>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信息核查</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7" name="Picture 17"/>
          <p:cNvPicPr>
            <a:picLocks noChangeAspect="1"/>
          </p:cNvPicPr>
          <p:nvPr/>
        </p:nvPicPr>
        <p:blipFill>
          <a:blip r:embed="rId4"/>
          <a:srcRect l="16667" r="16667"/>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信息纠错</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22" name="Picture 22"/>
          <p:cNvPicPr>
            <a:picLocks noChangeAspect="1"/>
          </p:cNvPicPr>
          <p:nvPr/>
        </p:nvPicPr>
        <p:blipFill>
          <a:blip r:embed="rId5"/>
          <a:srcRect l="13625" r="13625"/>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对信用信息进行定期核查，确保信息的真实性和准确性。</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建立信用信息纠错机制，对错误的信用信息进行纠正和删除，确保信息的正确性。</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信用信息更新与维护机制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信用评价体系建设</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https://d.book118.com/697053001024006030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2024-09-01T15:41:37.534</cp:lastPrinted>
  <dcterms:created xsi:type="dcterms:W3CDTF">2024-09-01T07:41:37Z</dcterms:created>
  <dcterms:modified xsi:type="dcterms:W3CDTF">2024-09-01T07:41:39Z</dcterms:modified>
</cp:coreProperties>
</file>