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QAPKTF+MLQTHH+ArialMT"/>
      <p:regular r:id="rId15"/>
    </p:embeddedFont>
    <p:embeddedFont>
      <p:font typeface="HJRSWH+MS-UIGothic"/>
      <p:regular r:id="rId16"/>
    </p:embeddedFont>
    <p:embeddedFont>
      <p:font typeface="RNSJUJ+OLQMDO+MicrosoftYaHei-Bold"/>
      <p:regular r:id="rId17"/>
    </p:embeddedFont>
    <p:embeddedFont>
      <p:font typeface="SHVTLM+TPMGHW+Arial-BoldMT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79AE9-A656-4FDF-89E5-39AB10702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43F09-D04A-48F7-9901-7FFA38F68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0BFB5-A383-4951-A115-F9ED3DA7F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7F2192-95CA-4DAC-8D89-4760E73BB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60332C-5981-4A85-BD39-A2305F6BF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774268-8882-4854-A8F6-3A1728FFE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D8B8C8-DF8D-4575-B59D-735C96E83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B8AAE9-9920-4A8E-A187-22397C315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1685A7-4A87-479D-AB1D-D01D01255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6D6D0-8881-4CD4-8962-D78E4772D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CEFA2-F302-4AC4-9EDE-D18531F5C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03033031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16929" y="213442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QAPKTF+MLQTHH+ArialMT"/>
                <a:cs typeface="QAPKTF+MLQTHH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家庭消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费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2369" y="2670695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A5B2"/>
                </a:solidFill>
                <a:latin typeface="HJRSWH+MS-UIGothic"/>
                <a:cs typeface="HJRSWH+MS-UIGothic"/>
              </a:rPr>
              <a:t>目</a:t>
            </a:r>
            <a:r>
              <a:rPr sz="495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16929" y="269449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QAPKTF+MLQTHH+ArialMT"/>
                <a:cs typeface="QAPKTF+MLQTHH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家庭日常消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6929" y="3253930"/>
            <a:ext cx="3404537" cy="1903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QAPKTF+MLQTHH+ArialMT"/>
                <a:cs typeface="QAPKTF+MLQTHH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家庭休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闲娱乐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消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费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QAPKTF+MLQTHH+ArialMT"/>
                <a:cs typeface="QAPKTF+MLQTHH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家庭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展与投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消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费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57D"/>
                </a:solidFill>
                <a:latin typeface="QAPKTF+MLQTHH+ArialMT"/>
                <a:cs typeface="QAPKTF+MLQTHH+ArialMT"/>
              </a:rPr>
              <a:t>•</a:t>
            </a:r>
            <a:r>
              <a:rPr sz="2450" spc="128">
                <a:solidFill>
                  <a:srgbClr val="00657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家庭消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费观</a:t>
            </a:r>
            <a:r>
              <a:rPr sz="2400">
                <a:solidFill>
                  <a:srgbClr val="00657D"/>
                </a:solidFill>
                <a:latin typeface="HJRSWH+MS-UIGothic"/>
                <a:cs typeface="HJRSWH+MS-UIGothic"/>
              </a:rPr>
              <a:t>念与</a:t>
            </a:r>
            <a:r>
              <a:rPr sz="2400">
                <a:solidFill>
                  <a:srgbClr val="00657D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9035" y="3497173"/>
            <a:ext cx="1625931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RNSJUJ+OLQMDO+MicrosoftYaHei-Bold"/>
                <a:cs typeface="RNSJUJ+OLQMDO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家庭消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RNSJUJ+OLQMDO+MicrosoftYaHei-Bold"/>
                <a:cs typeface="RNSJUJ+OLQMD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家庭消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是指家庭成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在一定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期内所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行的消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，包括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买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生活必需品、享受服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储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蓄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和投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等方面。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RNSJUJ+OLQMDO+MicrosoftYaHei-Bold"/>
                <a:cs typeface="RNSJUJ+OLQMDO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家庭消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是社会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的重要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成部分，是衡量一个国家或地区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经济发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展水平和居民生活水平的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重要指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家庭消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家庭消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是社会再生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的重要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环节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、流通和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分配等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环节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的良性循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家庭消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是居民福利的重要保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障，能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提高居民的生活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量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和幸福感。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家庭消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的重要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力，能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内需、促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进经济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续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健康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HJRSWH+MS-UIGothic"/>
                <a:cs typeface="HJRSWH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家庭消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的分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按消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需求分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768799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包括生存型消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展型消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和享受型消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等。生存型消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足基本生活需求的消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如食品、衣物等；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展型消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是指用于提高自身素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和知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水平的消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，如教育、培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享受型消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足精神文化需求的消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，如旅游、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娱乐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按消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主体分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752471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包括个体消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和家庭消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。个体消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是指个人在生活和工作中的消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；家庭消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费则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指以家庭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为单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行的消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，包括家庭日常开支、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购车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按消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1600">
                <a:solidFill>
                  <a:srgbClr val="00A5B2"/>
                </a:solidFill>
                <a:latin typeface="HJRSWH+MS-UIGothic"/>
                <a:cs typeface="HJRSWH+MS-UIGothic"/>
              </a:rPr>
              <a:t>方式分</a:t>
            </a:r>
            <a:r>
              <a:rPr sz="1600">
                <a:solidFill>
                  <a:srgbClr val="00A5B2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762329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金消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和信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金消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者直接支付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金或使用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支付工具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支付；信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是指消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者利用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贷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款或信用卡等方式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行支付，先消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后付款。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食品消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0822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食品消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是家庭日常消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中的重要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成部分，占据家庭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支出的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大比例。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A5B2"/>
                </a:solidFill>
                <a:latin typeface="HJRSWH+MS-UIGothic"/>
                <a:cs typeface="HJRSWH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7324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食品消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食材、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料、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料等，是家庭日常开支中不可或缺的一部分。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不同家庭在食品消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上存在差异，受到收入水平、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习惯</a:t>
            </a: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、生活方式等多种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JRSWH+MS-UIGothic"/>
                <a:cs typeface="HJRSWH+MS-UIGothic"/>
              </a:rPr>
              <a:t>因素的影响。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住房消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545291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住房消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是家庭消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中的重要支出，包括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房、租房、物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HJRSWH+MS-UIGothic"/>
                <a:cs typeface="HJRSWH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3308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住房消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是家庭消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中的重要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成部分，占据家庭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总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支出的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大比例。不同家庭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在住房消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HJRSWH+MS-UIGothic"/>
                <a:cs typeface="HJRSWH+MS-UIGothic"/>
              </a:rPr>
              <a:t>上存在差异，受到收入水平、居住需求、地理位置等多种因素的影响。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JRSWH+MS-UIGothic"/>
                <a:cs typeface="HJRSWH+MS-UIGothic"/>
              </a:rPr>
              <a:t>交通消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交通消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是家庭日常消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中的重要支出，包括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购车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、加油、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修等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A5B2"/>
                </a:solidFill>
                <a:latin typeface="HJRSWH+MS-UIGothic"/>
                <a:cs typeface="HJRSWH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1575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随着城市化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程的加速和人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生活水平的提高，交通消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在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家庭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支出中所占比例逐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增加。不同家庭在交通消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上存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在差异，受到收入水平、居住地交通状况、出行需求等多种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JRSWH+MS-UIGothic"/>
                <a:cs typeface="HJRSWH+MS-UIGothic"/>
              </a:rPr>
              <a:t>因素的影响。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https://d.book118.com/697103033031006053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QAPKTF+MLQTHH+ArialMT</vt:lpstr>
      <vt:lpstr>Times New Roman</vt:lpstr>
      <vt:lpstr>HJRSWH+MS-UIGothic</vt:lpstr>
      <vt:lpstr>SimSun</vt:lpstr>
      <vt:lpstr>RNSJUJ+OLQMDO+MicrosoftYaHei-Bold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2024-09-26T23:43:42.672</cp:lastPrinted>
  <dcterms:created xsi:type="dcterms:W3CDTF">2024-09-26T15:43:42Z</dcterms:created>
  <dcterms:modified xsi:type="dcterms:W3CDTF">2024-09-26T15:43:43Z</dcterms:modified>
</cp:coreProperties>
</file>