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6EF99F-5E3D-48B5-959F-D1C534323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69AC3-D9DC-411B-A460-C1E3E002F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836B05-E3F7-4DDE-8523-EA7B7C0E9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AA2EB6-4491-49C2-9385-42ACFA45E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D8F3DE-90F7-4E6D-9D1B-623DE455D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08F1E7-B07A-4BAA-BF3D-0327C3232C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678AD0-7978-4DFC-B573-CACFBAFF09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55AF84-1E77-4CB7-A72E-0B48BA577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8C5C7-6361-4973-9417-C92F881569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0DBE2-739A-4687-840F-F9514309D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EA859-59B8-4D1D-9E72-6B0E3B25E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Ref idx="1003">
        <a:schemeClr val="bg1"/>
      </p:bgRef>
    </p:bg>
    <p:spTree>
      <p:nvGrpSpPr>
        <p:cNvPr id="1" name=""/>
        <p:cNvGrpSpPr/>
        <p:nvPr/>
      </p:nvGrpSpPr>
      <p:grpSpPr>
        <a:xfrm>
          <a:off x="0" y="0"/>
          <a:ext cx="0" cy="0"/>
        </a:xfrm>
      </p:grpSpPr>
      <p:sp>
        <p:nvSpPr>
          <p:cNvPr id="12" name="矩形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useBgFill="1">
        <p:nvSpPr>
          <p:cNvPr id="13" name="圆角矩形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4294967295">
            <a:schemeClr val="l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9" name="副标题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28" name="日期占位符 27"/>
          <p:cNvSpPr>
            <a:spLocks noGrp="1"/>
          </p:cNvSpPr>
          <p:nvPr>
            <p:ph type="dt" sz="half" idx="10"/>
          </p:nvPr>
        </p:nvSpPr>
        <p:spPr/>
        <p:txBody>
          <a:bodyPr/>
          <a:lstStyle/>
          <a:p>
            <a:fld id="{564CF2E0-CCC4-4E1E-9902-C3C36AB3FDA4}" type="datetimeFigureOut">
              <a:rPr lang="en-US" smtClean="0"/>
              <a:t>4/13/2018</a:t>
            </a:fld>
            <a:endParaRPr lang="en-US"/>
          </a:p>
        </p:txBody>
      </p:sp>
      <p:sp>
        <p:nvSpPr>
          <p:cNvPr id="17" name="页脚占位符 16"/>
          <p:cNvSpPr>
            <a:spLocks noGrp="1"/>
          </p:cNvSpPr>
          <p:nvPr>
            <p:ph type="ftr" sz="quarter" idx="11"/>
          </p:nvPr>
        </p:nvSpPr>
        <p:spPr/>
        <p:txBody>
          <a:bodyPr/>
          <a:lstStyle/>
          <a:p>
            <a:endParaRPr kumimoji="0" lang="en-US"/>
          </a:p>
        </p:txBody>
      </p:sp>
      <p:sp>
        <p:nvSpPr>
          <p:cNvPr id="29" name="灯片编号占位符 28"/>
          <p:cNvSpPr>
            <a:spLocks noGrp="1"/>
          </p:cNvSpPr>
          <p:nvPr>
            <p:ph type="sldNum" sz="quarter" idx="12"/>
          </p:nvPr>
        </p:nvSpPr>
        <p:spPr/>
        <p:txBody>
          <a:bodyPr lIns="0" tIns="0" rIns="0" bIns="0">
            <a:noAutofit/>
          </a:bodyPr>
          <a:lstStyle>
            <a:lvl1pPr>
              <a:defRPr sz="1400">
                <a:solidFill>
                  <a:srgbClr val="FFFFFF"/>
                </a:solidFill>
              </a:defRPr>
            </a:lvl1pPr>
          </a:lstStyle>
          <a:p>
            <a:fld id="{6F42FDE4-A7DD-41A7-A0A6-9B649FB43336}" type="slidenum">
              <a:rPr kumimoji="0" lang="en-US" smtClean="0"/>
              <a:t>‹#›</a:t>
            </a:fld>
            <a:endParaRPr kumimoji="0" lang="en-US" sz="1400">
              <a:solidFill>
                <a:srgbClr val="FFFFFF"/>
              </a:solidFill>
            </a:endParaRPr>
          </a:p>
        </p:txBody>
      </p:sp>
      <p:sp>
        <p:nvSpPr>
          <p:cNvPr id="7" name="矩形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10" name="矩形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11" name="矩形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8" name="标题 7"/>
          <p:cNvSpPr>
            <a:spLocks noGrp="1"/>
          </p:cNvSpPr>
          <p:nvPr>
            <p:ph type="ctrTitle"/>
          </p:nvPr>
        </p:nvSpPr>
        <p:spPr>
          <a:xfrm>
            <a:off x="457200" y="1505930"/>
            <a:ext cx="8229600" cy="1470025"/>
          </a:xfrm>
        </p:spPr>
        <p:txBody>
          <a:bodyPr anchor="ctr"/>
          <a:lstStyle>
            <a:lvl1pPr algn="ctr">
              <a:defRPr lang="en-US">
                <a:solidFill>
                  <a:srgbClr val="FFFFFF"/>
                </a:solidFill>
              </a:defRPr>
            </a:lvl1pPr>
          </a:lstStyle>
          <a:p>
            <a:r>
              <a:rPr kumimoji="0" lang="zh-CN" altLang="en-US" smtClean="0"/>
              <a:t>单击此处编辑母版标题样式</a:t>
            </a:r>
            <a:endParaRPr kumimoji="0" 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4" name="日期占位符 3"/>
          <p:cNvSpPr>
            <a:spLocks noGrp="1"/>
          </p:cNvSpPr>
          <p:nvPr>
            <p:ph type="dt" sz="half" idx="10"/>
          </p:nvPr>
        </p:nvSpPr>
        <p:spPr/>
        <p:txBody>
          <a:bodyPr/>
          <a:lstStyle/>
          <a:p>
            <a:fld id="{564CF2E0-CCC4-4E1E-9902-C3C36AB3FDA4}" type="datetimeFigureOut">
              <a:rPr lang="en-US" smtClean="0"/>
              <a:t>4/13/2018</a:t>
            </a:fld>
            <a:endParaRPr lang="en-US"/>
          </a:p>
        </p:txBody>
      </p:sp>
      <p:sp>
        <p:nvSpPr>
          <p:cNvPr id="5" name="页脚占位符 4"/>
          <p:cNvSpPr>
            <a:spLocks noGrp="1"/>
          </p:cNvSpPr>
          <p:nvPr>
            <p:ph type="ftr" sz="quarter" idx="11"/>
          </p:nvPr>
        </p:nvSpPr>
        <p:spPr/>
        <p:txBody>
          <a:bodyPr/>
          <a:lstStyle/>
          <a:p>
            <a:endParaRPr kumimoji="0" lang="en-US"/>
          </a:p>
        </p:txBody>
      </p:sp>
      <p:sp>
        <p:nvSpPr>
          <p:cNvPr id="6" name="灯片编号占位符 5"/>
          <p:cNvSpPr>
            <a:spLocks noGrp="1"/>
          </p:cNvSpPr>
          <p:nvPr>
            <p:ph type="sldNum" sz="quarter" idx="12"/>
          </p:nvPr>
        </p:nvSpPr>
        <p:spPr/>
        <p:txBody>
          <a:bodyPr/>
          <a:lstStyle/>
          <a:p>
            <a:fld id="{6F42FDE4-A7DD-41A7-A0A6-9B649FB43336}" type="slidenum">
              <a:rPr kumimoji="0" lang="en-US" smtClean="0"/>
              <a:t>‹#›</a:t>
            </a:fld>
            <a:endParaRPr kumimoji="0" lang="en-US"/>
          </a:p>
        </p:txBody>
      </p:sp>
      <p:sp>
        <p:nvSpPr>
          <p:cNvPr id="8" name="内容占位符 7"/>
          <p:cNvSpPr>
            <a:spLocks noGrp="1"/>
          </p:cNvSpPr>
          <p:nvPr>
            <p:ph sz="quarter" idx="1"/>
          </p:nvPr>
        </p:nvSpPr>
        <p:spPr>
          <a:xfrm>
            <a:off x="914400" y="1447800"/>
            <a:ext cx="7772400" cy="45720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Ref idx="1003">
        <a:schemeClr val="bg1"/>
      </p:bgRef>
    </p:bg>
    <p:spTree>
      <p:nvGrpSpPr>
        <p:cNvPr id="1" name=""/>
        <p:cNvGrpSpPr/>
        <p:nvPr/>
      </p:nvGrpSpPr>
      <p:grpSpPr>
        <a:xfrm>
          <a:off x="0" y="0"/>
          <a:ext cx="0" cy="0"/>
        </a:xfrm>
      </p:grpSpPr>
      <p:sp>
        <p:nvSpPr>
          <p:cNvPr id="11" name="矩形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useBgFill="1">
        <p:nvSpPr>
          <p:cNvPr id="10" name="圆角矩形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4294967293">
            <a:schemeClr val="l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2" name="标题 1"/>
          <p:cNvSpPr>
            <a:spLocks noGrp="1"/>
          </p:cNvSpPr>
          <p:nvPr>
            <p:ph type="title"/>
          </p:nvPr>
        </p:nvSpPr>
        <p:spPr>
          <a:xfrm>
            <a:off x="722313" y="952500"/>
            <a:ext cx="7772400" cy="1362075"/>
          </a:xfrm>
        </p:spPr>
        <p:txBody>
          <a:bodyPr anchor="b" anchorCtr="0"/>
          <a:lstStyle>
            <a:lvl1pPr algn="l">
              <a:buNone/>
              <a:defRPr sz="4000" b="0" cap="none"/>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CN" altLang="en-US" smtClean="0"/>
              <a:t>单击此处编辑母版文本样式</a:t>
            </a:r>
          </a:p>
        </p:txBody>
      </p:sp>
      <p:sp>
        <p:nvSpPr>
          <p:cNvPr id="4" name="日期占位符 3"/>
          <p:cNvSpPr>
            <a:spLocks noGrp="1"/>
          </p:cNvSpPr>
          <p:nvPr>
            <p:ph type="dt" sz="half" idx="10"/>
          </p:nvPr>
        </p:nvSpPr>
        <p:spPr/>
        <p:txBody>
          <a:bodyPr/>
          <a:lstStyle/>
          <a:p>
            <a:fld id="{564CF2E0-CCC4-4E1E-9902-C3C36AB3FDA4}" type="datetimeFigureOut">
              <a:rPr lang="en-US" smtClean="0"/>
              <a:t>4/13/2018</a:t>
            </a:fld>
            <a:endParaRPr lang="en-US"/>
          </a:p>
        </p:txBody>
      </p:sp>
      <p:sp>
        <p:nvSpPr>
          <p:cNvPr id="5" name="页脚占位符 4"/>
          <p:cNvSpPr>
            <a:spLocks noGrp="1"/>
          </p:cNvSpPr>
          <p:nvPr>
            <p:ph type="ftr" sz="quarter" idx="11"/>
          </p:nvPr>
        </p:nvSpPr>
        <p:spPr>
          <a:xfrm>
            <a:off x="800100" y="6172200"/>
            <a:ext cx="4000500" cy="457200"/>
          </a:xfrm>
        </p:spPr>
        <p:txBody>
          <a:bodyPr/>
          <a:lstStyle/>
          <a:p>
            <a:endParaRPr kumimoji="0" lang="en-US"/>
          </a:p>
        </p:txBody>
      </p:sp>
      <p:sp>
        <p:nvSpPr>
          <p:cNvPr id="7" name="矩形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8" name="矩形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9" name="矩形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6" name="灯片编号占位符 5"/>
          <p:cNvSpPr>
            <a:spLocks noGrp="1"/>
          </p:cNvSpPr>
          <p:nvPr>
            <p:ph type="sldNum" sz="quarter" idx="12"/>
          </p:nvPr>
        </p:nvSpPr>
        <p:spPr>
          <a:xfrm>
            <a:off x="146304" y="6208776"/>
            <a:ext cx="457200" cy="457200"/>
          </a:xfrm>
        </p:spPr>
        <p:txBody>
          <a:bodyPr/>
          <a:lstStyle/>
          <a:p>
            <a:fld id="{6F42FDE4-A7DD-41A7-A0A6-9B649FB43336}" type="slidenum">
              <a:rPr kumimoji="0" lang="en-US" smtClean="0"/>
              <a:t>‹#›</a:t>
            </a:fld>
            <a:endParaRPr kumimoji="0" 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5" name="日期占位符 4"/>
          <p:cNvSpPr>
            <a:spLocks noGrp="1"/>
          </p:cNvSpPr>
          <p:nvPr>
            <p:ph type="dt" sz="half" idx="10"/>
          </p:nvPr>
        </p:nvSpPr>
        <p:spPr/>
        <p:txBody>
          <a:bodyPr/>
          <a:lstStyle/>
          <a:p>
            <a:fld id="{564CF2E0-CCC4-4E1E-9902-C3C36AB3FDA4}" type="datetimeFigureOut">
              <a:rPr lang="en-US" smtClean="0"/>
              <a:t>4/13/2018</a:t>
            </a:fld>
            <a:endParaRPr lang="en-US"/>
          </a:p>
        </p:txBody>
      </p:sp>
      <p:sp>
        <p:nvSpPr>
          <p:cNvPr id="6" name="页脚占位符 5"/>
          <p:cNvSpPr>
            <a:spLocks noGrp="1"/>
          </p:cNvSpPr>
          <p:nvPr>
            <p:ph type="ftr" sz="quarter" idx="11"/>
          </p:nvPr>
        </p:nvSpPr>
        <p:spPr/>
        <p:txBody>
          <a:bodyPr/>
          <a:lstStyle/>
          <a:p>
            <a:endParaRPr kumimoji="0" lang="en-US"/>
          </a:p>
        </p:txBody>
      </p:sp>
      <p:sp>
        <p:nvSpPr>
          <p:cNvPr id="7" name="灯片编号占位符 6"/>
          <p:cNvSpPr>
            <a:spLocks noGrp="1"/>
          </p:cNvSpPr>
          <p:nvPr>
            <p:ph type="sldNum" sz="quarter" idx="12"/>
          </p:nvPr>
        </p:nvSpPr>
        <p:spPr/>
        <p:txBody>
          <a:bodyPr/>
          <a:lstStyle/>
          <a:p>
            <a:fld id="{6F42FDE4-A7DD-41A7-A0A6-9B649FB43336}" type="slidenum">
              <a:rPr kumimoji="0" lang="en-US" smtClean="0"/>
              <a:t>‹#›</a:t>
            </a:fld>
            <a:endParaRPr kumimoji="0" lang="en-US"/>
          </a:p>
        </p:txBody>
      </p:sp>
      <p:sp>
        <p:nvSpPr>
          <p:cNvPr id="9" name="内容占位符 8"/>
          <p:cNvSpPr>
            <a:spLocks noGrp="1"/>
          </p:cNvSpPr>
          <p:nvPr>
            <p:ph sz="quarter" idx="1"/>
          </p:nvPr>
        </p:nvSpPr>
        <p:spPr>
          <a:xfrm>
            <a:off x="914400" y="1447800"/>
            <a:ext cx="3749040" cy="45720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1" name="内容占位符 10"/>
          <p:cNvSpPr>
            <a:spLocks noGrp="1"/>
          </p:cNvSpPr>
          <p:nvPr>
            <p:ph sz="quarter" idx="2"/>
          </p:nvPr>
        </p:nvSpPr>
        <p:spPr>
          <a:xfrm>
            <a:off x="4933950" y="1447800"/>
            <a:ext cx="3749040" cy="45720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914400" y="273050"/>
            <a:ext cx="7772400" cy="1143000"/>
          </a:xfrm>
        </p:spPr>
        <p:txBody>
          <a:bodyPr anchor="b" anchorCtr="0"/>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7" name="日期占位符 6"/>
          <p:cNvSpPr>
            <a:spLocks noGrp="1"/>
          </p:cNvSpPr>
          <p:nvPr>
            <p:ph type="dt" sz="half" idx="10"/>
          </p:nvPr>
        </p:nvSpPr>
        <p:spPr/>
        <p:txBody>
          <a:bodyPr/>
          <a:lstStyle/>
          <a:p>
            <a:fld id="{564CF2E0-CCC4-4E1E-9902-C3C36AB3FDA4}" type="datetimeFigureOut">
              <a:rPr lang="en-US" smtClean="0"/>
              <a:t>4/13/2018</a:t>
            </a:fld>
            <a:endParaRPr lang="en-US"/>
          </a:p>
        </p:txBody>
      </p:sp>
      <p:sp>
        <p:nvSpPr>
          <p:cNvPr id="8" name="页脚占位符 7"/>
          <p:cNvSpPr>
            <a:spLocks noGrp="1"/>
          </p:cNvSpPr>
          <p:nvPr>
            <p:ph type="ftr" sz="quarter" idx="11"/>
          </p:nvPr>
        </p:nvSpPr>
        <p:spPr/>
        <p:txBody>
          <a:bodyPr/>
          <a:lstStyle/>
          <a:p>
            <a:endParaRPr kumimoji="0" lang="en-US"/>
          </a:p>
        </p:txBody>
      </p:sp>
      <p:sp>
        <p:nvSpPr>
          <p:cNvPr id="9" name="灯片编号占位符 8"/>
          <p:cNvSpPr>
            <a:spLocks noGrp="1"/>
          </p:cNvSpPr>
          <p:nvPr>
            <p:ph type="sldNum" sz="quarter" idx="12"/>
          </p:nvPr>
        </p:nvSpPr>
        <p:spPr/>
        <p:txBody>
          <a:bodyPr/>
          <a:lstStyle/>
          <a:p>
            <a:fld id="{6F42FDE4-A7DD-41A7-A0A6-9B649FB43336}" type="slidenum">
              <a:rPr kumimoji="0" lang="en-US" smtClean="0"/>
              <a:t>‹#›</a:t>
            </a:fld>
            <a:endParaRPr kumimoji="0" lang="en-US"/>
          </a:p>
        </p:txBody>
      </p:sp>
      <p:sp>
        <p:nvSpPr>
          <p:cNvPr id="11" name="内容占位符 10"/>
          <p:cNvSpPr>
            <a:spLocks noGrp="1"/>
          </p:cNvSpPr>
          <p:nvPr>
            <p:ph sz="half" idx="2"/>
          </p:nvPr>
        </p:nvSpPr>
        <p:spPr>
          <a:xfrm>
            <a:off x="914400" y="2247900"/>
            <a:ext cx="3733800" cy="38862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3" name="内容占位符 12"/>
          <p:cNvSpPr>
            <a:spLocks noGrp="1"/>
          </p:cNvSpPr>
          <p:nvPr>
            <p:ph sz="half" idx="4"/>
          </p:nvPr>
        </p:nvSpPr>
        <p:spPr>
          <a:xfrm>
            <a:off x="4953000" y="2247900"/>
            <a:ext cx="3733800" cy="38862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fld id="{564CF2E0-CCC4-4E1E-9902-C3C36AB3FDA4}" type="datetimeFigureOut">
              <a:rPr lang="en-US" smtClean="0"/>
              <a:t>4/13/2018</a:t>
            </a:fld>
            <a:endParaRPr lang="en-US"/>
          </a:p>
        </p:txBody>
      </p:sp>
      <p:sp>
        <p:nvSpPr>
          <p:cNvPr id="4" name="页脚占位符 3"/>
          <p:cNvSpPr>
            <a:spLocks noGrp="1"/>
          </p:cNvSpPr>
          <p:nvPr>
            <p:ph type="ftr" sz="quarter" idx="11"/>
          </p:nvPr>
        </p:nvSpPr>
        <p:spPr/>
        <p:txBody>
          <a:bodyPr/>
          <a:lstStyle/>
          <a:p>
            <a:endParaRPr kumimoji="0" lang="en-US"/>
          </a:p>
        </p:txBody>
      </p:sp>
      <p:sp>
        <p:nvSpPr>
          <p:cNvPr id="5" name="灯片编号占位符 4"/>
          <p:cNvSpPr>
            <a:spLocks noGrp="1"/>
          </p:cNvSpPr>
          <p:nvPr>
            <p:ph type="sldNum" sz="quarter" idx="12"/>
          </p:nvPr>
        </p:nvSpPr>
        <p:spPr/>
        <p:txBody>
          <a:bodyPr/>
          <a:lstStyle/>
          <a:p>
            <a:fld id="{6F42FDE4-A7DD-41A7-A0A6-9B649FB43336}" type="slidenum">
              <a:rPr kumimoji="0" lang="en-US" smtClean="0"/>
              <a:t>‹#›</a:t>
            </a:fld>
            <a:endParaRPr kumimoji="0"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64CF2E0-CCC4-4E1E-9902-C3C36AB3FDA4}" type="datetimeFigureOut">
              <a:rPr lang="en-US" smtClean="0"/>
              <a:t>4/13/2018</a:t>
            </a:fld>
            <a:endParaRPr lang="en-US"/>
          </a:p>
        </p:txBody>
      </p:sp>
      <p:sp>
        <p:nvSpPr>
          <p:cNvPr id="3" name="页脚占位符 2"/>
          <p:cNvSpPr>
            <a:spLocks noGrp="1"/>
          </p:cNvSpPr>
          <p:nvPr>
            <p:ph type="ftr" sz="quarter" idx="11"/>
          </p:nvPr>
        </p:nvSpPr>
        <p:spPr/>
        <p:txBody>
          <a:bodyPr/>
          <a:lstStyle/>
          <a:p>
            <a:endParaRPr kumimoji="0" lang="en-US"/>
          </a:p>
        </p:txBody>
      </p:sp>
      <p:sp>
        <p:nvSpPr>
          <p:cNvPr id="4" name="灯片编号占位符 3"/>
          <p:cNvSpPr>
            <a:spLocks noGrp="1"/>
          </p:cNvSpPr>
          <p:nvPr>
            <p:ph type="sldNum" sz="quarter" idx="12"/>
          </p:nvPr>
        </p:nvSpPr>
        <p:spPr/>
        <p:txBody>
          <a:bodyPr/>
          <a:lstStyle/>
          <a:p>
            <a:fld id="{6F42FDE4-A7DD-41A7-A0A6-9B649FB43336}" type="slidenum">
              <a:rPr kumimoji="0" lang="en-US" smtClean="0"/>
              <a:t>‹#›</a:t>
            </a:fld>
            <a:endParaRPr kumimoji="0"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8" name="矩形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useBgFill="1">
        <p:nvSpPr>
          <p:cNvPr id="9" name="圆角矩形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4294967295">
            <a:schemeClr val="l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2" name="标题 1"/>
          <p:cNvSpPr>
            <a:spLocks noGrp="1"/>
          </p:cNvSpPr>
          <p:nvPr>
            <p:ph type="title"/>
          </p:nvPr>
        </p:nvSpPr>
        <p:spPr>
          <a:xfrm>
            <a:off x="914400" y="273050"/>
            <a:ext cx="7772400" cy="1143000"/>
          </a:xfrm>
        </p:spPr>
        <p:txBody>
          <a:bodyPr anchor="b" anchorCtr="0"/>
          <a:lstStyle>
            <a:lvl1pPr algn="l">
              <a:buNone/>
              <a:defRPr sz="4000" b="0"/>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5" name="日期占位符 4"/>
          <p:cNvSpPr>
            <a:spLocks noGrp="1"/>
          </p:cNvSpPr>
          <p:nvPr>
            <p:ph type="dt" sz="half" idx="10"/>
          </p:nvPr>
        </p:nvSpPr>
        <p:spPr/>
        <p:txBody>
          <a:bodyPr/>
          <a:lstStyle/>
          <a:p>
            <a:fld id="{564CF2E0-CCC4-4E1E-9902-C3C36AB3FDA4}" type="datetimeFigureOut">
              <a:rPr lang="en-US" smtClean="0"/>
              <a:t>4/13/2018</a:t>
            </a:fld>
            <a:endParaRPr lang="en-US"/>
          </a:p>
        </p:txBody>
      </p:sp>
      <p:sp>
        <p:nvSpPr>
          <p:cNvPr id="6" name="页脚占位符 5"/>
          <p:cNvSpPr>
            <a:spLocks noGrp="1"/>
          </p:cNvSpPr>
          <p:nvPr>
            <p:ph type="ftr" sz="quarter" idx="11"/>
          </p:nvPr>
        </p:nvSpPr>
        <p:spPr/>
        <p:txBody>
          <a:bodyPr/>
          <a:lstStyle/>
          <a:p>
            <a:endParaRPr kumimoji="0" lang="en-US"/>
          </a:p>
        </p:txBody>
      </p:sp>
      <p:sp>
        <p:nvSpPr>
          <p:cNvPr id="7" name="灯片编号占位符 6"/>
          <p:cNvSpPr>
            <a:spLocks noGrp="1"/>
          </p:cNvSpPr>
          <p:nvPr>
            <p:ph type="sldNum" sz="quarter" idx="12"/>
          </p:nvPr>
        </p:nvSpPr>
        <p:spPr/>
        <p:txBody>
          <a:bodyPr/>
          <a:lstStyle/>
          <a:p>
            <a:fld id="{6F42FDE4-A7DD-41A7-A0A6-9B649FB43336}" type="slidenum">
              <a:rPr kumimoji="0" lang="en-US" smtClean="0"/>
              <a:t>‹#›</a:t>
            </a:fld>
            <a:endParaRPr kumimoji="0" lang="en-US"/>
          </a:p>
        </p:txBody>
      </p:sp>
      <p:sp>
        <p:nvSpPr>
          <p:cNvPr id="11" name="内容占位符 10"/>
          <p:cNvSpPr>
            <a:spLocks noGrp="1"/>
          </p:cNvSpPr>
          <p:nvPr>
            <p:ph sz="quarter" idx="1"/>
          </p:nvPr>
        </p:nvSpPr>
        <p:spPr>
          <a:xfrm>
            <a:off x="2971800" y="1600200"/>
            <a:ext cx="5715000" cy="4495800"/>
          </a:xfrm>
        </p:spPr>
        <p:txBody>
          <a:bodyPr vert="horz"/>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zh-CN" altLang="en-US" smtClean="0"/>
              <a:t>单击此处编辑母版标题样式</a:t>
            </a:r>
            <a:endParaRPr kumimoji="0" lang="en-US"/>
          </a:p>
        </p:txBody>
      </p:sp>
      <p:sp>
        <p:nvSpPr>
          <p:cNvPr id="4" name="文本占位符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5" name="日期占位符 4"/>
          <p:cNvSpPr>
            <a:spLocks noGrp="1"/>
          </p:cNvSpPr>
          <p:nvPr>
            <p:ph type="dt" sz="half" idx="10"/>
          </p:nvPr>
        </p:nvSpPr>
        <p:spPr/>
        <p:txBody>
          <a:bodyPr/>
          <a:lstStyle/>
          <a:p>
            <a:fld id="{564CF2E0-CCC4-4E1E-9902-C3C36AB3FDA4}" type="datetimeFigureOut">
              <a:rPr lang="en-US" smtClean="0"/>
              <a:t>4/13/2018</a:t>
            </a:fld>
            <a:endParaRPr lang="en-US"/>
          </a:p>
        </p:txBody>
      </p:sp>
      <p:sp>
        <p:nvSpPr>
          <p:cNvPr id="6" name="页脚占位符 5"/>
          <p:cNvSpPr>
            <a:spLocks noGrp="1"/>
          </p:cNvSpPr>
          <p:nvPr>
            <p:ph type="ftr" sz="quarter" idx="11"/>
          </p:nvPr>
        </p:nvSpPr>
        <p:spPr>
          <a:xfrm>
            <a:off x="914400" y="6172200"/>
            <a:ext cx="3886200" cy="457200"/>
          </a:xfrm>
        </p:spPr>
        <p:txBody>
          <a:bodyPr/>
          <a:lstStyle/>
          <a:p>
            <a:endParaRPr kumimoji="0" lang="en-US"/>
          </a:p>
        </p:txBody>
      </p:sp>
      <p:sp>
        <p:nvSpPr>
          <p:cNvPr id="7" name="灯片编号占位符 6"/>
          <p:cNvSpPr>
            <a:spLocks noGrp="1"/>
          </p:cNvSpPr>
          <p:nvPr>
            <p:ph type="sldNum" sz="quarter" idx="12"/>
          </p:nvPr>
        </p:nvSpPr>
        <p:spPr>
          <a:xfrm>
            <a:off x="146304" y="6208776"/>
            <a:ext cx="457200" cy="457200"/>
          </a:xfrm>
        </p:spPr>
        <p:txBody>
          <a:bodyPr/>
          <a:lstStyle/>
          <a:p>
            <a:fld id="{6F42FDE4-A7DD-41A7-A0A6-9B649FB43336}" type="slidenum">
              <a:rPr kumimoji="0" lang="en-US" smtClean="0"/>
              <a:t>‹#›</a:t>
            </a:fld>
            <a:endParaRPr kumimoji="0" lang="en-US"/>
          </a:p>
        </p:txBody>
      </p:sp>
      <p:sp>
        <p:nvSpPr>
          <p:cNvPr id="11" name="矩形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12" name="矩形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13" name="矩形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3" name="图片占位符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zh-CN" altLang="en-US" smtClean="0"/>
              <a:t>单击图标添加图片</a:t>
            </a:r>
            <a:endParaRPr kumimoji="0"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564CF2E0-CCC4-4E1E-9902-C3C36AB3FDA4}" type="datetimeFigureOut">
              <a:rPr lang="en-US" smtClean="0"/>
              <a:t>4/13/2018</a:t>
            </a:fld>
            <a:endParaRPr lang="en-US"/>
          </a:p>
        </p:txBody>
      </p:sp>
      <p:sp>
        <p:nvSpPr>
          <p:cNvPr id="5" name="页脚占位符 4"/>
          <p:cNvSpPr>
            <a:spLocks noGrp="1"/>
          </p:cNvSpPr>
          <p:nvPr>
            <p:ph type="ftr" sz="quarter" idx="11"/>
          </p:nvPr>
        </p:nvSpPr>
        <p:spPr/>
        <p:txBody>
          <a:bodyPr/>
          <a:lstStyle/>
          <a:p>
            <a:endParaRPr kumimoji="0" lang="en-US"/>
          </a:p>
        </p:txBody>
      </p:sp>
      <p:sp>
        <p:nvSpPr>
          <p:cNvPr id="6" name="灯片编号占位符 5"/>
          <p:cNvSpPr>
            <a:spLocks noGrp="1"/>
          </p:cNvSpPr>
          <p:nvPr>
            <p:ph type="sldNum" sz="quarter" idx="12"/>
          </p:nvPr>
        </p:nvSpPr>
        <p:spPr/>
        <p:txBody>
          <a:bodyPr/>
          <a:lstStyle/>
          <a:p>
            <a:fld id="{6F42FDE4-A7DD-41A7-A0A6-9B649FB43336}" type="slidenum">
              <a:rPr kumimoji="0" lang="en-US" smtClean="0"/>
              <a:t>‹#›</a:t>
            </a:fld>
            <a:endParaRPr kumimoji="0"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41"/>
            <a:ext cx="2011680"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914400" y="274640"/>
            <a:ext cx="556260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564CF2E0-CCC4-4E1E-9902-C3C36AB3FDA4}" type="datetimeFigureOut">
              <a:rPr lang="en-US" smtClean="0"/>
              <a:t>4/13/2018</a:t>
            </a:fld>
            <a:endParaRPr lang="en-US"/>
          </a:p>
        </p:txBody>
      </p:sp>
      <p:sp>
        <p:nvSpPr>
          <p:cNvPr id="5" name="页脚占位符 4"/>
          <p:cNvSpPr>
            <a:spLocks noGrp="1"/>
          </p:cNvSpPr>
          <p:nvPr>
            <p:ph type="ftr" sz="quarter" idx="11"/>
          </p:nvPr>
        </p:nvSpPr>
        <p:spPr/>
        <p:txBody>
          <a:bodyPr/>
          <a:lstStyle/>
          <a:p>
            <a:endParaRPr kumimoji="0" lang="en-US"/>
          </a:p>
        </p:txBody>
      </p:sp>
      <p:sp>
        <p:nvSpPr>
          <p:cNvPr id="6" name="灯片编号占位符 5"/>
          <p:cNvSpPr>
            <a:spLocks noGrp="1"/>
          </p:cNvSpPr>
          <p:nvPr>
            <p:ph type="sldNum" sz="quarter" idx="12"/>
          </p:nvPr>
        </p:nvSpPr>
        <p:spPr/>
        <p:txBody>
          <a:bodyPr/>
          <a:lstStyle/>
          <a:p>
            <a:fld id="{6F42FDE4-A7DD-41A7-A0A6-9B649FB43336}" type="slidenum">
              <a:rPr kumimoji="0" lang="en-US" smtClean="0"/>
              <a:t>‹#›</a:t>
            </a:fld>
            <a:endParaRPr kumimoji="0"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9" name="矩形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useBgFill="1">
        <p:nvSpPr>
          <p:cNvPr id="8" name="圆角矩形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4294967295">
            <a:schemeClr val="lt1"/>
          </a:fillRef>
          <a:effectRef idx="1">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22" name="标题占位符 21"/>
          <p:cNvSpPr>
            <a:spLocks noGrp="1"/>
          </p:cNvSpPr>
          <p:nvPr>
            <p:ph type="title"/>
          </p:nvPr>
        </p:nvSpPr>
        <p:spPr>
          <a:xfrm>
            <a:off x="914400" y="274638"/>
            <a:ext cx="7772400" cy="1143000"/>
          </a:xfrm>
          <a:prstGeom prst="rect">
            <a:avLst/>
          </a:prstGeom>
        </p:spPr>
        <p:txBody>
          <a:bodyPr bIns="91440" anchor="b" anchorCtr="0">
            <a:normAutofit/>
          </a:bodyPr>
          <a:lstStyle/>
          <a:p>
            <a:r>
              <a:rPr kumimoji="0" lang="zh-CN" altLang="en-US" smtClean="0"/>
              <a:t>单击此处编辑母版标题样式</a:t>
            </a:r>
            <a:endParaRPr kumimoji="0" lang="en-US"/>
          </a:p>
        </p:txBody>
      </p:sp>
      <p:sp>
        <p:nvSpPr>
          <p:cNvPr id="13" name="文本占位符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14" name="日期占位符 13"/>
          <p:cNvSpPr>
            <a:spLocks noGrp="1"/>
          </p:cNvSpPr>
          <p:nvPr>
            <p:ph type="dt" sz="half" idx="2"/>
          </p:nvPr>
        </p:nvSpPr>
        <p:spPr>
          <a:xfrm>
            <a:off x="6172200" y="6191250"/>
            <a:ext cx="2476500" cy="476250"/>
          </a:xfrm>
          <a:prstGeom prst="rect">
            <a:avLst/>
          </a:prstGeom>
        </p:spPr>
        <p:txBody>
          <a:bodyPr anchor="ctr" anchorCtr="0"/>
          <a:lstStyle>
            <a:defPPr>
              <a:defRPr lang="en-US"/>
            </a:defPPr>
            <a:lvl1pPr marL="0" algn="r" defTabSz="914400" rtl="0" eaLnBrk="1" latinLnBrk="0" hangingPunct="1">
              <a:defRPr kumimoji="0" sz="14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1" latinLnBrk="0" hangingPunct="1"/>
            <a:fld id="{564CF2E0-CCC4-4E1E-9902-C3C36AB3FDA4}" type="datetimeFigureOut">
              <a:rPr lang="en-US" smtClean="0"/>
              <a:pPr algn="r" eaLnBrk="1" latinLnBrk="0" hangingPunct="1"/>
              <a:t>4/13/2018</a:t>
            </a:fld>
            <a:endParaRPr lang="en-US" sz="1400">
              <a:solidFill>
                <a:schemeClr val="tx2"/>
              </a:solidFill>
            </a:endParaRPr>
          </a:p>
        </p:txBody>
      </p:sp>
      <p:sp>
        <p:nvSpPr>
          <p:cNvPr id="3" name="页脚占位符 2"/>
          <p:cNvSpPr>
            <a:spLocks noGrp="1"/>
          </p:cNvSpPr>
          <p:nvPr>
            <p:ph type="ftr" sz="quarter" idx="3"/>
          </p:nvPr>
        </p:nvSpPr>
        <p:spPr>
          <a:xfrm>
            <a:off x="914400" y="6172200"/>
            <a:ext cx="3962400" cy="457200"/>
          </a:xfrm>
          <a:prstGeom prst="rect">
            <a:avLst/>
          </a:prstGeom>
        </p:spPr>
        <p:txBody>
          <a:bodyPr anchor="ctr" anchorCtr="0"/>
          <a:lstStyle>
            <a:defPPr>
              <a:defRPr lang="en-US"/>
            </a:defPPr>
            <a:lvl1pPr marL="0" algn="l" defTabSz="914400" rtl="0" eaLnBrk="1" latinLnBrk="0" hangingPunct="1">
              <a:defRPr kumimoji="0" sz="14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sz="1400">
              <a:solidFill>
                <a:schemeClr val="tx2"/>
              </a:solidFill>
            </a:endParaRPr>
          </a:p>
        </p:txBody>
      </p:sp>
      <p:sp>
        <p:nvSpPr>
          <p:cNvPr id="23" name="灯片编号占位符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defPPr>
              <a:defRPr lang="en-US"/>
            </a:defPPr>
            <a:lvl1pPr marL="0" algn="ctr" defTabSz="914400" rtl="0" eaLnBrk="1" latinLnBrk="0" hangingPunct="1">
              <a:defRPr kumimoji="0" sz="1400" kern="1200">
                <a:solidFill>
                  <a:srgbClr val="FFFFFF"/>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fld id="{6F42FDE4-A7DD-41A7-A0A6-9B649FB43336}" type="slidenum">
              <a:rPr kumimoji="0" lang="en-US" smtClean="0"/>
              <a:pPr algn="ctr" eaLnBrk="1" latinLnBrk="0" hangingPunct="1"/>
              <a:t>‹#›</a:t>
            </a:fld>
            <a:endParaRPr kumimoji="0" lang="en-US" sz="140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15010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51520" y="3140968"/>
            <a:ext cx="8784976" cy="3528392"/>
          </a:xfrm>
        </p:spPr>
        <p:txBody>
          <a:bodyPr>
            <a:normAutofit fontScale="25000" lnSpcReduction="20000"/>
          </a:bodyPr>
          <a:lstStyle/>
          <a:p>
            <a:endParaRPr lang="zh-CN" altLang="zh-CN" sz="11200" smtClean="0"/>
          </a:p>
          <a:p>
            <a:r>
              <a:rPr lang="zh-CN" altLang="zh-CN" sz="11200" smtClean="0"/>
              <a:t>财税〔</a:t>
            </a:r>
            <a:r>
              <a:rPr lang="en-US" altLang="zh-CN" sz="11200" smtClean="0"/>
              <a:t>2018</a:t>
            </a:r>
            <a:r>
              <a:rPr lang="zh-CN" altLang="zh-CN" sz="11200" smtClean="0"/>
              <a:t>〕</a:t>
            </a:r>
            <a:r>
              <a:rPr lang="en-US" altLang="zh-CN" sz="11200" smtClean="0"/>
              <a:t>32</a:t>
            </a:r>
            <a:r>
              <a:rPr lang="zh-CN" altLang="zh-CN" sz="11200" smtClean="0"/>
              <a:t>号</a:t>
            </a:r>
          </a:p>
          <a:p>
            <a:r>
              <a:rPr lang="zh-CN" altLang="zh-CN" sz="11200" smtClean="0"/>
              <a:t>各省、自治区、直辖市、计划单列市财政厅（局）、国家税务局、地方税务局，新疆生产建设兵团财政局：</a:t>
            </a:r>
          </a:p>
          <a:p>
            <a:r>
              <a:rPr lang="zh-CN" altLang="zh-CN" sz="11200" smtClean="0"/>
              <a:t>　　为完善增值税制度，现将调整增值税税率有关政策通知如下：</a:t>
            </a:r>
          </a:p>
          <a:p>
            <a:endParaRPr lang="zh-CN" altLang="zh-CN" smtClean="0"/>
          </a:p>
          <a:p>
            <a:r>
              <a:rPr lang="zh-CN" altLang="zh-CN" smtClean="0"/>
              <a:t>　　</a:t>
            </a:r>
            <a:endParaRPr lang="zh-CN" altLang="en-US"/>
          </a:p>
        </p:txBody>
      </p:sp>
      <p:sp>
        <p:nvSpPr>
          <p:cNvPr id="3" name="标题 2"/>
          <p:cNvSpPr>
            <a:spLocks noGrp="1"/>
          </p:cNvSpPr>
          <p:nvPr>
            <p:ph type="ctrTitle"/>
          </p:nvPr>
        </p:nvSpPr>
        <p:spPr>
          <a:xfrm>
            <a:off x="0" y="1505930"/>
            <a:ext cx="8686800" cy="1470025"/>
          </a:xfrm>
        </p:spPr>
        <p:txBody>
          <a:bodyPr/>
          <a:lstStyle/>
          <a:p>
            <a:r>
              <a:rPr lang="zh-CN" altLang="zh-CN" b="1" smtClean="0"/>
              <a:t>关于调整增值税税率的通知</a:t>
            </a: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rmAutofit/>
          </a:bodyPr>
          <a:lstStyle/>
          <a:p>
            <a:r>
              <a:rPr lang="zh-CN" altLang="zh-CN" sz="3200" smtClean="0"/>
              <a:t>一、纳税人</a:t>
            </a:r>
            <a:r>
              <a:rPr lang="zh-CN" altLang="zh-CN" sz="3200" smtClean="0">
                <a:solidFill>
                  <a:srgbClr val="FF0000"/>
                </a:solidFill>
              </a:rPr>
              <a:t>发生增值税应税销售行为或者进口货物</a:t>
            </a:r>
            <a:r>
              <a:rPr lang="zh-CN" altLang="zh-CN" sz="3200" smtClean="0"/>
              <a:t>，原适用</a:t>
            </a:r>
            <a:r>
              <a:rPr lang="en-US" altLang="zh-CN" sz="3200" smtClean="0"/>
              <a:t>17%</a:t>
            </a:r>
            <a:r>
              <a:rPr lang="zh-CN" altLang="zh-CN" sz="3200" smtClean="0"/>
              <a:t>和</a:t>
            </a:r>
            <a:r>
              <a:rPr lang="en-US" altLang="zh-CN" sz="3200" smtClean="0"/>
              <a:t>11%</a:t>
            </a:r>
            <a:r>
              <a:rPr lang="zh-CN" altLang="zh-CN" sz="3200" smtClean="0"/>
              <a:t>税率的，税率分别</a:t>
            </a:r>
            <a:r>
              <a:rPr lang="zh-CN" altLang="zh-CN" sz="3200" smtClean="0">
                <a:solidFill>
                  <a:srgbClr val="FF0000"/>
                </a:solidFill>
              </a:rPr>
              <a:t>调整为</a:t>
            </a:r>
            <a:r>
              <a:rPr lang="en-US" altLang="zh-CN" sz="3200" smtClean="0">
                <a:solidFill>
                  <a:srgbClr val="FF0000"/>
                </a:solidFill>
              </a:rPr>
              <a:t>16%</a:t>
            </a:r>
            <a:r>
              <a:rPr lang="zh-CN" altLang="zh-CN" sz="3200" smtClean="0">
                <a:solidFill>
                  <a:srgbClr val="FF0000"/>
                </a:solidFill>
              </a:rPr>
              <a:t>、</a:t>
            </a:r>
            <a:r>
              <a:rPr lang="en-US" altLang="zh-CN" sz="3200" smtClean="0">
                <a:solidFill>
                  <a:srgbClr val="FF0000"/>
                </a:solidFill>
              </a:rPr>
              <a:t>10%</a:t>
            </a:r>
            <a:r>
              <a:rPr lang="zh-CN" altLang="zh-CN" sz="3200" smtClean="0"/>
              <a:t>。</a:t>
            </a:r>
          </a:p>
          <a:p>
            <a:r>
              <a:rPr lang="zh-CN" altLang="zh-CN" sz="3200" smtClean="0"/>
              <a:t>　　二、纳税人</a:t>
            </a:r>
            <a:r>
              <a:rPr lang="zh-CN" altLang="zh-CN" sz="3200" smtClean="0">
                <a:solidFill>
                  <a:srgbClr val="FF0000"/>
                </a:solidFill>
              </a:rPr>
              <a:t>购进农产品</a:t>
            </a:r>
            <a:r>
              <a:rPr lang="zh-CN" altLang="zh-CN" sz="3200" smtClean="0"/>
              <a:t>，原适用</a:t>
            </a:r>
            <a:r>
              <a:rPr lang="en-US" altLang="zh-CN" sz="3200" smtClean="0"/>
              <a:t>11%</a:t>
            </a:r>
            <a:r>
              <a:rPr lang="zh-CN" altLang="zh-CN" sz="3200" smtClean="0"/>
              <a:t>扣除率的，</a:t>
            </a:r>
            <a:r>
              <a:rPr lang="zh-CN" altLang="zh-CN" sz="3200" smtClean="0">
                <a:solidFill>
                  <a:srgbClr val="FF0000"/>
                </a:solidFill>
              </a:rPr>
              <a:t>扣除率调整为</a:t>
            </a:r>
            <a:r>
              <a:rPr lang="en-US" altLang="zh-CN" sz="3200" smtClean="0">
                <a:solidFill>
                  <a:srgbClr val="FF0000"/>
                </a:solidFill>
              </a:rPr>
              <a:t>10%</a:t>
            </a:r>
            <a:r>
              <a:rPr lang="zh-CN" altLang="zh-CN" sz="3200" smtClean="0"/>
              <a:t>。</a:t>
            </a:r>
          </a:p>
          <a:p>
            <a:r>
              <a:rPr lang="zh-CN" altLang="zh-CN" sz="3200" smtClean="0"/>
              <a:t>　　三、纳税人</a:t>
            </a:r>
            <a:r>
              <a:rPr lang="zh-CN" altLang="zh-CN" sz="3200" smtClean="0">
                <a:solidFill>
                  <a:srgbClr val="FF0000"/>
                </a:solidFill>
              </a:rPr>
              <a:t>购进用于生产销售或委托加工</a:t>
            </a:r>
            <a:r>
              <a:rPr lang="en-US" altLang="zh-CN" sz="3200" smtClean="0">
                <a:solidFill>
                  <a:srgbClr val="FF0000"/>
                </a:solidFill>
              </a:rPr>
              <a:t>16%</a:t>
            </a:r>
            <a:r>
              <a:rPr lang="zh-CN" altLang="zh-CN" sz="3200" smtClean="0">
                <a:solidFill>
                  <a:srgbClr val="FF0000"/>
                </a:solidFill>
              </a:rPr>
              <a:t>税率货物的农产品</a:t>
            </a:r>
            <a:r>
              <a:rPr lang="zh-CN" altLang="zh-CN" sz="3200" smtClean="0"/>
              <a:t>，</a:t>
            </a:r>
            <a:r>
              <a:rPr lang="zh-CN" altLang="zh-CN" sz="3200" smtClean="0">
                <a:solidFill>
                  <a:srgbClr val="FF0000"/>
                </a:solidFill>
              </a:rPr>
              <a:t>按照</a:t>
            </a:r>
            <a:r>
              <a:rPr lang="en-US" altLang="zh-CN" sz="3200" smtClean="0">
                <a:solidFill>
                  <a:srgbClr val="FF0000"/>
                </a:solidFill>
              </a:rPr>
              <a:t>12%</a:t>
            </a:r>
            <a:r>
              <a:rPr lang="zh-CN" altLang="zh-CN" sz="3200" smtClean="0">
                <a:solidFill>
                  <a:srgbClr val="FF0000"/>
                </a:solidFill>
              </a:rPr>
              <a:t>的扣除率计算进项税额</a:t>
            </a:r>
            <a:endParaRPr lang="zh-CN" altLang="en-US" sz="3200">
              <a:solidFill>
                <a:srgbClr val="FF0000"/>
              </a:solidFill>
            </a:endParaRPr>
          </a:p>
        </p:txBody>
      </p:sp>
      <p:sp>
        <p:nvSpPr>
          <p:cNvPr id="4" name="标题 2"/>
          <p:cNvSpPr>
            <a:spLocks noGrp="1"/>
          </p:cNvSpPr>
          <p:nvPr>
            <p:ph type="title"/>
          </p:nvPr>
        </p:nvSpPr>
        <p:spPr/>
        <p:txBody>
          <a:bodyPr/>
          <a:lstStyle/>
          <a:p>
            <a:r>
              <a:rPr lang="zh-CN" altLang="zh-CN" b="1" smtClean="0">
                <a:solidFill>
                  <a:srgbClr val="FF0000"/>
                </a:solidFill>
              </a:rPr>
              <a:t>关于调整增值税税率的通知</a:t>
            </a:r>
            <a:endParaRPr lang="zh-CN" altLang="en-US">
              <a:solidFill>
                <a:srgbClr val="FF0000"/>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a:xfrm>
            <a:off x="755576" y="1124744"/>
            <a:ext cx="7992888" cy="5256584"/>
          </a:xfrm>
        </p:spPr>
        <p:txBody>
          <a:bodyPr>
            <a:normAutofit lnSpcReduction="10000"/>
          </a:bodyPr>
          <a:lstStyle/>
          <a:p>
            <a:r>
              <a:rPr lang="zh-CN" altLang="zh-CN" sz="2800" smtClean="0"/>
              <a:t>四、原适用</a:t>
            </a:r>
            <a:r>
              <a:rPr lang="en-US" altLang="zh-CN" sz="2800" smtClean="0"/>
              <a:t>17%</a:t>
            </a:r>
            <a:r>
              <a:rPr lang="zh-CN" altLang="zh-CN" sz="2800" smtClean="0"/>
              <a:t>税率且出口退税率为</a:t>
            </a:r>
            <a:r>
              <a:rPr lang="en-US" altLang="zh-CN" sz="2800" smtClean="0"/>
              <a:t>17%</a:t>
            </a:r>
            <a:r>
              <a:rPr lang="zh-CN" altLang="zh-CN" sz="2800" smtClean="0"/>
              <a:t>的出口货物，出口退税率调整至</a:t>
            </a:r>
            <a:r>
              <a:rPr lang="en-US" altLang="zh-CN" sz="2800" smtClean="0"/>
              <a:t>16%</a:t>
            </a:r>
            <a:r>
              <a:rPr lang="zh-CN" altLang="zh-CN" sz="2800" smtClean="0"/>
              <a:t>。原适用</a:t>
            </a:r>
            <a:r>
              <a:rPr lang="en-US" altLang="zh-CN" sz="2800" smtClean="0"/>
              <a:t>11%</a:t>
            </a:r>
            <a:r>
              <a:rPr lang="zh-CN" altLang="zh-CN" sz="2800" smtClean="0"/>
              <a:t>税率且出口退税率为</a:t>
            </a:r>
            <a:r>
              <a:rPr lang="en-US" altLang="zh-CN" sz="2800" smtClean="0"/>
              <a:t>11%</a:t>
            </a:r>
            <a:r>
              <a:rPr lang="zh-CN" altLang="zh-CN" sz="2800" smtClean="0"/>
              <a:t>的出口货物、跨境应税行为，出口退税率调整至</a:t>
            </a:r>
            <a:r>
              <a:rPr lang="en-US" altLang="zh-CN" sz="2800" smtClean="0"/>
              <a:t>10%</a:t>
            </a:r>
            <a:r>
              <a:rPr lang="zh-CN" altLang="zh-CN" sz="2800" smtClean="0"/>
              <a:t>。</a:t>
            </a:r>
          </a:p>
          <a:p>
            <a:r>
              <a:rPr lang="zh-CN" altLang="zh-CN" sz="2800" smtClean="0"/>
              <a:t>　　五、外贸企业</a:t>
            </a:r>
            <a:r>
              <a:rPr lang="en-US" altLang="zh-CN" sz="2800" smtClean="0"/>
              <a:t>2018</a:t>
            </a:r>
            <a:r>
              <a:rPr lang="zh-CN" altLang="zh-CN" sz="2800" smtClean="0"/>
              <a:t>年</a:t>
            </a:r>
            <a:r>
              <a:rPr lang="en-US" altLang="zh-CN" sz="2800" smtClean="0"/>
              <a:t>7</a:t>
            </a:r>
            <a:r>
              <a:rPr lang="zh-CN" altLang="zh-CN" sz="2800" smtClean="0"/>
              <a:t>月</a:t>
            </a:r>
            <a:r>
              <a:rPr lang="en-US" altLang="zh-CN" sz="2800" smtClean="0"/>
              <a:t>31</a:t>
            </a:r>
            <a:r>
              <a:rPr lang="zh-CN" altLang="zh-CN" sz="2800" smtClean="0"/>
              <a:t>日前出口的第四条所涉货物、销售的第四条所涉跨境应税行为，</a:t>
            </a:r>
            <a:r>
              <a:rPr lang="zh-CN" altLang="zh-CN" sz="2800" smtClean="0">
                <a:solidFill>
                  <a:srgbClr val="FF0000"/>
                </a:solidFill>
              </a:rPr>
              <a:t>购进时已按调整前税率征收增值税的，执行调整前的出口退税率</a:t>
            </a:r>
            <a:r>
              <a:rPr lang="zh-CN" altLang="zh-CN" sz="2800" smtClean="0"/>
              <a:t>；</a:t>
            </a:r>
            <a:r>
              <a:rPr lang="zh-CN" altLang="zh-CN" sz="2800" smtClean="0">
                <a:solidFill>
                  <a:srgbClr val="FF0000"/>
                </a:solidFill>
              </a:rPr>
              <a:t>购进时已按调整后税率征收增值税的，执行调整后的出口退税率</a:t>
            </a:r>
            <a:r>
              <a:rPr lang="zh-CN" altLang="zh-CN" sz="2800" smtClean="0"/>
              <a:t>。生产企业</a:t>
            </a:r>
            <a:r>
              <a:rPr lang="en-US" altLang="zh-CN" sz="2800" smtClean="0">
                <a:solidFill>
                  <a:srgbClr val="FF0000"/>
                </a:solidFill>
              </a:rPr>
              <a:t>2018</a:t>
            </a:r>
            <a:r>
              <a:rPr lang="zh-CN" altLang="zh-CN" sz="2800" smtClean="0">
                <a:solidFill>
                  <a:srgbClr val="FF0000"/>
                </a:solidFill>
              </a:rPr>
              <a:t>年</a:t>
            </a:r>
            <a:r>
              <a:rPr lang="en-US" altLang="zh-CN" sz="2800" smtClean="0">
                <a:solidFill>
                  <a:srgbClr val="FF0000"/>
                </a:solidFill>
              </a:rPr>
              <a:t>7</a:t>
            </a:r>
            <a:r>
              <a:rPr lang="zh-CN" altLang="zh-CN" sz="2800" smtClean="0">
                <a:solidFill>
                  <a:srgbClr val="FF0000"/>
                </a:solidFill>
              </a:rPr>
              <a:t>月</a:t>
            </a:r>
            <a:r>
              <a:rPr lang="en-US" altLang="zh-CN" sz="2800" smtClean="0">
                <a:solidFill>
                  <a:srgbClr val="FF0000"/>
                </a:solidFill>
              </a:rPr>
              <a:t>31</a:t>
            </a:r>
            <a:r>
              <a:rPr lang="zh-CN" altLang="zh-CN" sz="2800" smtClean="0">
                <a:solidFill>
                  <a:srgbClr val="FF0000"/>
                </a:solidFill>
              </a:rPr>
              <a:t>日前</a:t>
            </a:r>
            <a:r>
              <a:rPr lang="zh-CN" altLang="zh-CN" sz="2800" smtClean="0"/>
              <a:t>出口的第四条所涉货物、销售的第四条所涉跨境应税行为，</a:t>
            </a:r>
            <a:r>
              <a:rPr lang="zh-CN" altLang="zh-CN" sz="2800" smtClean="0">
                <a:solidFill>
                  <a:srgbClr val="FF0000"/>
                </a:solidFill>
              </a:rPr>
              <a:t>执行调整前的出口退税率。</a:t>
            </a:r>
          </a:p>
          <a:p>
            <a:endParaRPr lang="zh-CN" altLang="en-US"/>
          </a:p>
        </p:txBody>
      </p:sp>
      <p:sp>
        <p:nvSpPr>
          <p:cNvPr id="4" name="标题 2"/>
          <p:cNvSpPr>
            <a:spLocks noGrp="1"/>
          </p:cNvSpPr>
          <p:nvPr>
            <p:ph type="title"/>
          </p:nvPr>
        </p:nvSpPr>
        <p:spPr>
          <a:xfrm>
            <a:off x="827584" y="274638"/>
            <a:ext cx="7859216" cy="922114"/>
          </a:xfrm>
        </p:spPr>
        <p:txBody>
          <a:bodyPr/>
          <a:lstStyle/>
          <a:p>
            <a:r>
              <a:rPr lang="zh-CN" altLang="zh-CN" b="1" smtClean="0">
                <a:solidFill>
                  <a:srgbClr val="FF0000"/>
                </a:solidFill>
              </a:rPr>
              <a:t>关于调整增值税税率的通知</a:t>
            </a:r>
            <a:endParaRPr lang="zh-CN" altLang="en-US">
              <a:solidFill>
                <a:srgbClr val="FF000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rmAutofit fontScale="70000" lnSpcReduction="20000"/>
          </a:bodyPr>
          <a:lstStyle/>
          <a:p>
            <a:r>
              <a:rPr lang="zh-CN" altLang="zh-CN" smtClean="0"/>
              <a:t>　</a:t>
            </a:r>
            <a:r>
              <a:rPr lang="zh-CN" altLang="zh-CN" sz="3600" smtClean="0"/>
              <a:t>调整</a:t>
            </a:r>
            <a:r>
              <a:rPr lang="zh-CN" altLang="zh-CN" sz="3600" smtClean="0">
                <a:solidFill>
                  <a:srgbClr val="FF0000"/>
                </a:solidFill>
              </a:rPr>
              <a:t>出口货物退税率的执行时间及出口货物的时间</a:t>
            </a:r>
            <a:r>
              <a:rPr lang="zh-CN" altLang="zh-CN" sz="3600" smtClean="0"/>
              <a:t>，以</a:t>
            </a:r>
            <a:r>
              <a:rPr lang="zh-CN" altLang="zh-CN" sz="3600" smtClean="0">
                <a:solidFill>
                  <a:srgbClr val="FF0000"/>
                </a:solidFill>
              </a:rPr>
              <a:t>出口货物报关单上注明的出口日期为准</a:t>
            </a:r>
            <a:r>
              <a:rPr lang="zh-CN" altLang="zh-CN" sz="3600" smtClean="0"/>
              <a:t>，调整</a:t>
            </a:r>
            <a:r>
              <a:rPr lang="zh-CN" altLang="zh-CN" sz="3600" smtClean="0">
                <a:solidFill>
                  <a:srgbClr val="FF0000"/>
                </a:solidFill>
              </a:rPr>
              <a:t>跨境应税行为退税率的执行时间及销售跨境应税行为的时间</a:t>
            </a:r>
            <a:r>
              <a:rPr lang="zh-CN" altLang="zh-CN" sz="3600" smtClean="0"/>
              <a:t>，</a:t>
            </a:r>
            <a:r>
              <a:rPr lang="zh-CN" altLang="zh-CN" sz="3600" smtClean="0">
                <a:solidFill>
                  <a:srgbClr val="FF0000"/>
                </a:solidFill>
              </a:rPr>
              <a:t>以出口发票的开具日期为准</a:t>
            </a:r>
            <a:r>
              <a:rPr lang="zh-CN" altLang="zh-CN" sz="3600" smtClean="0"/>
              <a:t>。</a:t>
            </a:r>
          </a:p>
          <a:p>
            <a:r>
              <a:rPr lang="zh-CN" altLang="zh-CN" sz="3600" smtClean="0"/>
              <a:t>　　六、</a:t>
            </a:r>
            <a:r>
              <a:rPr lang="zh-CN" altLang="zh-CN" sz="3600" smtClean="0">
                <a:solidFill>
                  <a:srgbClr val="FF0000"/>
                </a:solidFill>
              </a:rPr>
              <a:t>本通知自</a:t>
            </a:r>
            <a:r>
              <a:rPr lang="en-US" altLang="zh-CN" sz="3600" smtClean="0">
                <a:solidFill>
                  <a:srgbClr val="FF0000"/>
                </a:solidFill>
              </a:rPr>
              <a:t>2018</a:t>
            </a:r>
            <a:r>
              <a:rPr lang="zh-CN" altLang="zh-CN" sz="3600" smtClean="0">
                <a:solidFill>
                  <a:srgbClr val="FF0000"/>
                </a:solidFill>
              </a:rPr>
              <a:t>年</a:t>
            </a:r>
            <a:r>
              <a:rPr lang="en-US" altLang="zh-CN" sz="3600" smtClean="0">
                <a:solidFill>
                  <a:srgbClr val="FF0000"/>
                </a:solidFill>
              </a:rPr>
              <a:t>5</a:t>
            </a:r>
            <a:r>
              <a:rPr lang="zh-CN" altLang="zh-CN" sz="3600" smtClean="0">
                <a:solidFill>
                  <a:srgbClr val="FF0000"/>
                </a:solidFill>
              </a:rPr>
              <a:t>月</a:t>
            </a:r>
            <a:r>
              <a:rPr lang="en-US" altLang="zh-CN" sz="3600" smtClean="0">
                <a:solidFill>
                  <a:srgbClr val="FF0000"/>
                </a:solidFill>
              </a:rPr>
              <a:t>1</a:t>
            </a:r>
            <a:r>
              <a:rPr lang="zh-CN" altLang="zh-CN" sz="3600" smtClean="0">
                <a:solidFill>
                  <a:srgbClr val="FF0000"/>
                </a:solidFill>
              </a:rPr>
              <a:t>日起执行</a:t>
            </a:r>
            <a:r>
              <a:rPr lang="zh-CN" altLang="zh-CN" sz="3600" smtClean="0"/>
              <a:t>。此前有关规定与本通知规定的增值税税率、扣除率、出口退税率不一致的，以本通知为准。</a:t>
            </a:r>
          </a:p>
          <a:p>
            <a:r>
              <a:rPr lang="zh-CN" altLang="zh-CN" sz="3600" smtClean="0"/>
              <a:t>　　七、各地要高度重视增值税税率调整工作，做好实施前的各项准备以及实施过程中的监测分析、宣传解释等工作，确保增值税税率调整工作平稳、有序推进。如遇问题，请及时上报财政部和税务总局。</a:t>
            </a:r>
          </a:p>
          <a:p>
            <a:r>
              <a:rPr lang="zh-CN" altLang="zh-CN" sz="3600" smtClean="0"/>
              <a:t>　　</a:t>
            </a:r>
            <a:r>
              <a:rPr lang="en-US" altLang="zh-CN" sz="3600" smtClean="0"/>
              <a:t>                                              </a:t>
            </a:r>
            <a:r>
              <a:rPr lang="zh-CN" altLang="zh-CN" sz="3600" smtClean="0"/>
              <a:t>财政部 税务总局</a:t>
            </a:r>
          </a:p>
          <a:p>
            <a:r>
              <a:rPr lang="zh-CN" altLang="zh-CN" sz="3600" smtClean="0"/>
              <a:t>　　</a:t>
            </a:r>
            <a:r>
              <a:rPr lang="en-US" altLang="zh-CN" sz="3600" smtClean="0"/>
              <a:t>                                                2018</a:t>
            </a:r>
            <a:r>
              <a:rPr lang="zh-CN" altLang="zh-CN" sz="3600" smtClean="0"/>
              <a:t>年</a:t>
            </a:r>
            <a:r>
              <a:rPr lang="en-US" altLang="zh-CN" sz="3600" smtClean="0"/>
              <a:t>4</a:t>
            </a:r>
            <a:r>
              <a:rPr lang="zh-CN" altLang="zh-CN" sz="3600" smtClean="0"/>
              <a:t>月</a:t>
            </a:r>
            <a:r>
              <a:rPr lang="en-US" altLang="zh-CN" sz="3600" smtClean="0"/>
              <a:t>4</a:t>
            </a:r>
            <a:r>
              <a:rPr lang="zh-CN" altLang="zh-CN" sz="3600" smtClean="0"/>
              <a:t>日</a:t>
            </a:r>
          </a:p>
          <a:p>
            <a:endParaRPr lang="zh-CN" altLang="en-US"/>
          </a:p>
        </p:txBody>
      </p:sp>
      <p:sp>
        <p:nvSpPr>
          <p:cNvPr id="4" name="标题 2"/>
          <p:cNvSpPr>
            <a:spLocks noGrp="1"/>
          </p:cNvSpPr>
          <p:nvPr>
            <p:ph type="title"/>
          </p:nvPr>
        </p:nvSpPr>
        <p:spPr>
          <a:xfrm>
            <a:off x="914400" y="274638"/>
            <a:ext cx="7772400" cy="922114"/>
          </a:xfrm>
        </p:spPr>
        <p:txBody>
          <a:bodyPr/>
          <a:lstStyle/>
          <a:p>
            <a:r>
              <a:rPr lang="zh-CN" altLang="zh-CN" b="1" smtClean="0">
                <a:solidFill>
                  <a:srgbClr val="FF0000"/>
                </a:solidFill>
              </a:rPr>
              <a:t>关于调整增值税税率的通知</a:t>
            </a:r>
            <a:endParaRPr lang="zh-CN" altLang="en-US">
              <a:solidFill>
                <a:srgbClr val="FF0000"/>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85786" y="214290"/>
            <a:ext cx="7772400" cy="1143000"/>
          </a:xfrm>
        </p:spPr>
        <p:txBody>
          <a:bodyPr/>
          <a:lstStyle/>
          <a:p>
            <a:r>
              <a:rPr lang="zh-CN" altLang="en-US" b="1" smtClean="0">
                <a:solidFill>
                  <a:srgbClr val="FF0000"/>
                </a:solidFill>
              </a:rPr>
              <a:t>中华人民共和国增值税暂行条例</a:t>
            </a:r>
            <a:endParaRPr lang="zh-CN" altLang="en-US" b="1">
              <a:solidFill>
                <a:srgbClr val="FF0000"/>
              </a:solidFill>
            </a:endParaRPr>
          </a:p>
        </p:txBody>
      </p:sp>
      <p:sp>
        <p:nvSpPr>
          <p:cNvPr id="3" name="内容占位符 2"/>
          <p:cNvSpPr>
            <a:spLocks noGrp="1"/>
          </p:cNvSpPr>
          <p:nvPr>
            <p:ph sz="quarter" idx="1"/>
          </p:nvPr>
        </p:nvSpPr>
        <p:spPr/>
        <p:txBody>
          <a:bodyPr>
            <a:normAutofit/>
          </a:bodyPr>
          <a:lstStyle/>
          <a:p>
            <a:r>
              <a:rPr lang="zh-CN" altLang="en-US" smtClean="0"/>
              <a:t>（</a:t>
            </a:r>
            <a:r>
              <a:rPr lang="en-US" altLang="zh-CN" smtClean="0"/>
              <a:t>2017</a:t>
            </a:r>
            <a:r>
              <a:rPr lang="zh-CN" altLang="en-US" smtClean="0"/>
              <a:t>年</a:t>
            </a:r>
            <a:r>
              <a:rPr lang="en-US" altLang="zh-CN" smtClean="0"/>
              <a:t>10</a:t>
            </a:r>
            <a:r>
              <a:rPr lang="zh-CN" altLang="en-US" smtClean="0"/>
              <a:t>月</a:t>
            </a:r>
            <a:r>
              <a:rPr lang="en-US" altLang="zh-CN" smtClean="0"/>
              <a:t>30</a:t>
            </a:r>
            <a:r>
              <a:rPr lang="zh-CN" altLang="en-US" smtClean="0"/>
              <a:t>日）（国务院令第</a:t>
            </a:r>
            <a:r>
              <a:rPr lang="en-US" altLang="zh-CN" smtClean="0"/>
              <a:t>691</a:t>
            </a:r>
            <a:r>
              <a:rPr lang="zh-CN" altLang="en-US" smtClean="0"/>
              <a:t>号）</a:t>
            </a:r>
          </a:p>
          <a:p>
            <a:endParaRPr lang="en-US" altLang="zh-CN" smtClean="0"/>
          </a:p>
          <a:p>
            <a:r>
              <a:rPr lang="en-US" altLang="zh-CN" smtClean="0">
                <a:solidFill>
                  <a:srgbClr val="C00000"/>
                </a:solidFill>
              </a:rPr>
              <a:t>《</a:t>
            </a:r>
            <a:r>
              <a:rPr lang="zh-CN" altLang="en-US" smtClean="0">
                <a:solidFill>
                  <a:srgbClr val="C00000"/>
                </a:solidFill>
              </a:rPr>
              <a:t>财税</a:t>
            </a:r>
            <a:r>
              <a:rPr lang="en-US" altLang="zh-CN" smtClean="0">
                <a:solidFill>
                  <a:srgbClr val="C00000"/>
                </a:solidFill>
              </a:rPr>
              <a:t>〔2018〕32</a:t>
            </a:r>
            <a:r>
              <a:rPr lang="zh-CN" altLang="en-US" smtClean="0">
                <a:solidFill>
                  <a:srgbClr val="C00000"/>
                </a:solidFill>
              </a:rPr>
              <a:t>号</a:t>
            </a:r>
            <a:r>
              <a:rPr lang="en-US" altLang="zh-CN" smtClean="0">
                <a:solidFill>
                  <a:srgbClr val="C00000"/>
                </a:solidFill>
              </a:rPr>
              <a:t>》</a:t>
            </a:r>
            <a:r>
              <a:rPr lang="zh-CN" altLang="en-US" smtClean="0">
                <a:solidFill>
                  <a:srgbClr val="C00000"/>
                </a:solidFill>
              </a:rPr>
              <a:t>政策原文：一、纳税人发生增值税应税销售行为或者进口货物，原适用</a:t>
            </a:r>
            <a:r>
              <a:rPr lang="en-US" altLang="zh-CN" smtClean="0">
                <a:solidFill>
                  <a:srgbClr val="C00000"/>
                </a:solidFill>
              </a:rPr>
              <a:t>17%</a:t>
            </a:r>
            <a:r>
              <a:rPr lang="zh-CN" altLang="en-US" smtClean="0">
                <a:solidFill>
                  <a:srgbClr val="C00000"/>
                </a:solidFill>
              </a:rPr>
              <a:t>和</a:t>
            </a:r>
            <a:r>
              <a:rPr lang="en-US" altLang="zh-CN" smtClean="0">
                <a:solidFill>
                  <a:srgbClr val="C00000"/>
                </a:solidFill>
              </a:rPr>
              <a:t>11%</a:t>
            </a:r>
            <a:r>
              <a:rPr lang="zh-CN" altLang="en-US" smtClean="0">
                <a:solidFill>
                  <a:srgbClr val="C00000"/>
                </a:solidFill>
              </a:rPr>
              <a:t>税率的，税率分别调整为</a:t>
            </a:r>
            <a:r>
              <a:rPr lang="en-US" altLang="zh-CN" smtClean="0">
                <a:solidFill>
                  <a:srgbClr val="C00000"/>
                </a:solidFill>
              </a:rPr>
              <a:t>16%</a:t>
            </a:r>
            <a:r>
              <a:rPr lang="zh-CN" altLang="en-US" smtClean="0">
                <a:solidFill>
                  <a:srgbClr val="C00000"/>
                </a:solidFill>
              </a:rPr>
              <a:t>、</a:t>
            </a:r>
            <a:r>
              <a:rPr lang="en-US" altLang="zh-CN" smtClean="0">
                <a:solidFill>
                  <a:srgbClr val="C00000"/>
                </a:solidFill>
              </a:rPr>
              <a:t>10%</a:t>
            </a:r>
            <a:r>
              <a:rPr lang="zh-CN" altLang="en-US" smtClean="0">
                <a:solidFill>
                  <a:srgbClr val="C00000"/>
                </a:solidFill>
              </a:rPr>
              <a:t>。</a:t>
            </a:r>
            <a:endParaRPr lang="en-US" altLang="zh-CN" smtClean="0">
              <a:solidFill>
                <a:srgbClr val="C00000"/>
              </a:solidFill>
            </a:endParaRPr>
          </a:p>
          <a:p>
            <a:endParaRPr lang="en-US" altLang="zh-CN" smtClean="0"/>
          </a:p>
          <a:p>
            <a:r>
              <a:rPr lang="zh-CN" altLang="en-US" smtClean="0"/>
              <a:t>第二条 增值税税率：</a:t>
            </a:r>
          </a:p>
          <a:p>
            <a:r>
              <a:rPr lang="zh-CN" altLang="en-US" smtClean="0"/>
              <a:t>（一）纳税人销售货物、劳务、有形动产租赁服务或者进口货物，除本条第二项、</a:t>
            </a:r>
          </a:p>
          <a:p>
            <a:r>
              <a:rPr lang="zh-CN" altLang="en-US" smtClean="0"/>
              <a:t>第四项、第五项另有规定外，税率为</a:t>
            </a:r>
            <a:r>
              <a:rPr lang="en-US" altLang="zh-CN" smtClean="0"/>
              <a:t>17%</a:t>
            </a:r>
            <a:r>
              <a:rPr lang="zh-CN" altLang="en-US" smtClean="0"/>
              <a:t>。</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Autofit/>
          </a:bodyPr>
          <a:lstStyle/>
          <a:p>
            <a:r>
              <a:rPr lang="zh-CN" altLang="en-US" sz="2800" smtClean="0"/>
              <a:t>（二）纳税人销售交通运输、邮政、基础电信、建筑、不动产租赁服务，销售不动产，转让土地使用权，销售或者进口下列货物，税率为</a:t>
            </a:r>
            <a:r>
              <a:rPr lang="en-US" altLang="zh-CN" sz="2800" smtClean="0"/>
              <a:t>11%</a:t>
            </a:r>
            <a:r>
              <a:rPr lang="zh-CN" altLang="en-US" sz="2800" smtClean="0"/>
              <a:t>：</a:t>
            </a:r>
          </a:p>
          <a:p>
            <a:r>
              <a:rPr lang="en-US" altLang="zh-CN" sz="2800" smtClean="0"/>
              <a:t>1.</a:t>
            </a:r>
            <a:r>
              <a:rPr lang="zh-CN" altLang="en-US" sz="2800" smtClean="0"/>
              <a:t>粮食等农产品、食用植物油、食用盐；</a:t>
            </a:r>
          </a:p>
          <a:p>
            <a:r>
              <a:rPr lang="en-US" altLang="zh-CN" sz="2800" smtClean="0"/>
              <a:t>2.</a:t>
            </a:r>
            <a:r>
              <a:rPr lang="zh-CN" altLang="en-US" sz="2800" smtClean="0"/>
              <a:t>自来水、暖气、冷气、热水、煤气、石油液化气、天然气、二甲醚、沼气、居民</a:t>
            </a:r>
          </a:p>
          <a:p>
            <a:r>
              <a:rPr lang="zh-CN" altLang="en-US" sz="2800" smtClean="0"/>
              <a:t>用煤炭制品；</a:t>
            </a:r>
          </a:p>
          <a:p>
            <a:r>
              <a:rPr lang="en-US" altLang="zh-CN" sz="2800" smtClean="0"/>
              <a:t>3.</a:t>
            </a:r>
            <a:r>
              <a:rPr lang="zh-CN" altLang="en-US" sz="2800" smtClean="0"/>
              <a:t>图书、报纸、杂志、音像制品、电子出版物；</a:t>
            </a:r>
          </a:p>
          <a:p>
            <a:r>
              <a:rPr lang="en-US" altLang="zh-CN" sz="2800" smtClean="0"/>
              <a:t>4.</a:t>
            </a:r>
            <a:r>
              <a:rPr lang="zh-CN" altLang="en-US" sz="2800" smtClean="0"/>
              <a:t>饲料、化肥、农药、农机、农膜；</a:t>
            </a:r>
          </a:p>
          <a:p>
            <a:r>
              <a:rPr lang="en-US" altLang="zh-CN" sz="2800" smtClean="0"/>
              <a:t>5.</a:t>
            </a:r>
            <a:r>
              <a:rPr lang="zh-CN" altLang="en-US" sz="2800" smtClean="0"/>
              <a:t>国务院规定的其他货物。</a:t>
            </a:r>
            <a:endParaRPr lang="zh-CN" altLang="en-US" sz="2800"/>
          </a:p>
        </p:txBody>
      </p:sp>
      <p:sp>
        <p:nvSpPr>
          <p:cNvPr id="4" name="标题 1"/>
          <p:cNvSpPr>
            <a:spLocks noGrp="1"/>
          </p:cNvSpPr>
          <p:nvPr>
            <p:ph type="title"/>
          </p:nvPr>
        </p:nvSpPr>
        <p:spPr/>
        <p:txBody>
          <a:bodyPr/>
          <a:lstStyle/>
          <a:p>
            <a:r>
              <a:rPr lang="zh-CN" altLang="en-US" b="1" smtClean="0">
                <a:solidFill>
                  <a:srgbClr val="FF0000"/>
                </a:solidFill>
              </a:rPr>
              <a:t>中华人民共和国增值税暂行条例</a:t>
            </a:r>
            <a:endParaRPr lang="zh-CN" altLang="en-US" b="1">
              <a:solidFill>
                <a:srgbClr val="FF0000"/>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rmAutofit/>
          </a:bodyPr>
          <a:lstStyle/>
          <a:p>
            <a:r>
              <a:rPr lang="zh-CN" altLang="en-US" sz="2800" smtClean="0"/>
              <a:t>（三）纳税人销售服务、无形资产，除本条第一项、第二项、第五项另有规定外，</a:t>
            </a:r>
          </a:p>
          <a:p>
            <a:r>
              <a:rPr lang="zh-CN" altLang="en-US" sz="2800" smtClean="0"/>
              <a:t>税率为</a:t>
            </a:r>
            <a:r>
              <a:rPr lang="en-US" altLang="zh-CN" sz="2800" smtClean="0"/>
              <a:t>6%</a:t>
            </a:r>
            <a:r>
              <a:rPr lang="zh-CN" altLang="en-US" sz="2800" smtClean="0"/>
              <a:t>。</a:t>
            </a:r>
          </a:p>
          <a:p>
            <a:r>
              <a:rPr lang="zh-CN" altLang="en-US" sz="2800" smtClean="0"/>
              <a:t>（四）纳税人出口货物，税率为零；但是，国务院另有规定的除外。</a:t>
            </a:r>
          </a:p>
          <a:p>
            <a:r>
              <a:rPr lang="zh-CN" altLang="en-US" sz="2800" smtClean="0"/>
              <a:t>（五）境内单位和个人跨境销售国务院规定范围内的服务、无形资产，税率为零。</a:t>
            </a:r>
            <a:endParaRPr lang="zh-CN" altLang="en-US" sz="2800"/>
          </a:p>
        </p:txBody>
      </p:sp>
      <p:sp>
        <p:nvSpPr>
          <p:cNvPr id="4" name="标题 1"/>
          <p:cNvSpPr>
            <a:spLocks noGrp="1"/>
          </p:cNvSpPr>
          <p:nvPr>
            <p:ph type="title"/>
          </p:nvPr>
        </p:nvSpPr>
        <p:spPr/>
        <p:txBody>
          <a:bodyPr/>
          <a:lstStyle/>
          <a:p>
            <a:r>
              <a:rPr lang="zh-CN" altLang="en-US" b="1" smtClean="0">
                <a:solidFill>
                  <a:srgbClr val="FF0000"/>
                </a:solidFill>
              </a:rPr>
              <a:t>中华人民共和国增值税暂行条例</a:t>
            </a:r>
            <a:endParaRPr lang="zh-CN" altLang="en-US" b="1">
              <a:solidFill>
                <a:srgbClr val="FF0000"/>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57224" y="0"/>
            <a:ext cx="7829576" cy="1417638"/>
          </a:xfrm>
        </p:spPr>
        <p:txBody>
          <a:bodyPr>
            <a:noAutofit/>
          </a:bodyPr>
          <a:lstStyle/>
          <a:p>
            <a:r>
              <a:rPr lang="zh-CN" altLang="en-US" sz="4400" b="1" smtClean="0">
                <a:solidFill>
                  <a:srgbClr val="FF0000"/>
                </a:solidFill>
              </a:rPr>
              <a:t>税率调整对发票开具或取得环节带来的税收风险与应对措施</a:t>
            </a:r>
            <a:endParaRPr lang="zh-CN" altLang="en-US" sz="4400" b="1">
              <a:solidFill>
                <a:srgbClr val="FF0000"/>
              </a:solidFill>
            </a:endParaRPr>
          </a:p>
        </p:txBody>
      </p:sp>
      <p:sp>
        <p:nvSpPr>
          <p:cNvPr id="3" name="内容占位符 2"/>
          <p:cNvSpPr>
            <a:spLocks noGrp="1"/>
          </p:cNvSpPr>
          <p:nvPr>
            <p:ph sz="quarter" idx="1"/>
          </p:nvPr>
        </p:nvSpPr>
        <p:spPr/>
        <p:txBody>
          <a:bodyPr>
            <a:normAutofit/>
          </a:bodyPr>
          <a:lstStyle/>
          <a:p>
            <a:r>
              <a:rPr lang="en-US" altLang="zh-CN" sz="2800" smtClean="0"/>
              <a:t>1</a:t>
            </a:r>
            <a:r>
              <a:rPr lang="zh-CN" altLang="en-US" sz="2800" smtClean="0"/>
              <a:t>、发票开具时间与增值税纳税义务发生时间的协调与风险应对。</a:t>
            </a:r>
          </a:p>
          <a:p>
            <a:r>
              <a:rPr lang="zh-CN" altLang="en-US" sz="2800" smtClean="0"/>
              <a:t>（税总货便函</a:t>
            </a:r>
            <a:r>
              <a:rPr lang="en-US" altLang="zh-CN" sz="2800" smtClean="0"/>
              <a:t>〔2017〕127</a:t>
            </a:r>
            <a:r>
              <a:rPr lang="zh-CN" altLang="en-US" sz="2800" smtClean="0"/>
              <a:t>号）</a:t>
            </a:r>
            <a:r>
              <a:rPr lang="en-US" altLang="zh-CN" sz="2800" smtClean="0"/>
              <a:t>《</a:t>
            </a:r>
            <a:r>
              <a:rPr lang="zh-CN" altLang="en-US" sz="2800" smtClean="0"/>
              <a:t>增值税发票开具指南</a:t>
            </a:r>
            <a:r>
              <a:rPr lang="en-US" altLang="zh-CN" sz="2800" smtClean="0"/>
              <a:t>》 </a:t>
            </a:r>
            <a:r>
              <a:rPr lang="zh-CN" altLang="en-US" sz="2800" smtClean="0"/>
              <a:t>：纳税人应在发生增值税纳税义务时开具发票。</a:t>
            </a:r>
          </a:p>
          <a:p>
            <a:r>
              <a:rPr lang="en-US" altLang="zh-CN" sz="2800" smtClean="0"/>
              <a:t>《</a:t>
            </a:r>
            <a:r>
              <a:rPr lang="zh-CN" altLang="en-US" sz="2800" smtClean="0"/>
              <a:t>财税</a:t>
            </a:r>
            <a:r>
              <a:rPr lang="en-US" altLang="zh-CN" sz="2800" smtClean="0"/>
              <a:t>2016</a:t>
            </a:r>
            <a:r>
              <a:rPr lang="zh-CN" altLang="en-US" sz="2800" smtClean="0"/>
              <a:t>年</a:t>
            </a:r>
            <a:r>
              <a:rPr lang="en-US" altLang="zh-CN" sz="2800" smtClean="0"/>
              <a:t>36</a:t>
            </a:r>
            <a:r>
              <a:rPr lang="zh-CN" altLang="en-US" sz="2800" smtClean="0"/>
              <a:t>号</a:t>
            </a:r>
            <a:r>
              <a:rPr lang="en-US" altLang="zh-CN" sz="2800" smtClean="0"/>
              <a:t>》</a:t>
            </a:r>
            <a:r>
              <a:rPr lang="zh-CN" altLang="en-US" sz="2800" smtClean="0"/>
              <a:t>第四十五条 增值税纳税义务发生时间为：</a:t>
            </a:r>
            <a:endParaRPr lang="zh-CN" altLang="en-US" sz="2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Autofit/>
          </a:bodyPr>
          <a:lstStyle/>
          <a:p>
            <a:r>
              <a:rPr lang="en-US" altLang="zh-CN" sz="2800" smtClean="0"/>
              <a:t>1</a:t>
            </a:r>
            <a:r>
              <a:rPr lang="zh-CN" altLang="en-US" sz="2800" smtClean="0"/>
              <a:t>、纳税人发生应税行为并收讫销售款项或者取得索取销售款项凭据的当天；先开具发票的，为开具发票的当天。</a:t>
            </a:r>
          </a:p>
          <a:p>
            <a:r>
              <a:rPr lang="zh-CN" altLang="en-US" sz="2800" smtClean="0"/>
              <a:t>收讫销售款项，是指纳税人销售服务、无形资产、不动产过程中或者完成后收到款项。</a:t>
            </a:r>
          </a:p>
          <a:p>
            <a:r>
              <a:rPr lang="zh-CN" altLang="en-US" sz="2800" smtClean="0"/>
              <a:t>取得索取销售款项凭据的当天，是指书面合同确定的付款日期；未签订书面合同或</a:t>
            </a:r>
          </a:p>
          <a:p>
            <a:r>
              <a:rPr lang="zh-CN" altLang="en-US" sz="2800" smtClean="0"/>
              <a:t>者书面合同未确定付款日期的，为服务、无形资产转让完成的当天或者不动产权属变更的当天。</a:t>
            </a:r>
            <a:endParaRPr lang="zh-CN" altLang="en-US" sz="2800"/>
          </a:p>
        </p:txBody>
      </p:sp>
      <p:sp>
        <p:nvSpPr>
          <p:cNvPr id="4" name="标题 1"/>
          <p:cNvSpPr>
            <a:spLocks noGrp="1"/>
          </p:cNvSpPr>
          <p:nvPr>
            <p:ph type="title"/>
          </p:nvPr>
        </p:nvSpPr>
        <p:spPr>
          <a:xfrm>
            <a:off x="785786" y="71414"/>
            <a:ext cx="7901014" cy="1346224"/>
          </a:xfrm>
        </p:spPr>
        <p:txBody>
          <a:bodyPr>
            <a:noAutofit/>
          </a:bodyPr>
          <a:lstStyle/>
          <a:p>
            <a:r>
              <a:rPr lang="zh-CN" altLang="en-US" sz="4400" b="1" smtClean="0">
                <a:solidFill>
                  <a:srgbClr val="FF0000"/>
                </a:solidFill>
              </a:rPr>
              <a:t>税率调整对发票开具或取得环节带来的税收风险与应对措施</a:t>
            </a:r>
            <a:endParaRPr lang="zh-CN" altLang="en-US" sz="4400" b="1">
              <a:solidFill>
                <a:srgbClr val="FF0000"/>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sz="quarter" idx="1"/>
          </p:nvPr>
        </p:nvSpPr>
        <p:spPr/>
        <p:txBody>
          <a:bodyPr>
            <a:normAutofit/>
          </a:bodyPr>
          <a:lstStyle/>
          <a:p>
            <a:r>
              <a:rPr lang="en-US" altLang="zh-CN" sz="2800" smtClean="0"/>
              <a:t>2</a:t>
            </a:r>
            <a:r>
              <a:rPr lang="zh-CN" altLang="en-US" sz="2800" smtClean="0"/>
              <a:t>、纳税人</a:t>
            </a:r>
            <a:r>
              <a:rPr lang="zh-CN" altLang="en-US" sz="2800" smtClean="0">
                <a:solidFill>
                  <a:srgbClr val="FF0000"/>
                </a:solidFill>
              </a:rPr>
              <a:t>提供建筑服务、</a:t>
            </a:r>
            <a:r>
              <a:rPr lang="zh-CN" altLang="en-US" sz="2800" smtClean="0">
                <a:solidFill>
                  <a:srgbClr val="00B050"/>
                </a:solidFill>
              </a:rPr>
              <a:t>租赁服务采取预收款方式的，其纳税义务发生时间为收到预收款</a:t>
            </a:r>
            <a:r>
              <a:rPr lang="zh-CN" altLang="en-US" sz="2800" smtClean="0"/>
              <a:t>的当天。</a:t>
            </a:r>
          </a:p>
          <a:p>
            <a:r>
              <a:rPr lang="en-US" altLang="zh-CN" sz="2800" smtClean="0"/>
              <a:t>3</a:t>
            </a:r>
            <a:r>
              <a:rPr lang="zh-CN" altLang="en-US" sz="2800" smtClean="0"/>
              <a:t>、纳税人从事金融商品转让的，为金融商品所有权转移的当天。</a:t>
            </a:r>
          </a:p>
          <a:p>
            <a:r>
              <a:rPr lang="en-US" altLang="zh-CN" sz="2800" smtClean="0"/>
              <a:t>4</a:t>
            </a:r>
            <a:r>
              <a:rPr lang="zh-CN" altLang="en-US" sz="2800" smtClean="0"/>
              <a:t>、纳税人发生本办法第十四条规定情形的，其纳税义务发生时间为服务、无形资产转让完成的当天或者不动产权属变更的当天</a:t>
            </a:r>
            <a:endParaRPr lang="zh-CN" altLang="en-US" sz="2800"/>
          </a:p>
        </p:txBody>
      </p:sp>
      <p:sp>
        <p:nvSpPr>
          <p:cNvPr id="4" name="标题 1"/>
          <p:cNvSpPr>
            <a:spLocks noGrp="1"/>
          </p:cNvSpPr>
          <p:nvPr>
            <p:ph type="title"/>
          </p:nvPr>
        </p:nvSpPr>
        <p:spPr>
          <a:xfrm>
            <a:off x="928662" y="142852"/>
            <a:ext cx="7758138" cy="1274786"/>
          </a:xfrm>
        </p:spPr>
        <p:txBody>
          <a:bodyPr>
            <a:noAutofit/>
          </a:bodyPr>
          <a:lstStyle/>
          <a:p>
            <a:r>
              <a:rPr lang="zh-CN" altLang="en-US" sz="4400" b="1" smtClean="0">
                <a:solidFill>
                  <a:srgbClr val="FF0000"/>
                </a:solidFill>
              </a:rPr>
              <a:t>税率调整对发票开具或取得环节带来的税收风险与应对措施</a:t>
            </a:r>
            <a:endParaRPr lang="zh-CN" altLang="en-US" sz="4400" b="1">
              <a:solidFill>
                <a:srgbClr val="FF0000"/>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https://d.book118.com/697115010065006035</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Franklin Gothic Book"/>
        <a:cs typeface="Arial"/>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Perpetua"/>
        <a:cs typeface="Arial"/>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r:embed="rId1">
            <a:duotone>
              <a:schemeClr val="phClr">
                <a:tint val="30000"/>
                <a:satMod val="300000"/>
              </a:schemeClr>
              <a:schemeClr val="phClr">
                <a:tint val="40000"/>
                <a:satMod val="200000"/>
              </a:schemeClr>
            </a:duotone>
          </a:blip>
          <a:tile tx="0" ty="0" sx="70000" sy="70000" flip="none" algn="ctr"/>
        </a:blipFill>
        <a:blipFill>
          <a:blip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Franklin Gothic Book</vt:lpstr>
      <vt:lpstr>Perpetua</vt:lpstr>
      <vt:lpstr>Wingdings 2</vt:lpstr>
      <vt:lpstr>Office Theme</vt:lpstr>
      <vt:lpstr>关于调整增值税税率的通知</vt:lpstr>
      <vt:lpstr>关于调整增值税税率的通知</vt:lpstr>
      <vt:lpstr>关于调整增值税税率的通知</vt:lpstr>
      <vt:lpstr>关于调整增值税税率的通知</vt:lpstr>
      <vt:lpstr>中华人民共和国增值税暂行条例</vt:lpstr>
      <vt:lpstr>中华人民共和国增值税暂行条例</vt:lpstr>
      <vt:lpstr>中华人民共和国增值税暂行条例</vt:lpstr>
      <vt:lpstr>税率调整对发票开具或取得环节带来的税收风险与应对措施</vt:lpstr>
      <vt:lpstr>税率调整对发票开具或取得环节带来的税收风险与应对措施</vt:lpstr>
      <vt:lpstr>税率调整对发票开具或取得环节带来的税收风险与应对措施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2024-09-09T22:32:37.111</cp:lastPrinted>
  <dcterms:created xsi:type="dcterms:W3CDTF">2024-09-09T14:32:37Z</dcterms:created>
  <dcterms:modified xsi:type="dcterms:W3CDTF">2024-09-09T14:32:42Z</dcterms:modified>
</cp:coreProperties>
</file>