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48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6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jpeg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image" Target="../media/image6.png" /><Relationship Id="rId8" Type="http://schemas.openxmlformats.org/officeDocument/2006/relationships/tags" Target="../tags/tag19.xml" /><Relationship Id="rId9" Type="http://schemas.openxmlformats.org/officeDocument/2006/relationships/image" Target="../media/image7.png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25.xml" /><Relationship Id="rId4" Type="http://schemas.openxmlformats.org/officeDocument/2006/relationships/image" Target="../media/image9.png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36.xml" /><Relationship Id="rId11" Type="http://schemas.openxmlformats.org/officeDocument/2006/relationships/image" Target="../media/image14.jpeg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11.png" /><Relationship Id="rId4" Type="http://schemas.openxmlformats.org/officeDocument/2006/relationships/tags" Target="../tags/tag32.xml" /><Relationship Id="rId5" Type="http://schemas.openxmlformats.org/officeDocument/2006/relationships/image" Target="../media/image12.png" /><Relationship Id="rId6" Type="http://schemas.openxmlformats.org/officeDocument/2006/relationships/tags" Target="../tags/tag33.xml" /><Relationship Id="rId7" Type="http://schemas.openxmlformats.org/officeDocument/2006/relationships/image" Target="../media/image13.png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5.png" /><Relationship Id="rId6" Type="http://schemas.openxmlformats.org/officeDocument/2006/relationships/tags" Target="../tags/tag46.xml" /><Relationship Id="rId7" Type="http://schemas.openxmlformats.org/officeDocument/2006/relationships/image" Target="../media/image16.png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image" Target="../media/image16.png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16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png" /><Relationship Id="rId2" Type="http://schemas.openxmlformats.org/officeDocument/2006/relationships/tags" Target="../tags/tag78.xml" /><Relationship Id="rId3" Type="http://schemas.openxmlformats.org/officeDocument/2006/relationships/image" Target="../media/image15.png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83.xml" /><Relationship Id="rId3" Type="http://schemas.openxmlformats.org/officeDocument/2006/relationships/image" Target="../media/image16.png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89.xml" /><Relationship Id="rId3" Type="http://schemas.openxmlformats.org/officeDocument/2006/relationships/image" Target="../media/image16.png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10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image" Target="../media/image18.png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E0459-A140-432C-8955-6A0407ECA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673C8-D0C6-4C5F-8C46-F52EA42F5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33F73-FF06-408A-8372-B9E69ECE7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9DBB7-D4BE-4F26-BA70-98ECFC745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AD380C-9C76-4947-B13C-26A906CD5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83CBA2-9EA5-4CA2-9B4B-9157C9B29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1C3EFA-4FD5-4196-BDF8-FD6671C4D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F0D6A-CD82-46CE-8B12-236B64CCB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50E7D-3D89-431E-AB95-FF8A3454B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A643C-F077-4201-B571-0A12CDE77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81DD8-A570-4432-8A44-5DA5E656A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075295" y="0"/>
            <a:ext cx="4116705" cy="586549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9" name="图片 53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37590" y="2194560"/>
            <a:ext cx="3822700" cy="328612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61" name="VCG21137462054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329815"/>
            <a:ext cx="4485005" cy="4720590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674" name="任意多边形: 形状 40"/>
          <p:cNvSpPr/>
          <p:nvPr>
            <p:custDataLst>
              <p:tags r:id="rId7"/>
            </p:custDataLst>
          </p:nvPr>
        </p:nvSpPr>
        <p:spPr>
          <a:xfrm>
            <a:off x="7114222" y="36080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5" hasCustomPrompt="1"/>
            <p:custDataLst>
              <p:tags r:id="rId8"/>
            </p:custDataLst>
          </p:nvPr>
        </p:nvSpPr>
        <p:spPr>
          <a:xfrm>
            <a:off x="7110730" y="37553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5406390" y="939165"/>
            <a:ext cx="1566545" cy="506031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+mj-ea"/>
                <a:sym typeface="思源宋体 CN Heavy" panose="02020900000000000000" charset="-122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VCG41N156437283" descr="图片包含 游戏机, 停止, 食物  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72355" y="1125855"/>
            <a:ext cx="286385" cy="287655"/>
          </a:xfrm>
          <a:prstGeom prst="rect">
            <a:avLst/>
          </a:prstGeom>
        </p:spPr>
      </p:pic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4538980" y="1596390"/>
            <a:ext cx="942975" cy="402717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indent="0" algn="l" fontAlgn="auto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5" name="图片 8" descr="图片包含 地图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940675" y="5664200"/>
            <a:ext cx="2358390" cy="1052830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"/>
          <p:cNvSpPr txBox="1">
            <a:spLocks noGrp="1"/>
          </p:cNvSpPr>
          <p:nvPr>
            <p:ph type="title" idx="8" hasCustomPrompt="1"/>
            <p:custDataLst>
              <p:tags r:id="rId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2" name="任意多边形: 形状 63"/>
          <p:cNvSpPr/>
          <p:nvPr>
            <p:custDataLst>
              <p:tags r:id="rId3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4" name="任意多边形: 形状 64"/>
          <p:cNvSpPr/>
          <p:nvPr>
            <p:custDataLst>
              <p:tags r:id="rId4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6" name="任意多边形: 形状 65"/>
          <p:cNvSpPr/>
          <p:nvPr>
            <p:custDataLst>
              <p:tags r:id="rId5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8" name="任意多边形: 形状 66"/>
          <p:cNvSpPr/>
          <p:nvPr>
            <p:custDataLst>
              <p:tags r:id="rId6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67" name="图片 7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20000"/>
          </a:blip>
          <a:stretch>
            <a:fillRect/>
          </a:stretch>
        </p:blipFill>
        <p:spPr>
          <a:xfrm>
            <a:off x="10353675" y="0"/>
            <a:ext cx="1837690" cy="275145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69" name="图片 6" descr="图片包含 地图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0" y="5514975"/>
            <a:ext cx="1600835" cy="1343025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任意多边形: 形状 6"/>
          <p:cNvSpPr/>
          <p:nvPr>
            <p:custDataLst>
              <p:tags r:id="rId1"/>
            </p:custDataLst>
          </p:nvPr>
        </p:nvSpPr>
        <p:spPr>
          <a:xfrm>
            <a:off x="489585" y="461645"/>
            <a:ext cx="11231245" cy="5963285"/>
          </a:xfrm>
          <a:custGeom>
            <a:gdLst>
              <a:gd name="connsiteX0" fmla="*/ 339551 w 11140376"/>
              <a:gd name="connsiteY0" fmla="*/ 0 h 5323550"/>
              <a:gd name="connsiteX1" fmla="*/ 10783408 w 11140376"/>
              <a:gd name="connsiteY1" fmla="*/ 0 h 5323550"/>
              <a:gd name="connsiteX2" fmla="*/ 10952271 w 11140376"/>
              <a:gd name="connsiteY2" fmla="*/ 168863 h 5323550"/>
              <a:gd name="connsiteX3" fmla="*/ 10952271 w 11140376"/>
              <a:gd name="connsiteY3" fmla="*/ 187221 h 5323550"/>
              <a:gd name="connsiteX4" fmla="*/ 10962696 w 11140376"/>
              <a:gd name="connsiteY4" fmla="*/ 188272 h 5323550"/>
              <a:gd name="connsiteX5" fmla="*/ 11140376 w 11140376"/>
              <a:gd name="connsiteY5" fmla="*/ 406278 h 5323550"/>
              <a:gd name="connsiteX6" fmla="*/ 11140376 w 11140376"/>
              <a:gd name="connsiteY6" fmla="*/ 4917272 h 5323550"/>
              <a:gd name="connsiteX7" fmla="*/ 10962696 w 11140376"/>
              <a:gd name="connsiteY7" fmla="*/ 5135278 h 5323550"/>
              <a:gd name="connsiteX8" fmla="*/ 10952271 w 11140376"/>
              <a:gd name="connsiteY8" fmla="*/ 5136329 h 5323550"/>
              <a:gd name="connsiteX9" fmla="*/ 10952271 w 11140376"/>
              <a:gd name="connsiteY9" fmla="*/ 5154687 h 5323550"/>
              <a:gd name="connsiteX10" fmla="*/ 10783408 w 11140376"/>
              <a:gd name="connsiteY10" fmla="*/ 5323550 h 5323550"/>
              <a:gd name="connsiteX11" fmla="*/ 339551 w 11140376"/>
              <a:gd name="connsiteY11" fmla="*/ 5323550 h 5323550"/>
              <a:gd name="connsiteX12" fmla="*/ 170688 w 11140376"/>
              <a:gd name="connsiteY12" fmla="*/ 5154687 h 5323550"/>
              <a:gd name="connsiteX13" fmla="*/ 170688 w 11140376"/>
              <a:gd name="connsiteY13" fmla="*/ 5133108 h 5323550"/>
              <a:gd name="connsiteX14" fmla="*/ 135910 w 11140376"/>
              <a:gd name="connsiteY14" fmla="*/ 5122312 h 5323550"/>
              <a:gd name="connsiteX15" fmla="*/ 0 w 11140376"/>
              <a:gd name="connsiteY15" fmla="*/ 4917272 h 5323550"/>
              <a:gd name="connsiteX16" fmla="*/ 0 w 11140376"/>
              <a:gd name="connsiteY16" fmla="*/ 406278 h 5323550"/>
              <a:gd name="connsiteX17" fmla="*/ 135910 w 11140376"/>
              <a:gd name="connsiteY17" fmla="*/ 201239 h 5323550"/>
              <a:gd name="connsiteX18" fmla="*/ 170688 w 11140376"/>
              <a:gd name="connsiteY18" fmla="*/ 190443 h 5323550"/>
              <a:gd name="connsiteX19" fmla="*/ 170688 w 11140376"/>
              <a:gd name="connsiteY19" fmla="*/ 168863 h 5323550"/>
              <a:gd name="connsiteX20" fmla="*/ 339551 w 11140376"/>
              <a:gd name="connsiteY20" fmla="*/ 0 h 532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1140376" h="5323550">
                <a:moveTo>
                  <a:pt x="339551" y="0"/>
                </a:moveTo>
                <a:lnTo>
                  <a:pt x="10783408" y="0"/>
                </a:lnTo>
                <a:cubicBezTo>
                  <a:pt x="10876668" y="0"/>
                  <a:pt x="10952271" y="75603"/>
                  <a:pt x="10952271" y="168863"/>
                </a:cubicBezTo>
                <a:lnTo>
                  <a:pt x="10952271" y="187221"/>
                </a:lnTo>
                <a:lnTo>
                  <a:pt x="10962696" y="188272"/>
                </a:lnTo>
                <a:cubicBezTo>
                  <a:pt x="11064098" y="209022"/>
                  <a:pt x="11140376" y="298742"/>
                  <a:pt x="11140376" y="406278"/>
                </a:cubicBezTo>
                <a:lnTo>
                  <a:pt x="11140376" y="4917272"/>
                </a:lnTo>
                <a:cubicBezTo>
                  <a:pt x="11140376" y="5024808"/>
                  <a:pt x="11064098" y="5114528"/>
                  <a:pt x="10962696" y="5135278"/>
                </a:cubicBezTo>
                <a:lnTo>
                  <a:pt x="10952271" y="5136329"/>
                </a:lnTo>
                <a:lnTo>
                  <a:pt x="10952271" y="5154687"/>
                </a:lnTo>
                <a:cubicBezTo>
                  <a:pt x="10952271" y="5247947"/>
                  <a:pt x="10876668" y="5323550"/>
                  <a:pt x="10783408" y="5323550"/>
                </a:cubicBezTo>
                <a:lnTo>
                  <a:pt x="339551" y="5323550"/>
                </a:lnTo>
                <a:cubicBezTo>
                  <a:pt x="246291" y="5323550"/>
                  <a:pt x="170688" y="5247947"/>
                  <a:pt x="170688" y="5154687"/>
                </a:cubicBezTo>
                <a:lnTo>
                  <a:pt x="170688" y="5133108"/>
                </a:lnTo>
                <a:lnTo>
                  <a:pt x="135910" y="5122312"/>
                </a:lnTo>
                <a:cubicBezTo>
                  <a:pt x="56042" y="5088530"/>
                  <a:pt x="0" y="5009446"/>
                  <a:pt x="0" y="4917272"/>
                </a:cubicBezTo>
                <a:lnTo>
                  <a:pt x="0" y="406278"/>
                </a:lnTo>
                <a:cubicBezTo>
                  <a:pt x="0" y="314105"/>
                  <a:pt x="56042" y="235020"/>
                  <a:pt x="135910" y="201239"/>
                </a:cubicBezTo>
                <a:lnTo>
                  <a:pt x="170688" y="190443"/>
                </a:lnTo>
                <a:lnTo>
                  <a:pt x="170688" y="168863"/>
                </a:lnTo>
                <a:cubicBezTo>
                  <a:pt x="170688" y="75603"/>
                  <a:pt x="246291" y="0"/>
                  <a:pt x="339551" y="0"/>
                </a:cubicBezTo>
                <a:close/>
              </a:path>
            </a:pathLst>
          </a:custGeom>
          <a:noFill/>
          <a:ln w="28575">
            <a:solidFill>
              <a:schemeClr val="accent1"/>
            </a:solidFill>
            <a:prstDash val="solid"/>
          </a:ln>
          <a:effectLst>
            <a:outerShdw blurRad="355600" dist="203200" dir="5400000" sx="96000" sy="96000" algn="t" rotWithShape="0">
              <a:schemeClr val="accent6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71" name="图片 6" descr="图片包含 地图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8403590" y="3263900"/>
            <a:ext cx="3788410" cy="381698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3" name="图片 40" descr="图片包含 地图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75" y="-17145"/>
            <a:ext cx="1716405" cy="196977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9460230" y="1137920"/>
            <a:ext cx="1584325" cy="258508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5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63930" y="910590"/>
            <a:ext cx="4897755" cy="403034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77" name="图片 51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311275"/>
            <a:ext cx="5459095" cy="550100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图片 50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685398" y="5739445"/>
            <a:ext cx="2506532" cy="1118813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pic>
        <p:nvPicPr>
          <p:cNvPr id="2097181" name="图片 45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-962" t="18834" r="100000" b="74774"/>
          <a:stretch>
            <a:fillRect/>
          </a:stretch>
        </p:blipFill>
        <p:spPr>
          <a:xfrm>
            <a:off x="527125" y="3138159"/>
            <a:ext cx="64546" cy="643675"/>
          </a:xfrm>
          <a:custGeom>
            <a:gdLst>
              <a:gd name="connsiteX0" fmla="*/ 64546 w 64546"/>
              <a:gd name="connsiteY0" fmla="*/ 0 h 643675"/>
              <a:gd name="connsiteX1" fmla="*/ 64546 w 64546"/>
              <a:gd name="connsiteY1" fmla="*/ 643675 h 643675"/>
              <a:gd name="connsiteX2" fmla="*/ 0 w 64546"/>
              <a:gd name="connsiteY2" fmla="*/ 562472 h 643675"/>
              <a:gd name="connsiteX3" fmla="*/ 64546 w 64546"/>
              <a:gd name="connsiteY3" fmla="*/ 0 h 643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546" h="643675">
                <a:moveTo>
                  <a:pt x="64546" y="0"/>
                </a:moveTo>
                <a:lnTo>
                  <a:pt x="64546" y="643675"/>
                </a:lnTo>
                <a:lnTo>
                  <a:pt x="0" y="562472"/>
                </a:lnTo>
                <a:lnTo>
                  <a:pt x="64546" y="0"/>
                </a:lnTo>
                <a:close/>
              </a:path>
            </a:pathLst>
          </a:custGeom>
        </p:spPr>
      </p:pic>
      <p:sp>
        <p:nvSpPr>
          <p:cNvPr id="1048716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6650355" y="1176655"/>
            <a:ext cx="2041525" cy="450469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  <a:sym typeface="MiSans Normal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18" name="任意多边形: 形状 40"/>
          <p:cNvSpPr/>
          <p:nvPr>
            <p:custDataLst>
              <p:tags r:id="rId10"/>
            </p:custDataLst>
          </p:nvPr>
        </p:nvSpPr>
        <p:spPr>
          <a:xfrm>
            <a:off x="9056370" y="1311275"/>
            <a:ext cx="423545" cy="1394460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16562" h="2030045">
                <a:moveTo>
                  <a:pt x="308281" y="0"/>
                </a:moveTo>
                <a:cubicBezTo>
                  <a:pt x="415440" y="0"/>
                  <a:pt x="504845" y="76010"/>
                  <a:pt x="525522" y="177056"/>
                </a:cubicBezTo>
                <a:lnTo>
                  <a:pt x="526228" y="184058"/>
                </a:lnTo>
                <a:lnTo>
                  <a:pt x="553800" y="189624"/>
                </a:lnTo>
                <a:cubicBezTo>
                  <a:pt x="590683" y="205225"/>
                  <a:pt x="616562" y="241746"/>
                  <a:pt x="616562" y="284311"/>
                </a:cubicBezTo>
                <a:lnTo>
                  <a:pt x="616562" y="591468"/>
                </a:lnTo>
                <a:lnTo>
                  <a:pt x="616562" y="873525"/>
                </a:lnTo>
                <a:lnTo>
                  <a:pt x="616562" y="1156521"/>
                </a:lnTo>
                <a:lnTo>
                  <a:pt x="616562" y="1438578"/>
                </a:lnTo>
                <a:lnTo>
                  <a:pt x="616562" y="1745733"/>
                </a:lnTo>
                <a:cubicBezTo>
                  <a:pt x="616562" y="1788299"/>
                  <a:pt x="590683" y="1824821"/>
                  <a:pt x="553800" y="1840420"/>
                </a:cubicBezTo>
                <a:lnTo>
                  <a:pt x="526228" y="1845987"/>
                </a:lnTo>
                <a:lnTo>
                  <a:pt x="525522" y="1852989"/>
                </a:lnTo>
                <a:cubicBezTo>
                  <a:pt x="504845" y="1954035"/>
                  <a:pt x="415440" y="2030045"/>
                  <a:pt x="308281" y="2030045"/>
                </a:cubicBezTo>
                <a:cubicBezTo>
                  <a:pt x="201123" y="2030045"/>
                  <a:pt x="111718" y="1954035"/>
                  <a:pt x="91041" y="1852989"/>
                </a:cubicBezTo>
                <a:lnTo>
                  <a:pt x="90336" y="1845987"/>
                </a:lnTo>
                <a:lnTo>
                  <a:pt x="62763" y="1840420"/>
                </a:lnTo>
                <a:cubicBezTo>
                  <a:pt x="25879" y="1824821"/>
                  <a:pt x="0" y="1788299"/>
                  <a:pt x="0" y="1745733"/>
                </a:cubicBezTo>
                <a:lnTo>
                  <a:pt x="0" y="1438578"/>
                </a:lnTo>
                <a:lnTo>
                  <a:pt x="0" y="1156521"/>
                </a:lnTo>
                <a:lnTo>
                  <a:pt x="0" y="873525"/>
                </a:lnTo>
                <a:lnTo>
                  <a:pt x="0" y="591468"/>
                </a:lnTo>
                <a:lnTo>
                  <a:pt x="0" y="284311"/>
                </a:lnTo>
                <a:cubicBezTo>
                  <a:pt x="0" y="241746"/>
                  <a:pt x="25879" y="205225"/>
                  <a:pt x="62763" y="189624"/>
                </a:cubicBezTo>
                <a:lnTo>
                  <a:pt x="90336" y="184058"/>
                </a:lnTo>
                <a:lnTo>
                  <a:pt x="91041" y="177056"/>
                </a:lnTo>
                <a:cubicBezTo>
                  <a:pt x="111718" y="76010"/>
                  <a:pt x="201123" y="0"/>
                  <a:pt x="308281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3" name="图片 32" descr="图片包含 游戏机, 停止, 食物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92185" y="1176655"/>
            <a:ext cx="241935" cy="243205"/>
          </a:xfrm>
          <a:prstGeom prst="rect">
            <a:avLst/>
          </a:prstGeom>
        </p:spPr>
      </p:pic>
      <p:sp>
        <p:nvSpPr>
          <p:cNvPr id="1048720" name="节编号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9065260" y="1611630"/>
            <a:ext cx="405765" cy="7943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任意多边形: 形状 63"/>
          <p:cNvSpPr/>
          <p:nvPr>
            <p:custDataLst>
              <p:tags r:id="rId1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0" name="任意多边形: 形状 64"/>
          <p:cNvSpPr/>
          <p:nvPr>
            <p:custDataLst>
              <p:tags r:id="rId2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2" name="任意多边形: 形状 65"/>
          <p:cNvSpPr/>
          <p:nvPr>
            <p:custDataLst>
              <p:tags r:id="rId3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4" name="任意多边形: 形状 66"/>
          <p:cNvSpPr/>
          <p:nvPr>
            <p:custDataLst>
              <p:tags r:id="rId4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5" name="图片 2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87" name="图片 24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36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2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2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1" name="图片 24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48" name="正文"/>
          <p:cNvSpPr txBox="1">
            <a:spLocks noGrp="1"/>
          </p:cNvSpPr>
          <p:nvPr>
            <p:ph idx="9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8"/>
            <p:custDataLst>
              <p:tags r:id="rId6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7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6"/>
            <p:custDataLst>
              <p:tags r:id="rId8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: 形状 63"/>
          <p:cNvSpPr/>
          <p:nvPr>
            <p:custDataLst>
              <p:tags r:id="rId9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58" name="任意多边形: 形状 64"/>
          <p:cNvSpPr/>
          <p:nvPr>
            <p:custDataLst>
              <p:tags r:id="rId10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0" name="任意多边形: 形状 65"/>
          <p:cNvSpPr/>
          <p:nvPr>
            <p:custDataLst>
              <p:tags r:id="rId11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2" name="任意多边形: 形状 66"/>
          <p:cNvSpPr/>
          <p:nvPr>
            <p:custDataLst>
              <p:tags r:id="rId12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5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7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7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pic>
        <p:nvPicPr>
          <p:cNvPr id="2097199" name="图片 35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78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35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3" name="图片 37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5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7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80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608330" y="1261110"/>
            <a:ext cx="10968990" cy="4546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2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9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34835" y="195580"/>
            <a:ext cx="5257165" cy="690943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820" name="任意多边形: 形状 40"/>
          <p:cNvSpPr/>
          <p:nvPr>
            <p:custDataLst>
              <p:tags r:id="rId3"/>
            </p:custDataLst>
          </p:nvPr>
        </p:nvSpPr>
        <p:spPr>
          <a:xfrm>
            <a:off x="5596255" y="37096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583555" y="38315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2948305" y="867410"/>
            <a:ext cx="2370455" cy="512318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211" name="图片 12" descr="图片包含 地图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56845"/>
            <a:ext cx="2859405" cy="328168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108.xml" /><Relationship Id="rId14" Type="http://schemas.openxmlformats.org/officeDocument/2006/relationships/image" Target="../media/image16.png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图片包含 地图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5" name="图片 12" descr="图片包含 地图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654" name="任意多边形: 形状 63"/>
          <p:cNvSpPr/>
          <p:nvPr>
            <p:custDataLst>
              <p:tags r:id="rId16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6" name="任意多边形: 形状 64"/>
          <p:cNvSpPr/>
          <p:nvPr>
            <p:custDataLst>
              <p:tags r:id="rId17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8" name="任意多边形: 形状 65"/>
          <p:cNvSpPr/>
          <p:nvPr>
            <p:custDataLst>
              <p:tags r:id="rId18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0" name="任意多边形: 形状 66"/>
          <p:cNvSpPr/>
          <p:nvPr>
            <p:custDataLst>
              <p:tags r:id="rId19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2" name="日期占位符 7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8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9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标题占位符 2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3298190" y="643890"/>
            <a:ext cx="5595620" cy="7683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单击此处编辑标题样式</a:t>
            </a:r>
            <a:endParaRPr lang="zh-CN" altLang="en-US"/>
          </a:p>
        </p:txBody>
      </p:sp>
      <p:sp>
        <p:nvSpPr>
          <p:cNvPr id="1048670" name="文本占位符 3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03680"/>
            <a:ext cx="10515600" cy="4673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</a:lstStyle>
          <a:p>
            <a:pPr lvl="0" algn="l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476" r:id="rId2"/>
    <p:sldLayoutId id="2147496477" r:id="rId3"/>
    <p:sldLayoutId id="2147496478" r:id="rId4"/>
    <p:sldLayoutId id="2147496479" r:id="rId5"/>
    <p:sldLayoutId id="2147496480" r:id="rId6"/>
    <p:sldLayoutId id="2147496481" r:id="rId7"/>
    <p:sldLayoutId id="2147496482" r:id="rId8"/>
    <p:sldLayoutId id="2147496483" r:id="rId9"/>
    <p:sldLayoutId id="2147496484" r:id="rId10"/>
    <p:sldLayoutId id="214749648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MiSans Normal" panose="00000500000000000000" charset="-122"/>
          <a:sym typeface="MiSans Norm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MiSans Normal" panose="00000500000000000000" charset="-122"/>
          <a:sym typeface="MiSans Norm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tags" Target="../tags/tag220.xml" /><Relationship Id="rId20" Type="http://schemas.openxmlformats.org/officeDocument/2006/relationships/tags" Target="../tags/tag238.xml" /><Relationship Id="rId21" Type="http://schemas.openxmlformats.org/officeDocument/2006/relationships/tags" Target="../tags/tag239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2006406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  <a:latin typeface="汉仪细秀体简 L"/>
              <a:ea typeface="汉仪细秀体简 L"/>
              <a:cs typeface="汉仪细秀体简 L" panose="00020600040101010101" charset="-122"/>
            </a:endParaRPr>
          </a:p>
        </p:txBody>
      </p:sp>
      <p:sp>
        <p:nvSpPr>
          <p:cNvPr id="1048650" name="标题 2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latin typeface="汉仪细秀体简 L"/>
                <a:ea typeface="汉仪细秀体简 L"/>
              </a:rPr>
              <a:t>2024年团圆美满的春节</a:t>
            </a:r>
            <a:endParaRPr lang="zh-CN" altLang="en-US">
              <a:latin typeface="汉仪细秀体简 L"/>
              <a:ea typeface="汉仪细秀体简 L"/>
            </a:endParaRPr>
          </a:p>
        </p:txBody>
      </p:sp>
      <p:sp>
        <p:nvSpPr>
          <p:cNvPr id="1048652" name="文本占位符 3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4645025" y="1596390"/>
            <a:ext cx="731520" cy="4027170"/>
          </a:xfrm>
        </p:spPr>
        <p:txBody>
          <a:bodyPr/>
          <a:lstStyle/>
          <a:p>
            <a:r>
              <a:rPr lang="zh-CN" altLang="en-US">
                <a:latin typeface="汉仪细秀体简 L"/>
                <a:ea typeface="汉仪细秀体简 L"/>
              </a:rPr>
              <a:t>单击此处输入你的正文，文字是您思想的提炼，请尽量言简意赅的阐述观点</a:t>
            </a:r>
            <a:endParaRPr lang="zh-CN" altLang="en-US">
              <a:latin typeface="汉仪细秀体简 L"/>
              <a:ea typeface="汉仪细秀体简 L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任意多边形: 形状 11"/>
          <p:cNvSpPr/>
          <p:nvPr>
            <p:custDataLst>
              <p:tags r:id="rId4"/>
            </p:custDataLst>
          </p:nvPr>
        </p:nvSpPr>
        <p:spPr>
          <a:xfrm>
            <a:off x="237553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0" name="任意多边形: 形状 38"/>
          <p:cNvSpPr/>
          <p:nvPr>
            <p:custDataLst>
              <p:tags r:id="rId5"/>
            </p:custDataLst>
          </p:nvPr>
        </p:nvSpPr>
        <p:spPr>
          <a:xfrm rot="5400000">
            <a:off x="265206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2" name="序号"/>
          <p:cNvSpPr txBox="1"/>
          <p:nvPr>
            <p:custDataLst>
              <p:tags r:id="rId6"/>
            </p:custDataLst>
          </p:nvPr>
        </p:nvSpPr>
        <p:spPr>
          <a:xfrm>
            <a:off x="2678898" y="1102305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壹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4" name="标题"/>
          <p:cNvSpPr txBox="1"/>
          <p:nvPr>
            <p:custDataLst>
              <p:tags r:id="rId7"/>
            </p:custDataLst>
          </p:nvPr>
        </p:nvSpPr>
        <p:spPr>
          <a:xfrm>
            <a:off x="2439035" y="1754505"/>
            <a:ext cx="97155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春节的起源和历史</a:t>
            </a:r>
            <a:endParaRPr lang="zh-CN" altLang="en-US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6" name="任意多边形: 形状 11"/>
          <p:cNvSpPr/>
          <p:nvPr>
            <p:custDataLst>
              <p:tags r:id="rId8"/>
            </p:custDataLst>
          </p:nvPr>
        </p:nvSpPr>
        <p:spPr>
          <a:xfrm>
            <a:off x="474408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8" name="任意多边形: 形状 38"/>
          <p:cNvSpPr/>
          <p:nvPr>
            <p:custDataLst>
              <p:tags r:id="rId9"/>
            </p:custDataLst>
          </p:nvPr>
        </p:nvSpPr>
        <p:spPr>
          <a:xfrm rot="5400000">
            <a:off x="502061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5063777" y="1097769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贰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2" name="标题"/>
          <p:cNvSpPr txBox="1"/>
          <p:nvPr>
            <p:custDataLst>
              <p:tags r:id="rId11"/>
            </p:custDataLst>
          </p:nvPr>
        </p:nvSpPr>
        <p:spPr>
          <a:xfrm>
            <a:off x="4807585" y="1754505"/>
            <a:ext cx="97155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2024年春节的特点</a:t>
            </a:r>
            <a:endParaRPr lang="zh-CN" altLang="en-US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4" name="任意多边形: 形状 11"/>
          <p:cNvSpPr/>
          <p:nvPr>
            <p:custDataLst>
              <p:tags r:id="rId12"/>
            </p:custDataLst>
          </p:nvPr>
        </p:nvSpPr>
        <p:spPr>
          <a:xfrm>
            <a:off x="711263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6" name="任意多边形: 形状 38"/>
          <p:cNvSpPr/>
          <p:nvPr>
            <p:custDataLst>
              <p:tags r:id="rId13"/>
            </p:custDataLst>
          </p:nvPr>
        </p:nvSpPr>
        <p:spPr>
          <a:xfrm rot="5400000">
            <a:off x="738916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8" name="序号"/>
          <p:cNvSpPr txBox="1"/>
          <p:nvPr>
            <p:custDataLst>
              <p:tags r:id="rId14"/>
            </p:custDataLst>
          </p:nvPr>
        </p:nvSpPr>
        <p:spPr>
          <a:xfrm>
            <a:off x="7425070" y="1097769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叁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0" name="标题"/>
          <p:cNvSpPr txBox="1"/>
          <p:nvPr>
            <p:custDataLst>
              <p:tags r:id="rId15"/>
            </p:custDataLst>
          </p:nvPr>
        </p:nvSpPr>
        <p:spPr>
          <a:xfrm>
            <a:off x="7176135" y="1754505"/>
            <a:ext cx="97155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家庭团聚的意义</a:t>
            </a:r>
            <a:endParaRPr lang="zh-CN" altLang="en-US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2" name="任意多边形: 形状 11"/>
          <p:cNvSpPr/>
          <p:nvPr>
            <p:custDataLst>
              <p:tags r:id="rId16"/>
            </p:custDataLst>
          </p:nvPr>
        </p:nvSpPr>
        <p:spPr>
          <a:xfrm>
            <a:off x="2375535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4" name="任意多边形: 形状 38"/>
          <p:cNvSpPr/>
          <p:nvPr>
            <p:custDataLst>
              <p:tags r:id="rId17"/>
            </p:custDataLst>
          </p:nvPr>
        </p:nvSpPr>
        <p:spPr>
          <a:xfrm rot="5400000">
            <a:off x="2652069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6" name="序号"/>
          <p:cNvSpPr txBox="1"/>
          <p:nvPr>
            <p:custDataLst>
              <p:tags r:id="rId18"/>
            </p:custDataLst>
          </p:nvPr>
        </p:nvSpPr>
        <p:spPr>
          <a:xfrm>
            <a:off x="2691598" y="3869635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肆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8" name="标题"/>
          <p:cNvSpPr txBox="1"/>
          <p:nvPr>
            <p:custDataLst>
              <p:tags r:id="rId19"/>
            </p:custDataLst>
          </p:nvPr>
        </p:nvSpPr>
        <p:spPr>
          <a:xfrm>
            <a:off x="2439035" y="4534535"/>
            <a:ext cx="97155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春节期间的特色美食</a:t>
            </a:r>
            <a:endParaRPr lang="zh-CN" altLang="en-US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0" name="任意多边形: 形状 11"/>
          <p:cNvSpPr/>
          <p:nvPr>
            <p:custDataLst>
              <p:tags r:id="rId20"/>
            </p:custDataLst>
          </p:nvPr>
        </p:nvSpPr>
        <p:spPr>
          <a:xfrm>
            <a:off x="4744085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2" name="任意多边形: 形状 38"/>
          <p:cNvSpPr/>
          <p:nvPr>
            <p:custDataLst>
              <p:tags r:id="rId21"/>
            </p:custDataLst>
          </p:nvPr>
        </p:nvSpPr>
        <p:spPr>
          <a:xfrm rot="5400000">
            <a:off x="5020619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4" name="序号"/>
          <p:cNvSpPr txBox="1"/>
          <p:nvPr>
            <p:custDataLst>
              <p:tags r:id="rId22"/>
            </p:custDataLst>
          </p:nvPr>
        </p:nvSpPr>
        <p:spPr>
          <a:xfrm>
            <a:off x="5063777" y="3877799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伍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6" name="标题"/>
          <p:cNvSpPr txBox="1"/>
          <p:nvPr>
            <p:custDataLst>
              <p:tags r:id="rId23"/>
            </p:custDataLst>
          </p:nvPr>
        </p:nvSpPr>
        <p:spPr>
          <a:xfrm>
            <a:off x="4807585" y="4534535"/>
            <a:ext cx="97155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春节的文化内涵</a:t>
            </a:r>
            <a:endParaRPr lang="zh-CN" altLang="en-US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8" name="任意多边形: 形状 11"/>
          <p:cNvSpPr/>
          <p:nvPr>
            <p:custDataLst>
              <p:tags r:id="rId24"/>
            </p:custDataLst>
          </p:nvPr>
        </p:nvSpPr>
        <p:spPr>
          <a:xfrm>
            <a:off x="7112635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0" name="任意多边形: 形状 38"/>
          <p:cNvSpPr/>
          <p:nvPr>
            <p:custDataLst>
              <p:tags r:id="rId25"/>
            </p:custDataLst>
          </p:nvPr>
        </p:nvSpPr>
        <p:spPr>
          <a:xfrm rot="5400000">
            <a:off x="7389169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2" name="序号"/>
          <p:cNvSpPr txBox="1"/>
          <p:nvPr>
            <p:custDataLst>
              <p:tags r:id="rId26"/>
            </p:custDataLst>
          </p:nvPr>
        </p:nvSpPr>
        <p:spPr>
          <a:xfrm>
            <a:off x="7425070" y="3877799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陆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4" name="标题"/>
          <p:cNvSpPr txBox="1"/>
          <p:nvPr>
            <p:custDataLst>
              <p:tags r:id="rId27"/>
            </p:custDataLst>
          </p:nvPr>
        </p:nvSpPr>
        <p:spPr>
          <a:xfrm>
            <a:off x="7176135" y="4534535"/>
            <a:ext cx="97155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如何过一个有意义和快乐的春节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春节的起源和历史</a:t>
            </a:r>
            <a:endParaRPr lang="zh-CN" altLang="en-US"/>
          </a:p>
        </p:txBody>
      </p:sp>
      <p:sp>
        <p:nvSpPr>
          <p:cNvPr id="104893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第一章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5122"/>
          </a:bodyPr>
          <a:lstStyle/>
          <a:p>
            <a:r>
              <a:rPr lang="zh-CN" altLang="en-US"/>
              <a:t>春节的起源</a:t>
            </a:r>
            <a:endParaRPr lang="zh-CN" altLang="en-US"/>
          </a:p>
        </p:txBody>
      </p:sp>
      <p:sp>
        <p:nvSpPr>
          <p:cNvPr id="104898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随着时代的发展，春节也在不断地演变和创新，但不变的是人们对团圆、和谐、幸福生活的追求和期盼。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春节是中国最重要的传统节日，历史悠久，起源于上古时代的岁首祈年祭祀，后来逐渐发展成为集拜神祭祖、祈福辟邪、亲朋团圆、欢庆娱乐和饮食为一体的民俗大节。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春节的起源蕴含着丰富的文化内涵，它承载着中华民族的历史和文化传统，是中华文明的重要组成部分。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在春节期间，人们会进行一系列的传统活动，如贴春联、放鞭炮、拜年、吃团圆饭等，这些活动不仅是对历史的传承，更是对家人的关爱和祝福的表达。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5122"/>
          </a:bodyPr>
          <a:lstStyle/>
          <a:p>
            <a:r>
              <a:rPr lang="zh-CN" altLang="en-US"/>
              <a:t>春节的历史发展</a:t>
            </a:r>
            <a:endParaRPr lang="zh-CN" altLang="en-US"/>
          </a:p>
        </p:txBody>
      </p:sp>
      <p:sp>
        <p:nvSpPr>
          <p:cNvPr id="10490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起源：春节起源于上古时代的岁首祈年祭祀，是中华民族最隆重的传统佳节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传统习俗：贴春联、放鞭炮、吃年夜饭、压岁钱等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文化意义：春节象征着团圆、和谐、幸福和吉祥，是中华文化传承的重要载体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发展历程：从虞舜兴起，春秋战国形成定制，秦汉正式成为节日，唐宋时期定型，明清时期达到鼎盛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春节在中国文化中的地位</a:t>
            </a:r>
            <a:endParaRPr lang="zh-CN" altLang="en-US"/>
          </a:p>
        </p:txBody>
      </p:sp>
      <p:sp>
        <p:nvSpPr>
          <p:cNvPr id="104917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7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春节是中国最重要的传统节日之一，具有悠久的历史和丰富的文化内涵。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春节象征着团圆、和谐和幸福，是家庭团聚、亲情友情的集中体现。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春节期间，人们会进行一系列的传统活动，如贴春联、放鞭炮、拜年等，这些活动承载着中华文化的精髓。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春节不仅仅是一个节日，更是一种文化符号和精神寄托，代表着中华民族的凝聚力和向心力。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2024年春节的特点</a:t>
            </a:r>
            <a:endParaRPr lang="zh-CN" altLang="en-US"/>
          </a:p>
        </p:txBody>
      </p:sp>
      <p:sp>
        <p:nvSpPr>
          <p:cNvPr id="104925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第二章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团圆美满的氛围</a:t>
            </a:r>
            <a:endParaRPr lang="zh-CN" altLang="en-US"/>
          </a:p>
        </p:txBody>
      </p:sp>
      <p:sp>
        <p:nvSpPr>
          <p:cNvPr id="104930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团圆饭：春节期间，家人团聚在一起吃团圆饭，这是春节最重要的习俗之一，也是营造团圆氛围的重要方式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家庭聚会：2024年春节期间，家庭成员团聚在一起，共享天伦之乐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传统习俗：春节期间保留了许多传统习俗，如贴春联、放鞭炮、包饺子等，这些习俗营造出浓厚的节日氛围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拜年祝福：春节期间，人们互相拜年祝福，传递美好祝愿，增强亲情友情和爱情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丰富多彩的庆祝活动</a:t>
            </a:r>
            <a:endParaRPr lang="zh-CN" altLang="en-US"/>
          </a:p>
        </p:txBody>
      </p:sp>
      <p:sp>
        <p:nvSpPr>
          <p:cNvPr id="10493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春节晚会：全家人一起观看春节晚会，享受欢声笑语。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庙会活动：逛庙会，品尝各种美食，体验传统文化的魅力。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家庭聚餐：全家人团聚在一起，共度佳节，享受团圆美满的时光。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烟花表演：在除夕夜欣赏美丽的烟花表演，感受节日的喜庆氛围。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传统习俗的传承与创新</a:t>
            </a:r>
            <a:endParaRPr lang="zh-CN" altLang="en-US"/>
          </a:p>
        </p:txBody>
      </p:sp>
      <p:sp>
        <p:nvSpPr>
          <p:cNvPr id="10494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传承：春节期间，家庭成员团聚一堂，共度佳节，延续了中华民族的传统美德。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创新：在传统习俗的基础上，融入了现代科技元素，如通过互联网拜年、微信红包等方式，让春节更加时尚、便捷。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文化交流：春节成为中外文化交流的重要平台，各种文化活动和庆祝活动让更多人了解和体验中华文化的魅力。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环保理念：在春节期间，注重环保和绿色出行，推广低碳生活和可持续发展理念，让春节更加环保、健康。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家庭团聚的意义</a:t>
            </a:r>
            <a:endParaRPr lang="zh-CN" altLang="en-US"/>
          </a:p>
        </p:txBody>
      </p:sp>
      <p:sp>
        <p:nvSpPr>
          <p:cNvPr id="104957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第三章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亲情的重要性</a:t>
            </a:r>
            <a:endParaRPr lang="zh-CN" altLang="en-US"/>
          </a:p>
        </p:txBody>
      </p:sp>
      <p:sp>
        <p:nvSpPr>
          <p:cNvPr id="104962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家庭团聚能够促进家庭成员之间的交流与沟通，增进彼此之间的了解与信任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家庭团聚是传统习俗，维系家庭成员之间的感情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家庭团聚能够让人们感受到家庭的温暖与幸福，增强归属感和安全感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家庭团聚能够让人们更好地理解家庭责任和义务，促进家庭和谐与稳定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94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家庭对个人的影响</a:t>
            </a:r>
            <a:endParaRPr lang="zh-CN" altLang="en-US"/>
          </a:p>
        </p:txBody>
      </p:sp>
      <p:sp>
        <p:nvSpPr>
          <p:cNvPr id="104969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家庭是个人成长的重要环境，对个人的性格、价值观、行为习惯等方面有着深远的影响。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家庭团聚能够增强家庭成员之间的感情，提高家庭的凝聚力和幸福感。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家庭团聚能够让家人之间互相了解、关心和支持，有助于解决生活中的问题和困难。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家庭团聚能够传承家庭文化和传统，让家族的价值观得以延续和发扬。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https://d.book118.com/697120064063006032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PLACING_PICTURE_USER_VIEWPORT" val="{&quot;height&quot;:7510.152755905512,&quot;width&quot;:7454.116535433071}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标题样式"/>
  <p:tag name="KSO_WM_UNIT_TYPE" val="a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1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331.45&quot;,&quot;top&quot;:&quot;33.6&quot;,&quot;width&quot;:&quot;304.45&quot;,&quot;height&quot;:&quot;458.85&quot;}"/>
  <p:tag name="KSO_WM_SLIDE_ID" val="custom2023025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1_2"/>
  <p:tag name="KSO_WM_UNIT_INDEX" val="1_1_2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2_2"/>
  <p:tag name="KSO_WM_UNIT_INDEX" val="1_2_2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3_2"/>
  <p:tag name="KSO_WM_UNIT_INDEX" val="1_3_2"/>
  <p:tag name="KSO_WM_UNIT_LAYERLEVEL" val="1_1_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4_2"/>
  <p:tag name="KSO_WM_UNIT_INDEX" val="1_4_2"/>
  <p:tag name="KSO_WM_UNIT_LAYERLEVEL" val="1_1_1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5_3"/>
  <p:tag name="KSO_WM_UNIT_INDEX" val="1_5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5_2"/>
  <p:tag name="KSO_WM_UNIT_INDEX" val="1_5_2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6_1"/>
  <p:tag name="KSO_WM_UNIT_INDEX" val="1_6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6_3"/>
  <p:tag name="KSO_WM_UNIT_INDEX" val="1_6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6_2"/>
  <p:tag name="KSO_WM_UNIT_INDEX" val="1_6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三章"/>
  <p:tag name="KSO_WM_UNIT_TYPE" val="e"/>
  <p:tag name="KSO_WM_UNIT_VALUE" val="6"/>
</p:tagLst>
</file>

<file path=ppt/tags/tag254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9">
      <a:dk1>
        <a:srgbClr val="000000"/>
      </a:dk1>
      <a:lt1>
        <a:srgbClr val="FFFFFF"/>
      </a:lt1>
      <a:dk2>
        <a:srgbClr val="524D40"/>
      </a:dk2>
      <a:lt2>
        <a:srgbClr val="F4EEDC"/>
      </a:lt2>
      <a:accent1>
        <a:srgbClr val="194945"/>
      </a:accent1>
      <a:accent2>
        <a:srgbClr val="42594B"/>
      </a:accent2>
      <a:accent3>
        <a:srgbClr val="6B6950"/>
      </a:accent3>
      <a:accent4>
        <a:srgbClr val="937A56"/>
      </a:accent4>
      <a:accent5>
        <a:srgbClr val="BC8A5B"/>
      </a:accent5>
      <a:accent6>
        <a:srgbClr val="E59A61"/>
      </a:accent6>
      <a:hlink>
        <a:srgbClr val="4472C4"/>
      </a:hlink>
      <a:folHlink>
        <a:srgbClr val="BFBFBF"/>
      </a:folHlink>
    </a:clrScheme>
    <a:fontScheme name="自定义 57">
      <a:majorFont>
        <a:latin typeface="汉仪细秀体简 L"/>
        <a:ea typeface="汉仪细秀体简 L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汉仪细秀体简 L</vt:lpstr>
      <vt:lpstr>MiSans Normal</vt:lpstr>
      <vt:lpstr>思源宋体 CN Heavy</vt:lpstr>
      <vt:lpstr>Wingdings</vt:lpstr>
      <vt:lpstr>Calibri Light</vt:lpstr>
      <vt:lpstr>宋体</vt:lpstr>
      <vt:lpstr>Office Theme</vt:lpstr>
      <vt:lpstr>2024年团圆美满的春节</vt:lpstr>
      <vt:lpstr>目录</vt:lpstr>
      <vt:lpstr>春节的起源和历史</vt:lpstr>
      <vt:lpstr>春节的起源</vt:lpstr>
      <vt:lpstr>春节的历史发展</vt:lpstr>
      <vt:lpstr>春节在中国文化中的地位</vt:lpstr>
      <vt:lpstr>2024年春节的特点</vt:lpstr>
      <vt:lpstr>团圆美满的氛围</vt:lpstr>
      <vt:lpstr>丰富多彩的庆祝活动</vt:lpstr>
      <vt:lpstr>传统习俗的传承与创新</vt:lpstr>
      <vt:lpstr>家庭团聚的意义</vt:lpstr>
      <vt:lpstr>亲情的重要性</vt:lpstr>
      <vt:lpstr>家庭对个人的影响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2024-09-05T06:44:10.750</cp:lastPrinted>
  <dcterms:created xsi:type="dcterms:W3CDTF">2024-09-04T22:44:10Z</dcterms:created>
  <dcterms:modified xsi:type="dcterms:W3CDTF">2024-09-04T22:44:13Z</dcterms:modified>
</cp:coreProperties>
</file>