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customXml/item1.xml" ContentType="application/xml"/>
  <Override PartName="/customXml/item10.xml" ContentType="application/xml"/>
  <Override PartName="/customXml/item11.xml" ContentType="application/xml"/>
  <Override PartName="/customXml/item2.xml" ContentType="application/xml"/>
  <Override PartName="/customXml/item3.xml" ContentType="application/xml"/>
  <Override PartName="/customXml/item4.xml" ContentType="application/xml"/>
  <Override PartName="/customXml/item5.xml" ContentType="application/xml"/>
  <Override PartName="/customXml/item6.xml" ContentType="application/xml"/>
  <Override PartName="/customXml/item7.xml" ContentType="application/xml"/>
  <Override PartName="/customXml/item8.xml" ContentType="application/xml"/>
  <Override PartName="/customXml/item9.xml" ContentType="application/xml"/>
  <Override PartName="/customXml/itemProps1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2"/>
    <p:sldMasterId id="2147483678" r:id="rId13"/>
  </p:sldMasterIdLst>
  <p:notesMasterIdLst>
    <p:notesMasterId r:id="rId14"/>
  </p:notesMasterIdLst>
  <p:sldIdLst>
    <p:sldId id="259" r:id="rId15"/>
    <p:sldId id="262" r:id="rId16"/>
    <p:sldId id="265" r:id="rId17"/>
    <p:sldId id="268" r:id="rId18"/>
    <p:sldId id="271" r:id="rId19"/>
    <p:sldId id="274" r:id="rId20"/>
    <p:sldId id="277" r:id="rId21"/>
    <p:sldId id="280" r:id="rId22"/>
    <p:sldId id="283" r:id="rId23"/>
    <p:sldId id="286" r:id="rId24"/>
    <p:sldId id="289" r:id="rId25"/>
    <p:sldId id="292" r:id="rId26"/>
    <p:sldId id="294" r:id="rId27"/>
  </p:sldIdLst>
  <p:sldSz cx="9144000" cy="6840538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customXml" Target="../customXml/item10.xml" /><Relationship Id="rId11" Type="http://schemas.openxmlformats.org/officeDocument/2006/relationships/customXml" Target="../customXml/item11.xml" /><Relationship Id="rId12" Type="http://schemas.openxmlformats.org/officeDocument/2006/relationships/slideMaster" Target="slideMasters/slideMaster1.xml" /><Relationship Id="rId13" Type="http://schemas.openxmlformats.org/officeDocument/2006/relationships/slideMaster" Target="slideMasters/slideMaster2.xml" /><Relationship Id="rId14" Type="http://schemas.openxmlformats.org/officeDocument/2006/relationships/notesMaster" Target="notesMasters/notesMaster1.xml" /><Relationship Id="rId15" Type="http://schemas.openxmlformats.org/officeDocument/2006/relationships/slide" Target="slides/slide1.xml" /><Relationship Id="rId16" Type="http://schemas.openxmlformats.org/officeDocument/2006/relationships/slide" Target="slides/slide2.xml" /><Relationship Id="rId17" Type="http://schemas.openxmlformats.org/officeDocument/2006/relationships/slide" Target="slides/slide3.xml" /><Relationship Id="rId18" Type="http://schemas.openxmlformats.org/officeDocument/2006/relationships/slide" Target="slides/slide4.xml" /><Relationship Id="rId19" Type="http://schemas.openxmlformats.org/officeDocument/2006/relationships/slide" Target="slides/slide5.xml" /><Relationship Id="rId2" Type="http://schemas.openxmlformats.org/officeDocument/2006/relationships/customXml" Target="../customXml/item2.xml" /><Relationship Id="rId20" Type="http://schemas.openxmlformats.org/officeDocument/2006/relationships/slide" Target="slides/slide6.xml" /><Relationship Id="rId21" Type="http://schemas.openxmlformats.org/officeDocument/2006/relationships/slide" Target="slides/slide7.xml" /><Relationship Id="rId22" Type="http://schemas.openxmlformats.org/officeDocument/2006/relationships/slide" Target="slides/slide8.xml" /><Relationship Id="rId23" Type="http://schemas.openxmlformats.org/officeDocument/2006/relationships/slide" Target="slides/slide9.xml" /><Relationship Id="rId24" Type="http://schemas.openxmlformats.org/officeDocument/2006/relationships/slide" Target="slides/slide10.xml" /><Relationship Id="rId25" Type="http://schemas.openxmlformats.org/officeDocument/2006/relationships/slide" Target="slides/slide11.xml" /><Relationship Id="rId26" Type="http://schemas.openxmlformats.org/officeDocument/2006/relationships/slide" Target="slides/slide12.xml" /><Relationship Id="rId27" Type="http://schemas.openxmlformats.org/officeDocument/2006/relationships/slide" Target="slides/slide1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customXml" Target="../customXml/item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customXml" Target="../customXml/item4.xml" /><Relationship Id="rId5" Type="http://schemas.openxmlformats.org/officeDocument/2006/relationships/customXml" Target="../customXml/item5.xml" /><Relationship Id="rId6" Type="http://schemas.openxmlformats.org/officeDocument/2006/relationships/customXml" Target="../customXml/item6.xml" /><Relationship Id="rId7" Type="http://schemas.openxmlformats.org/officeDocument/2006/relationships/customXml" Target="../customXml/item7.xml" /><Relationship Id="rId8" Type="http://schemas.openxmlformats.org/officeDocument/2006/relationships/customXml" Target="../customXml/item8.xml" /><Relationship Id="rId9" Type="http://schemas.openxmlformats.org/officeDocument/2006/relationships/customXml" Target="../customXml/item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>2023/1/5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CC731-3039-4985-8246-9FD9B347E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50C31-3842-4E04-8A2C-5C36FF4D3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5DF35-DB11-4179-A3A7-2A43AE379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77227-F5C5-421E-ABA0-AE79FB224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E5CDE-CDF7-43AE-AAF9-E0C07A09E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43DD59-3DC4-4321-930E-29EE2A760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50EF1-5951-4654-B432-4B5DC399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A9028-E93F-43B3-B77B-9E14B737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E1FEC-E362-4A21-A1B2-57AA2475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1098-CC9E-40D5-A387-5AFAD99E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F262F-48E8-49E6-AFD8-3F06640B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27"/>
            <a:ext cx="9204504" cy="686762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39"/>
            <a:ext cx="9144000" cy="681945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Relationship Id="rId4" Type="http://schemas.openxmlformats.org/officeDocument/2006/relationships/customXml" Target="../../customXml/item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customXml" Target="../../customXml/item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customXml" Target="../../customXml/item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jpeg" /><Relationship Id="rId4" Type="http://schemas.openxmlformats.org/officeDocument/2006/relationships/customXml" Target="../../customXml/item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customXml" Target="../../customXml/item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customXml" Target="../../customXml/item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7.jpeg" /><Relationship Id="rId4" Type="http://schemas.openxmlformats.org/officeDocument/2006/relationships/customXml" Target="../../customXml/item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8.jpeg" /><Relationship Id="rId4" Type="http://schemas.openxmlformats.org/officeDocument/2006/relationships/customXml" Target="../../customXml/item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9.jpeg" /><Relationship Id="rId4" Type="http://schemas.openxmlformats.org/officeDocument/2006/relationships/customXml" Target="../../customXml/item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customXml" Target="../../customXml/item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2.jpeg" /><Relationship Id="rId4" Type="http://schemas.openxmlformats.org/officeDocument/2006/relationships/customXml" Target="../../customXml/item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25110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2"/>
          <p:cNvSpPr txBox="1"/>
          <p:nvPr/>
        </p:nvSpPr>
        <p:spPr>
          <a:xfrm>
            <a:off x="7351642" y="2326849"/>
            <a:ext cx="1267547" cy="1291191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高考</a:t>
            </a:r>
            <a:br>
              <a:rPr lang="en-US" altLang="zh-CN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</a:br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生物</a:t>
            </a:r>
          </a:p>
        </p:txBody>
      </p:sp>
      <p:cxnSp>
        <p:nvCxnSpPr>
          <p:cNvPr id="8" name="直线连接符 2"/>
          <p:cNvCxnSpPr/>
          <p:nvPr/>
        </p:nvCxnSpPr>
        <p:spPr bwMode="auto">
          <a:xfrm>
            <a:off x="7488218" y="3610156"/>
            <a:ext cx="1008994" cy="0"/>
          </a:xfrm>
          <a:prstGeom prst="line">
            <a:avLst/>
          </a:prstGeom>
          <a:solidFill>
            <a:schemeClr val="accent1"/>
          </a:solidFill>
          <a:ln w="31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Rectangle 2"/>
          <p:cNvSpPr txBox="1"/>
          <p:nvPr/>
        </p:nvSpPr>
        <p:spPr>
          <a:xfrm>
            <a:off x="7406238" y="3610156"/>
            <a:ext cx="1179839" cy="31530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1" hangingPunct="1"/>
            <a:r>
              <a:rPr lang="zh-CN" altLang="en-US" sz="1400" b="0" kern="0">
                <a:solidFill>
                  <a:srgbClr val="FFFF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新高考专用</a:t>
            </a: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-6985" y="4661595"/>
            <a:ext cx="8626174" cy="211883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000"/>
              </a:lnSpc>
              <a:defRPr/>
            </a:pPr>
            <a:r>
              <a:rPr lang="zh-CN" altLang="en-US" sz="2600" kern="0">
                <a:solidFill>
                  <a:schemeClr val="bg1"/>
                </a:solidFill>
                <a:latin typeface="方正兰亭黑4_GBK" panose="02000000000000000000" pitchFamily="2" charset="-122"/>
                <a:ea typeface="方正兰亭黑4_GBK" panose="02000000000000000000" pitchFamily="2" charset="-122"/>
                <a:cs typeface="+mj-cs"/>
              </a:rPr>
              <a:t>专题二十二　群落及其演替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>
            <a:extLst>
              <a:ext uri="{FF2B5EF4-FFF2-40B4-BE49-F238E27FC236}">
                <a16:creationId xmlns:a16="http://schemas.microsoft.com/office/drawing/2014/main" id="{3B5E71E3-537C-96AA-0BC1-9548878F74F7}"/>
              </a:ext>
            </a:extLst>
          </p:cNvPr>
          <p:cNvGrpSpPr/>
          <p:nvPr/>
        </p:nvGrpSpPr>
        <p:grpSpPr>
          <a:xfrm>
            <a:off x="0" y="919939"/>
            <a:ext cx="9144000" cy="406717"/>
            <a:chOff x="0" y="1364298"/>
            <a:chExt cx="9144000" cy="406717"/>
          </a:xfrm>
        </p:grpSpPr>
        <p:cxnSp>
          <p:nvCxnSpPr>
            <p:cNvPr id="4" name="直接连接符 3"/>
            <p:cNvCxnSpPr/>
            <p:nvPr/>
          </p:nvCxnSpPr>
          <p:spPr>
            <a:xfrm flipV="1">
              <a:off x="0" y="1548130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5" name="六边形 4"/>
            <p:cNvSpPr/>
            <p:nvPr/>
          </p:nvSpPr>
          <p:spPr>
            <a:xfrm>
              <a:off x="4008755" y="1364298"/>
              <a:ext cx="1126490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7"/>
            <p:cNvSpPr txBox="1"/>
            <p:nvPr/>
          </p:nvSpPr>
          <p:spPr>
            <a:xfrm>
              <a:off x="4052570" y="1387475"/>
              <a:ext cx="1057910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基础篇</a:t>
              </a:r>
            </a:p>
          </p:txBody>
        </p:sp>
      </p:grpSp>
      <p:sp>
        <p:nvSpPr>
          <p:cNvPr id="7" name="TextBox 2"/>
          <p:cNvSpPr txBox="1"/>
          <p:nvPr/>
        </p:nvSpPr>
        <p:spPr>
          <a:xfrm>
            <a:off x="285720" y="1348567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考点一　群落的结构</a:t>
            </a:r>
          </a:p>
        </p:txBody>
      </p:sp>
      <p:sp>
        <p:nvSpPr>
          <p:cNvPr id="8" name="TextBox 2"/>
          <p:cNvSpPr txBox="1"/>
          <p:nvPr/>
        </p:nvSpPr>
        <p:spPr>
          <a:xfrm>
            <a:off x="720000" y="1777195"/>
            <a:ext cx="8316000" cy="4043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一、群落的物种组成与种间关系</a:t>
            </a:r>
            <a:endParaRPr lang="zh-CN" altLang="en-US"/>
          </a:p>
        </p:txBody>
      </p:sp>
      <p:sp>
        <p:nvSpPr>
          <p:cNvPr id="9" name="TextBox 2"/>
          <p:cNvSpPr txBox="1"/>
          <p:nvPr/>
        </p:nvSpPr>
        <p:spPr>
          <a:xfrm>
            <a:off x="720000" y="2324412"/>
            <a:ext cx="8316000" cy="42582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1.生物群落:在相同时间聚集在一定地域中各种生物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❶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种群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的集合。</a:t>
            </a:r>
            <a:endParaRPr lang="zh-CN" altLang="en-US"/>
          </a:p>
        </p:txBody>
      </p:sp>
      <p:sp>
        <p:nvSpPr>
          <p:cNvPr id="10" name="TextBox 2"/>
          <p:cNvSpPr txBox="1"/>
          <p:nvPr/>
        </p:nvSpPr>
        <p:spPr>
          <a:xfrm>
            <a:off x="720000" y="2855537"/>
            <a:ext cx="8316000" cy="379283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2.群落的物种组成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1)意义:是区别不同群落的重要特征,也是决定群落性质最重要的因素。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❷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物种丰富度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,即一个群落中的物种数目。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3)优势种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4)规律:不同群落的物种丰富度不同,一般越靠近热带地区,单位面积内的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物种越丰富。</a:t>
            </a:r>
            <a:endParaRPr lang="zh-CN" altLang="en-US"/>
          </a:p>
        </p:txBody>
      </p:sp>
      <p:pic>
        <p:nvPicPr>
          <p:cNvPr id="11" name="图片 3" descr="textimage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3108" y="4777591"/>
            <a:ext cx="4852132" cy="784904"/>
          </a:xfrm>
          <a:prstGeom prst="rect">
            <a:avLst/>
          </a:prstGeom>
        </p:spPr>
      </p:pic>
      <p:grpSp>
        <p:nvGrpSpPr>
          <p:cNvPr id="12" name="组合 16"/>
          <p:cNvGrpSpPr/>
          <p:nvPr/>
        </p:nvGrpSpPr>
        <p:grpSpPr>
          <a:xfrm>
            <a:off x="6610364" y="2353461"/>
            <a:ext cx="978680" cy="361951"/>
            <a:chOff x="4881562" y="2969420"/>
            <a:chExt cx="783432" cy="219075"/>
          </a:xfrm>
        </p:grpSpPr>
        <p:sp>
          <p:nvSpPr>
            <p:cNvPr id="13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4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5" name="组合 16"/>
          <p:cNvGrpSpPr/>
          <p:nvPr/>
        </p:nvGrpSpPr>
        <p:grpSpPr>
          <a:xfrm>
            <a:off x="1214413" y="3829836"/>
            <a:ext cx="1697061" cy="361951"/>
            <a:chOff x="4881562" y="2969420"/>
            <a:chExt cx="783432" cy="219075"/>
          </a:xfrm>
        </p:grpSpPr>
        <p:sp>
          <p:nvSpPr>
            <p:cNvPr id="16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7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134253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3.种间关系</a:t>
            </a:r>
            <a:endParaRPr lang="zh-CN" altLang="en-US"/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720000" y="1797728"/>
          <a:ext cx="7740000" cy="4140000"/>
        </p:xfrm>
        <a:graphic>
          <a:graphicData uri="http://schemas.openxmlformats.org/drawingml/2006/table">
            <a:tbl>
              <a:tblPr/>
              <a:tblGrid>
                <a:gridCol w="258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8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关系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实例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概念要点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92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原始合作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(互惠)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海葵与寄居蟹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两种生物共同生活时彼此受益,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但分开后也能独立生活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92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NEU-BZ" pitchFamily="65" charset="-122"/>
                          <a:ea typeface="NEU-BZ" pitchFamily="65" charset="-122"/>
                        </a:rPr>
                        <a:t>❸</a:t>
                      </a:r>
                      <a:r>
                        <a:rPr lang="zh-CN" altLang="en-US" sz="1417" u="sng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　互利共生   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豆科植物与根瘤菌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两种生物长期共同生活、相互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依存、彼此有利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92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种间竞争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大豆与杂草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两种或更多种生物争夺同样的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有限资源和空间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捕食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翠鸟捕鱼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一种生物以另一种生物为食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92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NEU-BZ" pitchFamily="65" charset="-122"/>
                          <a:ea typeface="NEU-BZ" pitchFamily="65" charset="-122"/>
                        </a:rPr>
                        <a:t>❹</a:t>
                      </a:r>
                      <a:r>
                        <a:rPr lang="zh-CN" altLang="en-US" sz="1417" u="sng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　寄生   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大豆与菟丝子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一种生物从另一种生物(宿主)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体内获取营养,通常会危害宿主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4" name="组合 16"/>
          <p:cNvGrpSpPr/>
          <p:nvPr/>
        </p:nvGrpSpPr>
        <p:grpSpPr>
          <a:xfrm>
            <a:off x="964386" y="3085144"/>
            <a:ext cx="1035846" cy="31369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7" name="组合 16"/>
          <p:cNvGrpSpPr/>
          <p:nvPr/>
        </p:nvGrpSpPr>
        <p:grpSpPr>
          <a:xfrm>
            <a:off x="964386" y="5152069"/>
            <a:ext cx="859652" cy="313691"/>
            <a:chOff x="4881562" y="2969420"/>
            <a:chExt cx="783432" cy="219075"/>
          </a:xfrm>
        </p:grpSpPr>
        <p:sp>
          <p:nvSpPr>
            <p:cNvPr id="8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991377"/>
            <a:ext cx="8316000" cy="4043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二、群落的空间结构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20000" y="1537860"/>
            <a:ext cx="8316000" cy="428296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1.群落的垂直结构和水平结构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1)图A为垂直结构——群落中的各个种群在垂直方向上有明显的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❺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分层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现象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</a:t>
            </a:r>
            <a:endParaRPr lang="zh-CN" altLang="en-US"/>
          </a:p>
        </p:txBody>
      </p:sp>
      <p:pic>
        <p:nvPicPr>
          <p:cNvPr id="4" name="图片 3" descr="textimage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84" y="1991509"/>
            <a:ext cx="4560657" cy="1804752"/>
          </a:xfrm>
          <a:prstGeom prst="rect">
            <a:avLst/>
          </a:prstGeom>
        </p:spPr>
      </p:pic>
      <p:pic>
        <p:nvPicPr>
          <p:cNvPr id="6" name="图片 5" descr="textimage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1538" y="5063343"/>
            <a:ext cx="4786346" cy="940632"/>
          </a:xfrm>
          <a:prstGeom prst="rect">
            <a:avLst/>
          </a:prstGeom>
        </p:spPr>
      </p:pic>
      <p:grpSp>
        <p:nvGrpSpPr>
          <p:cNvPr id="7" name="组合 16"/>
          <p:cNvGrpSpPr/>
          <p:nvPr/>
        </p:nvGrpSpPr>
        <p:grpSpPr>
          <a:xfrm>
            <a:off x="1000104" y="4406113"/>
            <a:ext cx="962046" cy="361951"/>
            <a:chOff x="4881562" y="2969420"/>
            <a:chExt cx="783432" cy="219075"/>
          </a:xfrm>
        </p:grpSpPr>
        <p:sp>
          <p:nvSpPr>
            <p:cNvPr id="8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9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0" name="组合 16"/>
          <p:cNvGrpSpPr/>
          <p:nvPr/>
        </p:nvGrpSpPr>
        <p:grpSpPr>
          <a:xfrm>
            <a:off x="4043341" y="5112544"/>
            <a:ext cx="469128" cy="272264"/>
            <a:chOff x="4881562" y="2969420"/>
            <a:chExt cx="783432" cy="219075"/>
          </a:xfrm>
        </p:grpSpPr>
        <p:sp>
          <p:nvSpPr>
            <p:cNvPr id="11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2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871564"/>
            <a:ext cx="8316000" cy="312034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2353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2)图B为水平结构——群落中的各个种群在水平方向上常呈</a:t>
            </a: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❼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镶嵌    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分布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①环境因素:地形的变化、土壤湿度和盐碱度的差异以及光照强度的不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同等。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②生物因素:生物自身生长特点的不同,以及其他生物的影响等。</a:t>
            </a:r>
            <a:endParaRPr lang="zh-CN" altLang="en-US"/>
          </a:p>
        </p:txBody>
      </p:sp>
      <p:pic>
        <p:nvPicPr>
          <p:cNvPr id="3" name="图片 3" descr="textimage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878" y="1348567"/>
            <a:ext cx="4157032" cy="1294904"/>
          </a:xfrm>
          <a:prstGeom prst="rect">
            <a:avLst/>
          </a:prstGeom>
        </p:spPr>
      </p:pic>
      <p:grpSp>
        <p:nvGrpSpPr>
          <p:cNvPr id="4" name="组合 16"/>
          <p:cNvGrpSpPr/>
          <p:nvPr/>
        </p:nvGrpSpPr>
        <p:grpSpPr>
          <a:xfrm>
            <a:off x="7460297" y="2664207"/>
            <a:ext cx="1071570" cy="361951"/>
            <a:chOff x="4881562" y="2969420"/>
            <a:chExt cx="783432" cy="219075"/>
          </a:xfrm>
        </p:grpSpPr>
        <p:sp>
          <p:nvSpPr>
            <p:cNvPr id="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2.群落结构形成的原因和意义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1)原因:在长期自然选择的基础上形成的对环境的适应。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2)意义:显著提高了群落利用阳光等资源的能力。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20000" y="2809920"/>
            <a:ext cx="8316000" cy="182479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疑难突破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思考    竹林中竹子高低错落有致,这是垂直结构吗?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提示    不是。垂直结构是指群落中“不同物种”在垂直方向上呈现的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“分层”现象,切不可将“同一物种”的高矮差异视作垂直结构。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易混易错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垂直分布与垂直结构的比较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(1)高山植被的垂直分布:随海拔升高,温度下降明显,导致不同海拔植被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(群落)分布不同。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(2)群落的垂直结构的分层现象:是指一个群落内不同物种的分层现象,包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括植物的分层现象。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如:高山从低到高植被分布依次为阔叶林、针叶林、高原草甸、苔原,这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属于四个不同群落的垂直分布,不是群落垂直结构中的分层现象。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062815"/>
            <a:ext cx="8316000" cy="181062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三、群落的季节性与生态位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群落的季节性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由于阳光、温度和水分等随季节而变化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群落的外貌和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NEU-BZ" pitchFamily="65" charset="-122"/>
                <a:ea typeface="NEU-BZ" pitchFamily="65" charset="-122"/>
              </a:rPr>
              <a:t>❽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结构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也会随之发生有规律的变化。如不同植物的生命周期不同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;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动物的季节性迁徙等。</a:t>
            </a:r>
            <a:endParaRPr lang="zh-CN" altLang="en-US"/>
          </a:p>
        </p:txBody>
      </p:sp>
      <p:sp>
        <p:nvSpPr>
          <p:cNvPr id="3" name="TextBox 2"/>
          <p:cNvSpPr txBox="1"/>
          <p:nvPr/>
        </p:nvSpPr>
        <p:spPr>
          <a:xfrm>
            <a:off x="720000" y="3038058"/>
            <a:ext cx="8316000" cy="8829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2.生态位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1)概念、主要内容、形成与意义</a:t>
            </a:r>
            <a:endParaRPr lang="zh-CN" altLang="en-US"/>
          </a:p>
        </p:txBody>
      </p:sp>
      <p:pic>
        <p:nvPicPr>
          <p:cNvPr id="4" name="图片 3" descr="textimage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1736" y="4048810"/>
            <a:ext cx="4428665" cy="2388984"/>
          </a:xfrm>
          <a:prstGeom prst="rect">
            <a:avLst/>
          </a:prstGeom>
        </p:spPr>
      </p:pic>
      <p:grpSp>
        <p:nvGrpSpPr>
          <p:cNvPr id="5" name="组合 16"/>
          <p:cNvGrpSpPr/>
          <p:nvPr/>
        </p:nvGrpSpPr>
        <p:grpSpPr>
          <a:xfrm>
            <a:off x="1026294" y="2017701"/>
            <a:ext cx="885850" cy="361951"/>
            <a:chOff x="4881562" y="2969420"/>
            <a:chExt cx="783432" cy="219075"/>
          </a:xfrm>
        </p:grpSpPr>
        <p:sp>
          <p:nvSpPr>
            <p:cNvPr id="6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7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8" name="组合 16"/>
          <p:cNvGrpSpPr/>
          <p:nvPr/>
        </p:nvGrpSpPr>
        <p:grpSpPr>
          <a:xfrm>
            <a:off x="4685482" y="4394189"/>
            <a:ext cx="885850" cy="361951"/>
            <a:chOff x="4881562" y="2969420"/>
            <a:chExt cx="783432" cy="219075"/>
          </a:xfrm>
        </p:grpSpPr>
        <p:sp>
          <p:nvSpPr>
            <p:cNvPr id="9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0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1" name="组合 16"/>
          <p:cNvGrpSpPr/>
          <p:nvPr/>
        </p:nvGrpSpPr>
        <p:grpSpPr>
          <a:xfrm>
            <a:off x="6776219" y="5413364"/>
            <a:ext cx="291331" cy="361951"/>
            <a:chOff x="4881562" y="2969420"/>
            <a:chExt cx="783432" cy="219075"/>
          </a:xfrm>
        </p:grpSpPr>
        <p:sp>
          <p:nvSpPr>
            <p:cNvPr id="12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3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14" name="组合 16"/>
          <p:cNvGrpSpPr/>
          <p:nvPr/>
        </p:nvGrpSpPr>
        <p:grpSpPr>
          <a:xfrm>
            <a:off x="3442474" y="5734050"/>
            <a:ext cx="667563" cy="302391"/>
            <a:chOff x="4881562" y="2969420"/>
            <a:chExt cx="783432" cy="219075"/>
          </a:xfrm>
        </p:grpSpPr>
        <p:sp>
          <p:nvSpPr>
            <p:cNvPr id="15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6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xit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33026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4278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2)生态位重叠和生态位分化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①生态位重叠是指两个或两个以上生态位相似的物种生活于同一空间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时分享或竞争共同资源的现象。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②自然群落中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生态位有重叠的物种会因种间竞争而发生生态位分化。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生态位分化是生物对环境的长期适应及自然选择的结果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生态位不断分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化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会降低两个物种间竞争的强度以达到共存。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③二者关系如图所示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endParaRPr lang="zh-CN" altLang="en-US"/>
          </a:p>
        </p:txBody>
      </p:sp>
      <p:pic>
        <p:nvPicPr>
          <p:cNvPr id="4" name="图片 3" descr="textimage5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0232" y="4706153"/>
            <a:ext cx="5219294" cy="1500198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2"/>
          <p:cNvSpPr txBox="1"/>
          <p:nvPr/>
        </p:nvSpPr>
        <p:spPr>
          <a:xfrm>
            <a:off x="720000" y="1260000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latinLnBrk="1" hangingPunct="0">
              <a:lnSpc>
                <a:spcPct val="150000"/>
              </a:lnSpc>
              <a:spcBef>
                <a:spcPts val="2122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动、植物生态位主要研究内容的不同</a:t>
            </a:r>
            <a:endParaRPr lang="zh-CN" altLang="en-US"/>
          </a:p>
        </p:txBody>
      </p:sp>
      <p:pic>
        <p:nvPicPr>
          <p:cNvPr id="5" name="图片 3" descr="textimage6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480" y="1991509"/>
            <a:ext cx="5352198" cy="1838923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062815"/>
            <a:ext cx="8316000" cy="140628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四、土壤中小动物类群丰富度的研究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1.研究方法:许多土壤动物身体微小且有较强的活动能力,可用</a:t>
            </a:r>
            <a:r>
              <a:rPr lang="zh-CN" altLang="en-US" sz="1612" kern="0" spc="487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取样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</a:pP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器取样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的方法进行采集、调查。</a:t>
            </a:r>
            <a:endParaRPr lang="zh-CN" altLang="en-US"/>
          </a:p>
        </p:txBody>
      </p:sp>
      <p:pic>
        <p:nvPicPr>
          <p:cNvPr id="3" name="图片 3" descr="textimage7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6613" y="1670501"/>
            <a:ext cx="266699" cy="266699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720000" y="2580142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2.采集土壤小动物的方法</a:t>
            </a:r>
            <a:endParaRPr lang="zh-CN" altLang="en-US"/>
          </a:p>
        </p:txBody>
      </p:sp>
      <p:pic>
        <p:nvPicPr>
          <p:cNvPr id="5" name="图片 3" descr="textimage8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2064" y="3080208"/>
            <a:ext cx="5030266" cy="3173957"/>
          </a:xfrm>
          <a:prstGeom prst="rect">
            <a:avLst/>
          </a:prstGeom>
        </p:spPr>
      </p:pic>
      <p:grpSp>
        <p:nvGrpSpPr>
          <p:cNvPr id="6" name="组合 16"/>
          <p:cNvGrpSpPr/>
          <p:nvPr/>
        </p:nvGrpSpPr>
        <p:grpSpPr>
          <a:xfrm>
            <a:off x="7740032" y="1576221"/>
            <a:ext cx="809608" cy="361951"/>
            <a:chOff x="4881562" y="2969420"/>
            <a:chExt cx="783432" cy="219075"/>
          </a:xfrm>
        </p:grpSpPr>
        <p:sp>
          <p:nvSpPr>
            <p:cNvPr id="7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8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  <p:grpSp>
        <p:nvGrpSpPr>
          <p:cNvPr id="9" name="组合 16"/>
          <p:cNvGrpSpPr/>
          <p:nvPr/>
        </p:nvGrpSpPr>
        <p:grpSpPr>
          <a:xfrm>
            <a:off x="714392" y="2048661"/>
            <a:ext cx="809608" cy="361951"/>
            <a:chOff x="4881562" y="2969420"/>
            <a:chExt cx="783432" cy="219075"/>
          </a:xfrm>
        </p:grpSpPr>
        <p:sp>
          <p:nvSpPr>
            <p:cNvPr id="10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11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xit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134253"/>
            <a:ext cx="8316000" cy="423167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4278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1)吸虫器采集:吸虫器中纱布的作用是防止将土壤小动物吸走,将其收集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在试管中。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2)简易采集法:用解剖针拨找小动物,同时用放大镜观察,发现体型较大的</a:t>
            </a:r>
            <a:endParaRPr lang="en-US" altLang="zh-CN" sz="2012" kern="0">
              <a:solidFill>
                <a:srgbClr val="000000"/>
              </a:solidFill>
              <a:latin typeface="Times New Roman" pitchFamily="65" charset="-122"/>
              <a:ea typeface="宋体" pitchFamily="65" charset="-122"/>
            </a:endParaRPr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小动物后可用包着纱布的镊子取出来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体型较小的则可以用吸虫器采集。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诱虫器采集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诱虫器中的电灯是发挥作用的主要装置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诱虫器主要利用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土壤小动物具有趋暗、趋湿、避高温的习性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使土壤小动物远离光源、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热源。</a:t>
            </a:r>
            <a:endParaRPr lang="zh-CN" altLang="en-US" sz="2400"/>
          </a:p>
          <a:p>
            <a:pPr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注意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采集到的小动物可放入体积分数为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70%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的酒精溶液中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也可放入试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管中。</a:t>
            </a:r>
            <a:endParaRPr lang="zh-CN" altLang="en-US"/>
          </a:p>
        </p:txBody>
      </p:sp>
      <p:sp>
        <p:nvSpPr>
          <p:cNvPr id="4" name="TextBox 2"/>
          <p:cNvSpPr txBox="1"/>
          <p:nvPr/>
        </p:nvSpPr>
        <p:spPr>
          <a:xfrm>
            <a:off x="720000" y="5366224"/>
            <a:ext cx="8316000" cy="86882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3.常用的统计物种相对数量的两种方法:</a:t>
            </a:r>
            <a:r>
              <a:rPr lang="zh-CN" altLang="en-US" sz="1612" kern="0" spc="487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r>
              <a:rPr lang="zh-CN" altLang="en-US" sz="2012" u="sng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　记名计算法    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和目测估计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法。</a:t>
            </a:r>
            <a:endParaRPr lang="zh-CN" altLang="en-US"/>
          </a:p>
        </p:txBody>
      </p:sp>
      <p:pic>
        <p:nvPicPr>
          <p:cNvPr id="5" name="图片 3" descr="textimage9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2313" y="5494246"/>
            <a:ext cx="266699" cy="266699"/>
          </a:xfrm>
          <a:prstGeom prst="rect">
            <a:avLst/>
          </a:prstGeom>
        </p:spPr>
      </p:pic>
      <p:grpSp>
        <p:nvGrpSpPr>
          <p:cNvPr id="6" name="组合 16"/>
          <p:cNvGrpSpPr/>
          <p:nvPr/>
        </p:nvGrpSpPr>
        <p:grpSpPr>
          <a:xfrm>
            <a:off x="5392098" y="5406388"/>
            <a:ext cx="1648782" cy="361951"/>
            <a:chOff x="4881562" y="2969420"/>
            <a:chExt cx="783432" cy="219075"/>
          </a:xfrm>
        </p:grpSpPr>
        <p:sp>
          <p:nvSpPr>
            <p:cNvPr id="7" name="矩形 13"/>
            <p:cNvSpPr>
              <a:spLocks noChangeArrowheads="1"/>
            </p:cNvSpPr>
            <p:nvPr/>
          </p:nvSpPr>
          <p:spPr bwMode="auto">
            <a:xfrm>
              <a:off x="4881563" y="2969420"/>
              <a:ext cx="783431" cy="219075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8" name="直接连接符 15"/>
            <p:cNvCxnSpPr>
              <a:cxnSpLocks noChangeShapeType="1"/>
            </p:cNvCxnSpPr>
            <p:nvPr/>
          </p:nvCxnSpPr>
          <p:spPr bwMode="auto">
            <a:xfrm rot="10800000" flipH="1">
              <a:off x="4881562" y="3159919"/>
              <a:ext cx="783431" cy="1588"/>
            </a:xfrm>
            <a:prstGeom prst="line">
              <a:avLst/>
            </a:prstGeom>
            <a:noFill/>
            <a:ln w="9525" algn="ctr">
              <a:solidFill>
                <a:srgbClr val="CF000E"/>
              </a:solidFill>
              <a:round/>
            </a:ln>
          </p:spPr>
        </p:cxnSp>
      </p:grpSp>
    </p:spTree>
    <p:custDataLst>
      <p:custData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7053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https://d.book118.com/697125110201006054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2">
  <a:themeElements>
    <a:clrScheme name="自定义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381750"/>
      </a:hlink>
      <a:folHlink>
        <a:srgbClr val="7030A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.xml" /></Relationships>
</file>

<file path=customXml/_rels/item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4.xml" /></Relationships>
</file>

<file path=customXml/_rels/item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5.xml" /></Relationships>
</file>

<file path=customXml/_rels/item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6.xml" /></Relationships>
</file>

<file path=customXml/_rels/item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7.xml" /></Relationships>
</file>

<file path=customXml/_rels/item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8.xml" /></Relationships>
</file>

<file path=customXml/_rels/item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9.xml" /></Relationships>
</file>

<file path=customXml/_rels/item1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0.xml" /></Relationships>
</file>

<file path=customXml/_rels/item1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1.xml" /></Relationships>
</file>

<file path=customXml/item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Props1.xml><?xml version="1.0" encoding="utf-8"?>
<ds:datastoreItem xmlns:ds="http://schemas.openxmlformats.org/officeDocument/2006/customXml" ds:itemID="{BF631F81-D792-4076-A2FF-91366D28565B}">
  <ds:schemaRefs/>
</ds:datastoreItem>
</file>

<file path=customXml/itemProps2.xml><?xml version="1.0" encoding="utf-8"?>
<ds:datastoreItem xmlns:ds="http://schemas.openxmlformats.org/officeDocument/2006/customXml" ds:itemID="{8D98EE22-C591-47FD-8150-73F597EEAE1D}">
  <ds:schemaRefs/>
</ds:datastoreItem>
</file>

<file path=customXml/itemProps3.xml><?xml version="1.0" encoding="utf-8"?>
<ds:datastoreItem xmlns:ds="http://schemas.openxmlformats.org/officeDocument/2006/customXml" ds:itemID="{42283ACB-73D4-4BCD-AC3A-3F5B1E171C10}">
  <ds:schemaRefs/>
</ds:datastoreItem>
</file>

<file path=customXml/itemProps4.xml><?xml version="1.0" encoding="utf-8"?>
<ds:datastoreItem xmlns:ds="http://schemas.openxmlformats.org/officeDocument/2006/customXml" ds:itemID="{FC1FE2D6-3C93-4EBA-852B-339575F8D242}">
  <ds:schemaRefs/>
</ds:datastoreItem>
</file>

<file path=customXml/itemProps5.xml><?xml version="1.0" encoding="utf-8"?>
<ds:datastoreItem xmlns:ds="http://schemas.openxmlformats.org/officeDocument/2006/customXml" ds:itemID="{0E9767E6-4EE7-4503-9F4B-447E5A351C96}">
  <ds:schemaRefs/>
</ds:datastoreItem>
</file>

<file path=customXml/itemProps6.xml><?xml version="1.0" encoding="utf-8"?>
<ds:datastoreItem xmlns:ds="http://schemas.openxmlformats.org/officeDocument/2006/customXml" ds:itemID="{13CDD7CF-4785-4A18-9760-A6600027C010}">
  <ds:schemaRefs/>
</ds:datastoreItem>
</file>

<file path=customXml/itemProps7.xml><?xml version="1.0" encoding="utf-8"?>
<ds:datastoreItem xmlns:ds="http://schemas.openxmlformats.org/officeDocument/2006/customXml" ds:itemID="{74F0D5C3-D93D-4106-A638-80510B27F0D1}">
  <ds:schemaRefs/>
</ds:datastoreItem>
</file>

<file path=customXml/itemProps8.xml><?xml version="1.0" encoding="utf-8"?>
<ds:datastoreItem xmlns:ds="http://schemas.openxmlformats.org/officeDocument/2006/customXml" ds:itemID="{9935D8C8-5484-4581-8748-FA2E40E783F1}">
  <ds:schemaRefs/>
</ds:datastoreItem>
</file>

<file path=customXml/itemProps9.xml><?xml version="1.0" encoding="utf-8"?>
<ds:datastoreItem xmlns:ds="http://schemas.openxmlformats.org/officeDocument/2006/customXml" ds:itemID="{62487980-155C-4AC5-9A52-E9276C7FA284}">
  <ds:schemaRefs/>
</ds:datastoreItem>
</file>

<file path=customXml/itemProps10.xml><?xml version="1.0" encoding="utf-8"?>
<ds:datastoreItem xmlns:ds="http://schemas.openxmlformats.org/officeDocument/2006/customXml" ds:itemID="{570198D3-A94F-4DD7-9302-246692D0F879}">
  <ds:schemaRefs/>
</ds:datastoreItem>
</file>

<file path=customXml/itemProps11.xml><?xml version="1.0" encoding="utf-8"?>
<ds:datastoreItem xmlns:ds="http://schemas.openxmlformats.org/officeDocument/2006/customXml" ds:itemID="{C22F351B-1FAB-44B8-A72A-CC0D3315F032}">
  <ds:schemaRefs/>
</ds:datastoreItem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宋体</vt:lpstr>
      <vt:lpstr>方正兰亭黑_GBK</vt:lpstr>
      <vt:lpstr>方正兰亭刊黑_GBK</vt:lpstr>
      <vt:lpstr>方正兰亭黑4_GBK</vt:lpstr>
      <vt:lpstr>方正兰亭大黑_GBK</vt:lpstr>
      <vt:lpstr>Times New Roman</vt:lpstr>
      <vt:lpstr>NEU-BZ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2024-09-29T11:22:48.647</cp:lastPrinted>
  <dcterms:created xsi:type="dcterms:W3CDTF">2024-09-29T03:22:48Z</dcterms:created>
  <dcterms:modified xsi:type="dcterms:W3CDTF">2024-09-29T03:22:50Z</dcterms:modified>
</cp:coreProperties>
</file>