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08B8F1E-3061-4FB1-9913-93041436C9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C9BA88-102A-4703-8D1A-8FACA2AC94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A8C8B30-BA48-495E-8F9F-371FE10D31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294C26D-5402-44F8-952C-199EC5E0FF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1C427B7-18A4-4597-BD0A-CA6F534B11A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97CAEF1-79AD-4885-8C29-470AEEEADE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5A73F7E-597C-4F0B-A67C-CEC3D94C87B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861B5F-0544-4BAC-831B-610188E868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DACAF4-C360-428C-8009-A253B12B7D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D04AA5-B027-482F-B0A9-7B82224DBA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DA0B3A-E0CB-42D7-AD17-694FDC88E7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5"/>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文本占位符 17"/>
          <p:cNvSpPr>
            <a:spLocks noGrp="1"/>
          </p:cNvSpPr>
          <p:nvPr>
            <p:ph type="body" sz="quarter" idx="11"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
        <p:nvSpPr>
          <p:cNvPr id="5" name="标题 1"/>
          <p:cNvSpPr>
            <a:spLocks noGrp="1"/>
          </p:cNvSpPr>
          <p:nvPr>
            <p:ph type="ctrTitle" idx="4294967295"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xmlns="">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1" name=""/>
        <p:cNvGrpSpPr/>
        <p:nvPr/>
      </p:nvGrpSpPr>
      <p:grpSpPr>
        <a:xfrm>
          <a:off x="0" y="0"/>
          <a:ext cx="0" cy="0"/>
        </a:xfrm>
      </p:grpSpPr>
      <p:sp>
        <p:nvSpPr>
          <p:cNvPr id="7" name="标题 1"/>
          <p:cNvSpPr>
            <a:spLocks noGrp="1"/>
          </p:cNvSpPr>
          <p:nvPr>
            <p:ph type="title" idx="4294967295"/>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7"/>
          <p:cNvPicPr>
            <a:picLocks noChangeAspect="1"/>
          </p:cNvPicPr>
          <p:nvPr userDrawn="1"/>
        </p:nvPicPr>
        <p:blipFill>
          <a:blip r:embed="rId1"/>
          <a:stretch>
            <a:fillRect/>
          </a:stretch>
        </p:blipFill>
        <p:spPr>
          <a:xfrm>
            <a:off x="0" y="-1"/>
            <a:ext cx="12192000" cy="6858000"/>
          </a:xfrm>
          <a:prstGeom prst="rect">
            <a:avLst/>
          </a:prstGeom>
        </p:spPr>
      </p:pic>
      <p:sp>
        <p:nvSpPr>
          <p:cNvPr id="17" name="矩形 8"/>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29" name="图片 2"/>
          <p:cNvPicPr>
            <a:picLocks noChangeAspect="1"/>
          </p:cNvPicPr>
          <p:nvPr userDrawn="1"/>
        </p:nvPicPr>
        <p:blipFill>
          <a:blip r:embed="rId1"/>
          <a:stretch>
            <a:fillRect/>
          </a:stretch>
        </p:blipFill>
        <p:spPr>
          <a:xfrm>
            <a:off x="0" y="-1"/>
            <a:ext cx="12192000" cy="6858000"/>
          </a:xfrm>
          <a:prstGeom prst="rect">
            <a:avLst/>
          </a:prstGeom>
        </p:spPr>
      </p:pic>
      <p:sp>
        <p:nvSpPr>
          <p:cNvPr id="30" name="矩形 3"/>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xmlns="">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emf" /><Relationship Id="rId3"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emf" /><Relationship Id="rId3" Type="http://schemas.openxmlformats.org/officeDocument/2006/relationships/image" Target="../media/image8.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7130114025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交通安全管理工作要点梳理\n## 1.交通安全管理的基本概念与重要性\n### 1.1交通安全管理的定义与目标\n### 1.2交通安全管理的重要性及影响\n### 1.3交通安全管理的基本原则与方法\n## 2.交通安全管理法律法规与政策\n### 2.1国家交通安全法律法规体系\n### 2.2地方交通安全法规与政策\n### 2.3交通安全法律法规的遵守与执行\n## 3.交通安全管理组织体系与职责\n### 3.1交通安全管理组织体系构建\n### 3.2各级交通管理部门的职责划分\n### 3.3交通安全管理人员的培训与考核\n## 4.交通安全管理制度与措施\n### 4.1交通安全管理制度体系建设\n### 4.2交通安全管理措施的实施与监督\n### 4.3交通安全管理制度的评估与改进\n## 5.交通安全管理宣传教育与培训\n### 5.1交通安全宣传教育的重要性及方法\n### 5.2交通安全培训的对象与内容\n### 5.3交通安全宣传教育的效果评估与改进\n## 6.交通安全管理设备与技术\n### 6.1交通安全管理设备的种类与功能\n### 6.2交通安全管理技术的应用与发展\n### 6.3交通安全设备的维护与更新\n## 7.交通安全管理实践活动与案例\n### 7.1交通安全管理实践活动的组织与实施\n### 7.2交通安全管理案例的分析与总结\n### 7.3交通安全管理实践活动的经验推广与借鉴\n&quot;,&quot;templateId&quot;:&quot;nagpdhr1t7f5bfz8ouwztpjxgw&quot;}}"/>
        <p:cNvGrpSpPr/>
        <p:nvPr/>
      </p:nvGrpSpPr>
      <p:grpSpPr>
        <a:xfrm>
          <a:off x="0" y="0"/>
          <a:ext cx="0" cy="0"/>
        </a:xfrm>
      </p:grpSpPr>
      <p:sp>
        <p:nvSpPr>
          <p:cNvPr id="2" name="文本占位符 3"/>
          <p:cNvSpPr>
            <a:spLocks noGrp="1"/>
          </p:cNvSpPr>
          <p:nvPr>
            <p:ph type="body" sz="quarter" idx="11"/>
          </p:nvPr>
        </p:nvSpPr>
        <p:spPr>
          <a:xfrm>
            <a:off x="392698" y="4449955"/>
            <a:ext cx="375424" cy="646331"/>
          </a:xfrm>
        </p:spPr>
        <p:txBody>
          <a:bodyPr/>
          <a:lstStyle/>
          <a:p>
            <a:r>
              <a:rPr lang="en-US" smtClean="0"/>
              <a:t> </a:t>
            </a:r>
            <a:endParaRPr lang="zh-CN" spc="0"/>
          </a:p>
        </p:txBody>
      </p:sp>
      <p:sp>
        <p:nvSpPr>
          <p:cNvPr id="3" name="文本占位符 20"/>
          <p:cNvSpPr txBox="1"/>
          <p:nvPr/>
        </p:nvSpPr>
        <p:spPr>
          <a:xfrm>
            <a:off x="392698" y="580667"/>
            <a:ext cx="184731" cy="369332"/>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4" name="文本占位符 20"/>
          <p:cNvSpPr txBox="1"/>
          <p:nvPr/>
        </p:nvSpPr>
        <p:spPr>
          <a:xfrm>
            <a:off x="11614571" y="580667"/>
            <a:ext cx="184731" cy="369332"/>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solidFill>
                <a:schemeClr val="bg1"/>
              </a:solidFill>
            </a:endParaRPr>
          </a:p>
        </p:txBody>
      </p:sp>
      <p:cxnSp>
        <p:nvCxnSpPr>
          <p:cNvPr id="5"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标题 1" descr="{&quot;isTemplate&quot;:true,&quot;type&quot;:&quot;title&quot;,&quot;canOmit&quot;:false,&quot;range&quot;:0}"/>
          <p:cNvSpPr>
            <a:spLocks noGrp="1"/>
          </p:cNvSpPr>
          <p:nvPr>
            <p:ph type="ctrTitle" idx="4294967295"/>
          </p:nvPr>
        </p:nvSpPr>
        <p:spPr>
          <a:xfrm>
            <a:off x="392698" y="5140683"/>
            <a:ext cx="11283950" cy="1301750"/>
          </a:xfrm>
        </p:spPr>
        <p:txBody>
          <a:bodyPr vert="horz" wrap="square" lIns="91440" tIns="45720" rIns="91440" bIns="45720" anchor="t">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sz="6600"/>
              <a:t>交通安全管理工作要点梳理</a:t>
            </a:r>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63"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交通安全管理的基本概念与重要性</a:t>
            </a:r>
            <a:endParaRPr/>
          </a:p>
        </p:txBody>
      </p:sp>
      <p:sp>
        <p:nvSpPr>
          <p:cNvPr id="64"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29"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交通安全管理是指通过对交通参与者、交通工具、交通环境等因素进行有效干预和管理，以确保道路交通安全、畅通、有序的过程。</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交通安全管理的对象包括驾驶员、行人、骑行者、车辆等交通参与者，以及道路、交通信号、标志等交通设施。</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交通安全管理的内容涉及交通法规、安全制度、宣传教育、技术设备等多个方面。</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交通安全管理的目标是减少交通事故的发生，保障人民群众生命财产安全，提高交通效率，促进经济发展。</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交通安全管理的目标可以分为短期目标和长期目标。</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短期目标：降低交通事故发生率、提高道路交通安全水平、改善交通秩序等。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长期目标：实现交通可持续发展，提高人们的交通文明素质，构建和谐交通环境。</a:t>
            </a:r>
            <a:endParaRPr/>
          </a:p>
        </p:txBody>
      </p:sp>
      <p:sp>
        <p:nvSpPr>
          <p:cNvPr id="130"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交通安全管理的定义与目标</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38"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39"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40" name="Group 598"/>
            <p:cNvGrpSpPr/>
            <p:nvPr/>
          </p:nvGrpSpPr>
          <p:grpSpPr>
            <a:xfrm>
              <a:off x="763829" y="1414808"/>
              <a:ext cx="6972294" cy="2337649"/>
              <a:chOff x="763829" y="1414808"/>
              <a:chExt cx="6972294" cy="2337649"/>
            </a:xfrm>
          </p:grpSpPr>
          <p:sp>
            <p:nvSpPr>
              <p:cNvPr id="141"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交通安全管理的重要性体现在以下几个方面：</a:t>
                </a:r>
                <a:endParaRPr/>
              </a:p>
            </p:txBody>
          </p:sp>
          <p:sp>
            <p:nvSpPr>
              <p:cNvPr id="142"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交通安全管理关系到人民群众生命财产安全，是社会治理的重要组成部分。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交通安全管理影响交通效率，进而影响经济发展和社会进步。</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交通安全管理有助于提高人们的交通文明素质，构建和谐交通环境。</a:t>
                </a:r>
                <a:endParaRPr/>
              </a:p>
            </p:txBody>
          </p:sp>
          <p:sp>
            <p:nvSpPr>
              <p:cNvPr id="143"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4"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5"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46"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47" name="Group 591"/>
            <p:cNvGrpSpPr/>
            <p:nvPr/>
          </p:nvGrpSpPr>
          <p:grpSpPr>
            <a:xfrm>
              <a:off x="689593" y="3949139"/>
              <a:ext cx="7078256" cy="2128975"/>
              <a:chOff x="689593" y="3949139"/>
              <a:chExt cx="7078256" cy="2128975"/>
            </a:xfrm>
          </p:grpSpPr>
          <p:sp>
            <p:nvSpPr>
              <p:cNvPr id="148"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交通安全管理的影响包括：</a:t>
                </a:r>
                <a:endParaRPr/>
              </a:p>
            </p:txBody>
          </p:sp>
          <p:sp>
            <p:nvSpPr>
              <p:cNvPr id="149"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交通安全管理政策的制定和实施，对交通参与者的行为产生引导和规范作用。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交通安全管理设备的更新和应用，有助于提高道路交通安全水平。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交通安全管理的宣传教育，可以提高人们的交通文明素质，减少交通事故的发生。</a:t>
                </a:r>
                <a:endParaRPr/>
              </a:p>
            </p:txBody>
          </p:sp>
          <p:sp>
            <p:nvSpPr>
              <p:cNvPr id="150"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1"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2"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53"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5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交通安全管理的重要性及影响</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56"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57"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58" name="Group 598"/>
            <p:cNvGrpSpPr/>
            <p:nvPr/>
          </p:nvGrpSpPr>
          <p:grpSpPr>
            <a:xfrm>
              <a:off x="763829" y="1414808"/>
              <a:ext cx="6972294" cy="2337649"/>
              <a:chOff x="763829" y="1414808"/>
              <a:chExt cx="6972294" cy="2337649"/>
            </a:xfrm>
          </p:grpSpPr>
          <p:sp>
            <p:nvSpPr>
              <p:cNvPr id="159"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交通安全管理的基本原则包括：</a:t>
                </a:r>
                <a:endParaRPr/>
              </a:p>
            </p:txBody>
          </p:sp>
          <p:sp>
            <p:nvSpPr>
              <p:cNvPr id="160"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以人为本，保障人民群众生命财产安全。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依法管理，严格执行交通法律法规。</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系统管理，综合运用多种手段和方法进行交通安全管理。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科学管理，运用现代科技手段提高交通安全管理水平。</a:t>
                </a:r>
                <a:endParaRPr/>
              </a:p>
            </p:txBody>
          </p:sp>
          <p:sp>
            <p:nvSpPr>
              <p:cNvPr id="161"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2"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3"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6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65" name="Group 591"/>
            <p:cNvGrpSpPr/>
            <p:nvPr/>
          </p:nvGrpSpPr>
          <p:grpSpPr>
            <a:xfrm>
              <a:off x="689593" y="3949139"/>
              <a:ext cx="7078256" cy="2128975"/>
              <a:chOff x="689593" y="3949139"/>
              <a:chExt cx="7078256" cy="2128975"/>
            </a:xfrm>
          </p:grpSpPr>
          <p:sp>
            <p:nvSpPr>
              <p:cNvPr id="166"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交通安全管理的方法包括：</a:t>
                </a:r>
                <a:endParaRPr/>
              </a:p>
            </p:txBody>
          </p:sp>
          <p:sp>
            <p:nvSpPr>
              <p:cNvPr id="167"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制定和实施交通安全法规，规范交通参与者的行为。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加强交通安全宣传教育，提高人们的交通文明素质。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设置和更新交通安全设施，提高道路交通安全水平。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监控和干预交通运行状况，优化交通组织和管理。</a:t>
                </a:r>
                <a:endParaRPr/>
              </a:p>
            </p:txBody>
          </p:sp>
          <p:sp>
            <p:nvSpPr>
              <p:cNvPr id="168"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9"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0"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71"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7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交通安全管理的基本原则与方法</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74"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交通安全管理法律法规与政策</a:t>
            </a:r>
            <a:endParaRPr/>
          </a:p>
        </p:txBody>
      </p:sp>
      <p:sp>
        <p:nvSpPr>
          <p:cNvPr id="175"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77"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178"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国家交通安全法律法规体系</a:t>
            </a:r>
            <a:endParaRPr lang="en-US" sz="3600" b="1">
              <a:latin typeface="微软雅黑"/>
              <a:ea typeface="微软雅黑"/>
            </a:endParaRPr>
          </a:p>
        </p:txBody>
      </p:sp>
      <p:sp>
        <p:nvSpPr>
          <p:cNvPr id="179"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国家交通安全法律法规体系是交通安全管理的基本依据，包括以下几个层次：</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国家法律：如《道路交通安全法》、《刑法》等，为交通安全管理提供基本原则和法律依据。</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行政法规：如《道路交通安全法实施条例》、《道路交通安全违法行为处理程序规定》等，对道路交通安全管理进行具体规定。</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部门规章：如《机动车驾驶证申领和使用规定》、《机动车登记规定》等，对交通参与者的行为进行规范和管理。</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地方性法规和政策：各地根据自身实际情况，制定和实施地方性交通安全法规和政策。</a:t>
            </a:r>
            <a:endParaRPr/>
          </a:p>
        </p:txBody>
      </p:sp>
      <p:cxnSp>
        <p:nvCxnSpPr>
          <p:cNvPr id="180"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81"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83"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地方交通安全法规与政策</a:t>
            </a:r>
            <a:endParaRPr lang="en-US" sz="3600" b="1">
              <a:latin typeface="微软雅黑"/>
              <a:ea typeface="微软雅黑"/>
            </a:endParaRPr>
          </a:p>
        </p:txBody>
      </p:sp>
      <p:sp>
        <p:nvSpPr>
          <p:cNvPr id="184"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地方交通安全法规和政策是国家交通安全法律法规体系的重要组成部分，具有针对性和可操作性。</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地方性法规：各地根据自身实际情况，制定和实施地方性交通安全法规，如《某某市道路交通安全条例》等。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地方政府政策：各地政府制定和实施一系列交通安全管理政策，如交通限行、停车管理、交通安全设施建设等。</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地方交通安全法规和政策应与国家法律法规相一致，不得违反国家法律法规的规定。</a:t>
            </a:r>
            <a:endParaRPr/>
          </a:p>
        </p:txBody>
      </p:sp>
      <p:cxnSp>
        <p:nvCxnSpPr>
          <p:cNvPr id="185"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86"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88"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交通安全法律法规的遵守是保障道路交通安全的基础，所有交通参与者都应严格遵守。</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驾驶员应遵守交通法律法规，按照交通信号、标志、道路标线等规定行驶。</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行人、骑行者应遵守交通法律法规，按照人行道、自行车道、道路右侧通行等规定行驶。</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交通管理部门应加强对交通安全法律法规的执行，对违法行为进行查处。</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交通安全法律法规的执行需要建立健全执法机制，提高执法效率。</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建立完善的交通执法队伍，加强对交通法律法规的学习和培训。</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加强对交通违法行为的查处力度，提高违法成本。</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引入科技手段，提高交通执法效率，如使用交通监控设备、大数据分析等。</a:t>
            </a:r>
            <a:endParaRPr/>
          </a:p>
        </p:txBody>
      </p:sp>
      <p:sp>
        <p:nvSpPr>
          <p:cNvPr id="189"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交通安全法律法规的遵守与执行</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交通安全管理组织体系与职责</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1"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12"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交通安全管理组织体系构建</a:t>
            </a:r>
            <a:endParaRPr lang="en-US" sz="3600" b="1">
              <a:latin typeface="微软雅黑"/>
              <a:ea typeface="微软雅黑"/>
            </a:endParaRPr>
          </a:p>
        </p:txBody>
      </p:sp>
      <p:sp>
        <p:nvSpPr>
          <p:cNvPr id="13"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交通安全管理组织体系是保障交通安全管理工作顺利进行的基础，应建立健全各级交通安全管理机构。</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国家级交通安全管理机构：如交通运输部、公安部等，负责制定全国交通安全政策、法规，指导地方交通安全管理工作。</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省级交通安全管理机构：如各省交通运输厅、公安厅等，负责制定本省交通安全政策、法规，指导市级交通安全管理工作。</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市级交通安全管理机构：如各市交通运输局、公安局等，负责制定本市交通安全政策、法规，指导县级交通安全管理工作。</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县级交通安全管理机构：如各县交通运输局、公安局等，负责具体实施交通安全管理工作，包括执法、宣传教育、设施建设等。</a:t>
            </a:r>
            <a:endParaRPr/>
          </a:p>
        </p:txBody>
      </p:sp>
      <p:cxnSp>
        <p:nvCxnSpPr>
          <p:cNvPr id="14"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5"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7"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各级交通管理部门的职责划分</a:t>
            </a:r>
            <a:endParaRPr lang="en-US" sz="3600" b="1">
              <a:latin typeface="微软雅黑"/>
              <a:ea typeface="微软雅黑"/>
            </a:endParaRPr>
          </a:p>
        </p:txBody>
      </p:sp>
      <p:sp>
        <p:nvSpPr>
          <p:cNvPr id="18"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各级交通管理部门在交通安全管理组织体系中承担不同的职责，应明确划分职责范围。</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国家级交通管理部门：负责制定全国交通安全政策、法规，指导地方交通安全管理工作，组织全国交通安全宣传教育活动。</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省级交通管理部门：负责制定本省交通安全政策、法规，指导市级交通安全管理工作，组织全省交通安全宣传教育活动。</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市级交通管理部门：负责制定本市交通安全政策、法规，指导县级交通安全管理工作，组织全市交通安全宣传教育活动。</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县级交通管理部门：负责具体实施交通安全管理工作，包括执法、宣传教育、设施建设等，组织本县交通安全宣传教育活动。</a:t>
            </a:r>
            <a:endParaRPr/>
          </a:p>
        </p:txBody>
      </p:sp>
      <p:cxnSp>
        <p:nvCxnSpPr>
          <p:cNvPr id="19"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0"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2" name="组合 21"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3" name="组合 22"/>
            <p:cNvGrpSpPr/>
            <p:nvPr/>
          </p:nvGrpSpPr>
          <p:grpSpPr>
            <a:xfrm>
              <a:off x="685800" y="3146904"/>
              <a:ext cx="5760000" cy="3225487"/>
              <a:chOff x="685800" y="3146904"/>
              <a:chExt cx="5760000" cy="3225487"/>
            </a:xfrm>
          </p:grpSpPr>
          <p:sp>
            <p:nvSpPr>
              <p:cNvPr id="24"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交通安全管理人员是交通安全管理工作的具体执行者，其业务能力直接影响到交通安全管理的效果。</a:t>
                </a:r>
                <a:endParaRPr kumimoji="1" lang="en-US" altLang="zh-CN" sz="1800" b="1">
                  <a:solidFill>
                    <a:schemeClr val="bg1"/>
                  </a:solidFill>
                  <a:latin typeface="+mj-ea"/>
                  <a:ea typeface="+mj-ea"/>
                </a:endParaRPr>
              </a:p>
            </p:txBody>
          </p:sp>
          <p:sp>
            <p:nvSpPr>
              <p:cNvPr id="25"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加强交通安全管理人员的培训，提高其业务能力和素质，确保其能够胜任交通安全管理工作。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建立交通安全管理人员考核机制，对管理人员的工作业绩、业务能力等进行定期考核，激励其提高工作效果。</a:t>
                </a:r>
                <a:endParaRPr/>
              </a:p>
            </p:txBody>
          </p:sp>
        </p:grpSp>
        <p:grpSp>
          <p:nvGrpSpPr>
            <p:cNvPr id="26" name="组合 25"/>
            <p:cNvGrpSpPr/>
            <p:nvPr/>
          </p:nvGrpSpPr>
          <p:grpSpPr>
            <a:xfrm>
              <a:off x="6016236" y="3146904"/>
              <a:ext cx="5400000" cy="3225487"/>
              <a:chOff x="6016236" y="3146904"/>
              <a:chExt cx="5400000" cy="3225487"/>
            </a:xfrm>
          </p:grpSpPr>
          <p:sp>
            <p:nvSpPr>
              <p:cNvPr id="27"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交通安全管理人员的培训和考核应制定相应的标准和程序，确保公平公正。</a:t>
                </a:r>
                <a:endParaRPr kumimoji="1" lang="en-US" altLang="zh-CN" sz="1800" b="1">
                  <a:solidFill>
                    <a:schemeClr val="bg1"/>
                  </a:solidFill>
                  <a:latin typeface="+mj-ea"/>
                  <a:ea typeface="+mj-ea"/>
                </a:endParaRPr>
              </a:p>
            </p:txBody>
          </p:sp>
          <p:sp>
            <p:nvSpPr>
              <p:cNvPr id="28"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制定交通安全管理人员培训大纲，明确培训内容和要求。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建立交通安全管理人员考核指标体系，明确考核标准和程序。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加强对交通安全管理人员培训考核的监督和管理，确保培训考核工作的顺利进行。</a:t>
                </a:r>
                <a:endParaRPr/>
              </a:p>
            </p:txBody>
          </p:sp>
        </p:grpSp>
      </p:grpSp>
      <p:sp>
        <p:nvSpPr>
          <p:cNvPr id="29"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交通安全管理人员的培训与考核</a:t>
            </a:r>
            <a:endParaRPr lang="en-US" sz="2800" b="1">
              <a:latin typeface="微软雅黑"/>
              <a:ea typeface="微软雅黑"/>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31"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交通安全管理制度与措施</a:t>
            </a:r>
            <a:endParaRPr/>
          </a:p>
        </p:txBody>
      </p:sp>
      <p:sp>
        <p:nvSpPr>
          <p:cNvPr id="32"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04</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34"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交通安全管理制度体系建设</a:t>
            </a:r>
            <a:endParaRPr lang="en-US" sz="3600" b="1">
              <a:latin typeface="微软雅黑"/>
              <a:ea typeface="微软雅黑"/>
            </a:endParaRPr>
          </a:p>
        </p:txBody>
      </p:sp>
      <p:sp>
        <p:nvSpPr>
          <p:cNvPr id="35"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交通安全管理制度体系是交通安全管理工作的基础，应建立健全各项管理制度。</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交通安全法律法规制度：包括国家法律法规、地方性法规、部门规章等，为交通安全管理提供法律依据。</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交通安全管理制度：包括交通组织、交通信号、道路设施、车辆管理、驾驶员管理等方面的制度，规范交通安全管理工作。</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交通安全宣传教育制度：包括宣传教育计划、内容、方式等方面的制度，提高人们的交通文明素质。</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交通安全设施设备管理制度：包括设备采购、安装、维护、更新等方面的制度，保障交通安全设施的正常运行。</a:t>
            </a:r>
            <a:endParaRPr/>
          </a:p>
        </p:txBody>
      </p:sp>
      <p:cxnSp>
        <p:nvCxnSpPr>
          <p:cNvPr id="36"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37"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https://d.book118.com/697130114025006044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red">
      <a:dk1>
        <a:srgbClr val="000000"/>
      </a:dk1>
      <a:lt1>
        <a:srgbClr val="FFFFFF"/>
      </a:lt1>
      <a:dk2>
        <a:srgbClr val="2B111D"/>
      </a:dk2>
      <a:lt2>
        <a:srgbClr val="FEF2FD"/>
      </a:lt2>
      <a:accent1>
        <a:srgbClr val="F777C1"/>
      </a:accent1>
      <a:accent2>
        <a:srgbClr val="FCA1DA"/>
      </a:accent2>
      <a:accent3>
        <a:srgbClr val="F8498D"/>
      </a:accent3>
      <a:accent4>
        <a:srgbClr val="C62C5E"/>
      </a:accent4>
      <a:accent5>
        <a:srgbClr val="F8BCCE"/>
      </a:accent5>
      <a:accent6>
        <a:srgbClr val="FE94B3"/>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16</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16</vt:i4>
      </vt:variant>
    </vt:vector>
  </HeadingPairs>
  <TitlesOfParts>
    <vt:vector baseType="lpstr" size="25">
      <vt:lpstr>Arial</vt:lpstr>
      <vt:lpstr>Calibri</vt:lpstr>
      <vt:lpstr>Arial Black</vt:lpstr>
      <vt:lpstr>微软雅黑</vt:lpstr>
      <vt:lpstr>黑体</vt:lpstr>
      <vt:lpstr>Microsoft YaHei</vt:lpstr>
      <vt:lpstr>Microsoft YaHei Light</vt:lpstr>
      <vt:lpstr>Microsoft Yahei</vt:lpstr>
      <vt:lpstr>Office Theme</vt:lpstr>
      <vt:lpstr>交通安全管理工作要点梳理</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2024-09-18T09:05:01.557</cp:lastPrinted>
  <dcterms:created xsi:type="dcterms:W3CDTF">2024-09-18T01:05:01Z</dcterms:created>
  <dcterms:modified xsi:type="dcterms:W3CDTF">2024-09-18T01:05:03Z</dcterms:modified>
</cp:coreProperties>
</file>