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TNQVLT+ATRPDG+ArialMT"/>
      <p:regular r:id="rId18"/>
    </p:embeddedFont>
    <p:embeddedFont>
      <p:font typeface="WCMRDW+MS-UIGothic"/>
      <p:regular r:id="rId19"/>
    </p:embeddedFont>
    <p:embeddedFont>
      <p:font typeface="VBNFRM+BFEPGI+MicrosoftYaHei"/>
      <p:regular r:id="rId20"/>
    </p:embeddedFont>
    <p:embeddedFont>
      <p:font typeface="LOJNBS+WWBNPD+MicrosoftYaHei-Bold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58450A-9FBA-4A54-A502-4E5695E79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A263D3-01D1-4D45-89DD-C22EF3F1B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972DF-BB02-4934-B12C-8529C21BD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9A14A4-C4ED-4C1E-9768-EA8B8E472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3007C9-EB4F-448E-A8EB-DFF531D39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505D85-12C0-4E3C-B55A-C4155A7D8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50F893-F907-4FB3-8D0E-2B5BF5F17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6BDFC7-9736-4666-B1D4-979C93A23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D69300-9E58-4A5E-95D0-18169C43B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15CA5B-6316-40BF-BFA4-6D3FA0523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D08D0E-94DE-45A4-9CEC-CCD90AE4A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3410011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23890" y="1800415"/>
            <a:ext cx="3404638" cy="199531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TNQVLT+ATRPDG+ArialMT"/>
                <a:cs typeface="TNQVLT+ATRPDG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WCMRDW+MS-UIGothic"/>
                <a:cs typeface="WCMRDW+MS-UIGothic"/>
              </a:rPr>
              <a:t>理解孩子的成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长过</a:t>
            </a:r>
            <a:r>
              <a:rPr sz="2400">
                <a:solidFill>
                  <a:srgbClr val="2C3F55"/>
                </a:solidFill>
                <a:latin typeface="WCMRDW+MS-UIGothic"/>
                <a:cs typeface="WCMRDW+MS-UIGothic"/>
              </a:rPr>
              <a:t>程</a:t>
            </a:r>
          </a:p>
          <a:p>
            <a:pPr marL="0" marR="0">
              <a:lnSpc>
                <a:spcPts val="2552"/>
              </a:lnSpc>
              <a:spcBef>
                <a:spcPts val="2167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TNQVLT+ATRPDG+ArialMT"/>
                <a:cs typeface="TNQVLT+ATRPDG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WCMRDW+MS-UIGothic"/>
                <a:cs typeface="WCMRDW+MS-UIGothic"/>
              </a:rPr>
              <a:t>建立良好的沟通基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础</a:t>
            </a:r>
          </a:p>
          <a:p>
            <a:pPr marL="0" marR="0">
              <a:lnSpc>
                <a:spcPts val="2552"/>
              </a:lnSpc>
              <a:spcBef>
                <a:spcPts val="2217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TNQVLT+ATRPDG+ArialMT"/>
                <a:cs typeface="TNQVLT+ATRPDG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WCMRDW+MS-UIGothic"/>
                <a:cs typeface="WCMRDW+MS-UIGothic"/>
              </a:rPr>
              <a:t>有效沟通技巧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10714" y="2907002"/>
            <a:ext cx="2692298" cy="1920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50"/>
              </a:lnSpc>
              <a:spcBef>
                <a:spcPct val="0"/>
              </a:spcBef>
              <a:spcAft>
                <a:spcPct val="0"/>
              </a:spcAft>
            </a:pPr>
            <a:r>
              <a:rPr sz="6050" spc="23">
                <a:solidFill>
                  <a:srgbClr val="FFFFFF"/>
                </a:solidFill>
                <a:latin typeface="WCMRDW+MS-UIGothic"/>
                <a:cs typeface="WCMRDW+MS-UIGothic"/>
              </a:rPr>
              <a:t>目</a:t>
            </a:r>
            <a:r>
              <a:rPr sz="60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23890" y="3617785"/>
            <a:ext cx="3404713" cy="19953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TNQVLT+ATRPDG+ArialMT"/>
                <a:cs typeface="TNQVLT+ATRPDG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WCMRDW+MS-UIGothic"/>
                <a:cs typeface="WCMRDW+MS-UIGothic"/>
              </a:rPr>
              <a:t>解决沟通障碍的方法</a:t>
            </a:r>
          </a:p>
          <a:p>
            <a:pPr marL="0" marR="0">
              <a:lnSpc>
                <a:spcPts val="2552"/>
              </a:lnSpc>
              <a:spcBef>
                <a:spcPts val="2167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TNQVLT+ATRPDG+ArialMT"/>
                <a:cs typeface="TNQVLT+ATRPDG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WCMRDW+MS-UIGothic"/>
                <a:cs typeface="WCMRDW+MS-UIGothic"/>
              </a:rPr>
              <a:t>家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长</a:t>
            </a:r>
            <a:r>
              <a:rPr sz="2400">
                <a:solidFill>
                  <a:srgbClr val="2C3F55"/>
                </a:solidFill>
                <a:latin typeface="WCMRDW+MS-UIGothic"/>
                <a:cs typeface="WCMRDW+MS-UIGothic"/>
              </a:rPr>
              <a:t>自我提升的策略</a:t>
            </a:r>
          </a:p>
          <a:p>
            <a:pPr marL="0" marR="0">
              <a:lnSpc>
                <a:spcPts val="2552"/>
              </a:lnSpc>
              <a:spcBef>
                <a:spcPts val="2217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TNQVLT+ATRPDG+ArialMT"/>
                <a:cs typeface="TNQVLT+ATRPDG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2C3F55"/>
                </a:solidFill>
                <a:latin typeface="WCMRDW+MS-UIGothic"/>
                <a:cs typeface="WCMRDW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00245" y="3073701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C3F55"/>
                </a:solidFill>
                <a:latin typeface="WCMRDW+MS-UIGothic"/>
                <a:cs typeface="WCMRDW+MS-UIGothic"/>
              </a:rPr>
              <a:t>理解孩子的成</a:t>
            </a:r>
            <a:r>
              <a:rPr sz="3800" spc="27">
                <a:solidFill>
                  <a:srgbClr val="2C3F55"/>
                </a:solidFill>
                <a:latin typeface="SimSun"/>
                <a:cs typeface="SimSun"/>
              </a:rPr>
              <a:t>长过</a:t>
            </a:r>
            <a:r>
              <a:rPr sz="3800">
                <a:solidFill>
                  <a:srgbClr val="2C3F55"/>
                </a:solidFill>
                <a:latin typeface="WCMRDW+MS-UIGothic"/>
                <a:cs typeface="WCMRDW+MS-UIGothic"/>
              </a:rPr>
              <a:t>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WCMRDW+MS-UIGothic"/>
                <a:cs typeface="WCMRDW+MS-UIGothic"/>
              </a:rPr>
              <a:t>不同年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龄</a:t>
            </a:r>
            <a:r>
              <a:rPr sz="3000">
                <a:solidFill>
                  <a:srgbClr val="00A5B2"/>
                </a:solidFill>
                <a:latin typeface="WCMRDW+MS-UIGothic"/>
                <a:cs typeface="WCMRDW+MS-UIGothic"/>
              </a:rPr>
              <a:t>段的心理特点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12389" y="154475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WCMRDW+MS-UIGothic"/>
                <a:cs typeface="WCMRDW+MS-UIGothic"/>
              </a:rPr>
              <a:t>幼儿期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79590" y="1532056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WCMRDW+MS-UIGothic"/>
                <a:cs typeface="WCMRDW+MS-UIGothic"/>
              </a:rPr>
              <a:t>学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龄</a:t>
            </a:r>
            <a:r>
              <a:rPr sz="2300">
                <a:solidFill>
                  <a:srgbClr val="00A5B2"/>
                </a:solidFill>
                <a:latin typeface="WCMRDW+MS-UIGothic"/>
                <a:cs typeface="WCMRDW+MS-UIGothic"/>
              </a:rPr>
              <a:t>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612389" y="2027928"/>
            <a:ext cx="291985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孩子开始学会走路和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说话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，逐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独立，但情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79590" y="2027928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孩子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入学校学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，开始形成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自己的价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值观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和世界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未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来有更高的追求。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7209" y="441622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婴</a:t>
            </a:r>
            <a:r>
              <a:rPr sz="2300" spc="25">
                <a:solidFill>
                  <a:srgbClr val="00A5B2"/>
                </a:solidFill>
                <a:latin typeface="WCMRDW+MS-UIGothic"/>
                <a:cs typeface="WCMRDW+MS-UIGothic"/>
              </a:rPr>
              <a:t>儿期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709159" y="4416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WCMRDW+MS-UIGothic"/>
                <a:cs typeface="WCMRDW+MS-UIGothic"/>
              </a:rPr>
              <a:t>学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龄</a:t>
            </a:r>
            <a:r>
              <a:rPr sz="2300" spc="25">
                <a:solidFill>
                  <a:srgbClr val="00A5B2"/>
                </a:solidFill>
                <a:latin typeface="WCMRDW+MS-UIGothic"/>
                <a:cs typeface="WCMRDW+MS-UIGothic"/>
              </a:rPr>
              <a:t>前期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008109" y="4416226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WCMRDW+MS-UIGothic"/>
                <a:cs typeface="WCMRDW+MS-UIGothic"/>
              </a:rPr>
              <a:t>青春期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008109" y="4903208"/>
            <a:ext cx="277437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孩子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入青春期，生理和心理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生巨大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化，追求独立和自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同。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537209" y="4929243"/>
            <a:ext cx="277437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孩子在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婴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儿期主要通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觉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视觉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和触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觉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来感知世界，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周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的事物充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好奇。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4709159" y="4929243"/>
            <a:ext cx="277437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孩子开始接受教育，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事物有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了初步的理解和判断能力，但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自我意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WCMRDW+MS-UIGothic"/>
                <a:cs typeface="WCMRDW+MS-UIGothic"/>
              </a:rPr>
              <a:t>孩子的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兴</a:t>
            </a:r>
            <a:r>
              <a:rPr sz="3000">
                <a:solidFill>
                  <a:srgbClr val="00A5B2"/>
                </a:solidFill>
                <a:latin typeface="WCMRDW+MS-UIGothic"/>
                <a:cs typeface="WCMRDW+MS-UIGothic"/>
              </a:rPr>
              <a:t>趣和特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1919" y="1495964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发现</a:t>
            </a:r>
            <a:r>
              <a:rPr sz="2000" spc="25">
                <a:solidFill>
                  <a:srgbClr val="00A5B2"/>
                </a:solidFill>
                <a:latin typeface="WCMRDW+MS-UIGothic"/>
                <a:cs typeface="WCMRDW+MS-UIGothic"/>
              </a:rPr>
              <a:t>孩子的</a:t>
            </a: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兴</a:t>
            </a:r>
            <a:r>
              <a:rPr sz="2000">
                <a:solidFill>
                  <a:srgbClr val="00A5B2"/>
                </a:solidFill>
                <a:latin typeface="WCMRDW+MS-UIGothic"/>
                <a:cs typeface="WCMRDW+MS-UIGothic"/>
              </a:rPr>
              <a:t>趣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52805" y="1548759"/>
            <a:ext cx="477113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FFFF"/>
                </a:solidFill>
                <a:latin typeface="VBNFRM+BFEPGI+MicrosoftYaHei"/>
                <a:cs typeface="VBNFRM+BFEPGI+MicrosoftYaHei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91919" y="1919978"/>
            <a:ext cx="45269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过观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察孩子的表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尝试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不同的活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孩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子的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趣和特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91919" y="3187605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WCMRDW+MS-UIGothic"/>
                <a:cs typeface="WCMRDW+MS-UIGothic"/>
              </a:rPr>
              <a:t>提供多元化的体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验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67410" y="3253099"/>
            <a:ext cx="477113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FFFF"/>
                </a:solidFill>
                <a:latin typeface="VBNFRM+BFEPGI+MicrosoftYaHei"/>
                <a:cs typeface="VBNFRM+BFEPGI+MicrosoftYaHei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391919" y="3672578"/>
            <a:ext cx="45269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孩子提供多种不同的活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和体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，帮助他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掘自己的潜力和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趣。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391919" y="498401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WCMRDW+MS-UIGothic"/>
                <a:cs typeface="WCMRDW+MS-UIGothic"/>
              </a:rPr>
              <a:t>支持孩子的</a:t>
            </a: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6935" y="5050783"/>
            <a:ext cx="477113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FFFF"/>
                </a:solidFill>
                <a:latin typeface="VBNFRM+BFEPGI+MicrosoftYaHei"/>
                <a:cs typeface="VBNFRM+BFEPGI+MicrosoftYaHei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391919" y="5408033"/>
            <a:ext cx="45269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当孩子表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某个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域或活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予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支持和鼓励。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WCMRDW+MS-UIGothic"/>
                <a:cs typeface="WCMRDW+MS-UIGothic"/>
              </a:rPr>
              <a:t>孩子的情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绪</a:t>
            </a:r>
            <a:r>
              <a:rPr sz="3000">
                <a:solidFill>
                  <a:srgbClr val="00A5B2"/>
                </a:solidFill>
                <a:latin typeface="WCMRDW+MS-UIGothic"/>
                <a:cs typeface="WCMRDW+MS-UIGothic"/>
              </a:rPr>
              <a:t>和行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为</a:t>
            </a:r>
            <a:r>
              <a:rPr sz="3000">
                <a:solidFill>
                  <a:srgbClr val="00A5B2"/>
                </a:solidFill>
                <a:latin typeface="WCMRDW+MS-UIGothic"/>
                <a:cs typeface="WCMRDW+MS-UIGothic"/>
              </a:rPr>
              <a:t>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90395" y="148643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WCMRDW+MS-UIGothic"/>
                <a:cs typeface="WCMRDW+MS-UIGothic"/>
              </a:rPr>
              <a:t>情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绪</a:t>
            </a:r>
            <a:r>
              <a:rPr sz="2000" spc="25">
                <a:solidFill>
                  <a:srgbClr val="00A5B2"/>
                </a:solidFill>
                <a:latin typeface="WCMRDW+MS-UIGothic"/>
                <a:cs typeface="WCMRDW+MS-UIGothic"/>
              </a:rPr>
              <a:t>表达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69694" y="1621810"/>
            <a:ext cx="50917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BNFRM+BFEPGI+MicrosoftYaHei"/>
                <a:cs typeface="VBNFRM+BFEPGI+MicrosoftYaHei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890395" y="1910453"/>
            <a:ext cx="45269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孩子在成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长过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程中会逐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学会表达自己的情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但可能存在不成熟和不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定的情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表达方式。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890395" y="3241580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WCMRDW+MS-UIGothic"/>
                <a:cs typeface="WCMRDW+MS-UIGothic"/>
              </a:rPr>
              <a:t>行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为问题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369060" y="3371235"/>
            <a:ext cx="50917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BNFRM+BFEPGI+MicrosoftYaHei"/>
                <a:cs typeface="VBNFRM+BFEPGI+MicrosoftYaHei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890395" y="3665593"/>
            <a:ext cx="45988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孩子的行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为问题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可能表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现为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反抗、不听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话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、焦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抑郁等，需要家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关注并适当引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908175" y="500941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应对</a:t>
            </a:r>
            <a:r>
              <a:rPr sz="2000" spc="25">
                <a:solidFill>
                  <a:srgbClr val="00A5B2"/>
                </a:solidFill>
                <a:latin typeface="WCMRDW+MS-UIGothic"/>
                <a:cs typeface="WCMRDW+MS-UIGothic"/>
              </a:rPr>
              <a:t>策略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381125" y="5163205"/>
            <a:ext cx="50917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BNFRM+BFEPGI+MicrosoftYaHei"/>
                <a:cs typeface="VBNFRM+BFEPGI+MicrosoftYaHei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890395" y="5433433"/>
            <a:ext cx="45269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需要理解孩子的情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和行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特点，采取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度和方法来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，如沟通、鼓励、支持等。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00245" y="3073701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C3F55"/>
                </a:solidFill>
                <a:latin typeface="WCMRDW+MS-UIGothic"/>
                <a:cs typeface="WCMRDW+MS-UIGothic"/>
              </a:rPr>
              <a:t>建立良好的沟通基</a:t>
            </a:r>
            <a:r>
              <a:rPr sz="3800">
                <a:solidFill>
                  <a:srgbClr val="2C3F55"/>
                </a:solidFill>
                <a:latin typeface="SimSun"/>
                <a:cs typeface="SimSun"/>
              </a:rPr>
              <a:t>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创</a:t>
            </a:r>
            <a:r>
              <a:rPr sz="3000">
                <a:solidFill>
                  <a:srgbClr val="00A5B2"/>
                </a:solidFill>
                <a:latin typeface="WCMRDW+MS-UIGothic"/>
                <a:cs typeface="WCMRDW+MS-UIGothic"/>
              </a:rPr>
              <a:t>造良好的沟通氛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407129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WCMRDW+MS-UIGothic"/>
                <a:cs typeface="WCMRDW+MS-UIGothic"/>
              </a:rPr>
              <a:t>确定合适的沟通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时间</a:t>
            </a:r>
            <a:r>
              <a:rPr sz="2300" spc="25">
                <a:solidFill>
                  <a:srgbClr val="00A5B2"/>
                </a:solidFill>
                <a:latin typeface="WCMRDW+MS-UIGothic"/>
                <a:cs typeface="WCMRDW+MS-UIGothic"/>
              </a:rPr>
              <a:t>和地点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9869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一个双方都能集中注意力的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，以及一个安静、舒适的地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点，以确保沟通不受干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扰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WCMRDW+MS-UIGothic"/>
                <a:cs typeface="WCMRDW+MS-UIGothic"/>
              </a:rPr>
              <a:t>保持平和的情</a:t>
            </a:r>
            <a:r>
              <a:rPr sz="2300">
                <a:solidFill>
                  <a:srgbClr val="00A5B2"/>
                </a:solidFill>
                <a:latin typeface="SimSun"/>
                <a:cs typeface="SimSun"/>
              </a:rPr>
              <a:t>绪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42505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长应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确保自己的情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绪稳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定，避免在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愤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怒或焦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虑时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与孩子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行沟通，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以免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负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面影响。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创</a:t>
            </a:r>
            <a:r>
              <a:rPr sz="2300" spc="25">
                <a:solidFill>
                  <a:srgbClr val="00A5B2"/>
                </a:solidFill>
                <a:latin typeface="WCMRDW+MS-UIGothic"/>
                <a:cs typeface="WCMRDW+MS-UIGothic"/>
              </a:rPr>
              <a:t>造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积</a:t>
            </a:r>
            <a:r>
              <a:rPr sz="2300" spc="25">
                <a:solidFill>
                  <a:srgbClr val="00A5B2"/>
                </a:solidFill>
                <a:latin typeface="WCMRDW+MS-UIGothic"/>
                <a:cs typeface="WCMRDW+MS-UIGothic"/>
              </a:rPr>
              <a:t>极的沟通氛</a:t>
            </a:r>
            <a:r>
              <a:rPr sz="2300">
                <a:solidFill>
                  <a:srgbClr val="00A5B2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1323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可以通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微笑、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拥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抱、鼓励等方式，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孩子感受到家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的关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和支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097270" y="5610597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持。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WCMRDW+MS-UIGothic"/>
                <a:cs typeface="WCMRDW+MS-UIGothic"/>
              </a:rPr>
              <a:t>学会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倾</a:t>
            </a:r>
            <a:r>
              <a:rPr sz="3000">
                <a:solidFill>
                  <a:srgbClr val="00A5B2"/>
                </a:solidFill>
                <a:latin typeface="WCMRDW+MS-UIGothic"/>
                <a:cs typeface="WCMRDW+MS-UIGothic"/>
              </a:rPr>
              <a:t>听孩子的心声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22094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给</a:t>
            </a:r>
            <a:r>
              <a:rPr sz="2000" spc="25">
                <a:solidFill>
                  <a:srgbClr val="FFFDFD"/>
                </a:solidFill>
                <a:latin typeface="WCMRDW+MS-UIGothic"/>
                <a:cs typeface="WCMRDW+MS-UIGothic"/>
              </a:rPr>
              <a:t>予孩子足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2000" spc="25">
                <a:solidFill>
                  <a:srgbClr val="FFFDFD"/>
                </a:solidFill>
                <a:latin typeface="WCMRDW+MS-UIGothic"/>
                <a:cs typeface="WCMRDW+MS-UIGothic"/>
              </a:rPr>
              <a:t>的关注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569325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WCMRDW+MS-UIGothic"/>
                <a:cs typeface="WCMRDW+MS-UIGothic"/>
              </a:rPr>
              <a:t>确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认</a:t>
            </a:r>
            <a:r>
              <a:rPr sz="2000" spc="25">
                <a:solidFill>
                  <a:srgbClr val="FFFDFD"/>
                </a:solidFill>
                <a:latin typeface="WCMRDW+MS-UIGothic"/>
                <a:cs typeface="WCMRDW+MS-UIGothic"/>
              </a:rPr>
              <a:t>孩子的意思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CMRDW+MS-UIGothic"/>
                <a:cs typeface="WCMRDW+MS-UIGothic"/>
              </a:rPr>
              <a:t>在孩子表达完自己的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WCMRDW+MS-UIGothic"/>
                <a:cs typeface="WCMRDW+MS-UIGothic"/>
              </a:rPr>
              <a:t>点后，家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WCMRDW+MS-UIGothic"/>
                <a:cs typeface="WCMRDW+MS-UIGothic"/>
              </a:rPr>
              <a:t>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CMRDW+MS-UIGothic"/>
                <a:cs typeface="WCMRDW+MS-UIGothic"/>
              </a:rPr>
              <a:t>以重复或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总结</a:t>
            </a:r>
            <a:r>
              <a:rPr sz="1500">
                <a:solidFill>
                  <a:srgbClr val="FFFDFD"/>
                </a:solidFill>
                <a:latin typeface="WCMRDW+MS-UIGothic"/>
                <a:cs typeface="WCMRDW+MS-UIGothic"/>
              </a:rPr>
              <a:t>一下孩子的意思，以确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CMRDW+MS-UIGothic"/>
                <a:cs typeface="WCMRDW+MS-UIGothic"/>
              </a:rPr>
              <a:t>保双方的理解是准确的。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CMRDW+MS-UIGothic"/>
                <a:cs typeface="WCMRDW+MS-UIGothic"/>
              </a:rPr>
              <a:t>在沟通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WCMRDW+MS-UIGothic"/>
                <a:cs typeface="WCMRDW+MS-UIGothic"/>
              </a:rPr>
              <a:t>程中，家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长应给</a:t>
            </a:r>
            <a:r>
              <a:rPr sz="1500">
                <a:solidFill>
                  <a:srgbClr val="FFFDFD"/>
                </a:solidFill>
                <a:latin typeface="WCMRDW+MS-UIGothic"/>
                <a:cs typeface="WCMRDW+MS-UIGothic"/>
              </a:rPr>
              <a:t>予孩子足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CMRDW+MS-UIGothic"/>
                <a:cs typeface="WCMRDW+MS-UIGothic"/>
              </a:rPr>
              <a:t>的关注，尊重他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WCMRDW+MS-UIGothic"/>
                <a:cs typeface="WCMRDW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WCMRDW+MS-UIGothic"/>
                <a:cs typeface="WCMRDW+MS-UIGothic"/>
              </a:rPr>
              <a:t>点和感受。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WCMRDW+MS-UIGothic"/>
                <a:cs typeface="WCMRDW+MS-UIGothic"/>
              </a:rPr>
              <a:t>不要打断孩子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CMRDW+MS-UIGothic"/>
                <a:cs typeface="WCMRDW+MS-UIGothic"/>
              </a:rPr>
              <a:t>当孩子表达自己的想法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WCMRDW+MS-UIGothic"/>
                <a:cs typeface="WCMRDW+MS-UIGothic"/>
              </a:rPr>
              <a:t>，家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长应该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CMRDW+MS-UIGothic"/>
                <a:cs typeface="WCMRDW+MS-UIGothic"/>
              </a:rPr>
              <a:t>耐心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倾</a:t>
            </a:r>
            <a:r>
              <a:rPr sz="1500">
                <a:solidFill>
                  <a:srgbClr val="FFFDFD"/>
                </a:solidFill>
                <a:latin typeface="WCMRDW+MS-UIGothic"/>
                <a:cs typeface="WCMRDW+MS-UIGothic"/>
              </a:rPr>
              <a:t>听，不要打断或批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WCMRDW+MS-UIGothic"/>
                <a:cs typeface="WCMRDW+MS-UIGothic"/>
              </a:rPr>
              <a:t>孩子的想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CMRDW+MS-UIGothic"/>
                <a:cs typeface="WCMRDW+MS-UIGothic"/>
              </a:rPr>
              <a:t>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WCMRDW+MS-UIGothic"/>
                <a:cs typeface="WCMRDW+MS-UIGothic"/>
              </a:rPr>
              <a:t>尊重孩子的意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见</a:t>
            </a:r>
            <a:r>
              <a:rPr sz="3000">
                <a:solidFill>
                  <a:srgbClr val="00A5B2"/>
                </a:solidFill>
                <a:latin typeface="WCMRDW+MS-UIGothic"/>
                <a:cs typeface="WCMRDW+MS-UIGothic"/>
              </a:rPr>
              <a:t>和想法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A5B2"/>
                </a:solidFill>
                <a:latin typeface="WCMRDW+MS-UIGothic"/>
                <a:cs typeface="WCMRDW+MS-UIGothic"/>
              </a:rPr>
              <a:t>尊重孩子的</a:t>
            </a:r>
            <a:r>
              <a:rPr sz="1600">
                <a:solidFill>
                  <a:srgbClr val="00A5B2"/>
                </a:solidFill>
                <a:latin typeface="SimSun"/>
                <a:cs typeface="SimSun"/>
              </a:rPr>
              <a:t>权</a:t>
            </a:r>
            <a:r>
              <a:rPr sz="1600">
                <a:solidFill>
                  <a:srgbClr val="00A5B2"/>
                </a:solidFill>
                <a:latin typeface="WCMRDW+MS-UIGothic"/>
                <a:cs typeface="WCMRDW+MS-UIGothic"/>
              </a:rPr>
              <a:t>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LOJNBS+WWBNPD+MicrosoftYaHei-Bold"/>
                <a:cs typeface="LOJNBS+WWBNPD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LOJNBS+WWBNPD+MicrosoftYaHei-Bold"/>
                <a:cs typeface="LOJNBS+WWBNPD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LOJNBS+WWBNPD+MicrosoftYaHei-Bold"/>
                <a:cs typeface="LOJNBS+WWBNPD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2227953"/>
            <a:ext cx="58414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长应该认识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到孩子是一个独立的个体，他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有自己的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利和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2570853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感受。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98234" y="3420745"/>
            <a:ext cx="3046486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A5B2"/>
                </a:solidFill>
                <a:latin typeface="WCMRDW+MS-UIGothic"/>
                <a:cs typeface="WCMRDW+MS-UIGothic"/>
              </a:rPr>
              <a:t>不要</a:t>
            </a:r>
            <a:r>
              <a:rPr sz="1600">
                <a:solidFill>
                  <a:srgbClr val="00A5B2"/>
                </a:solidFill>
                <a:latin typeface="SimSun"/>
                <a:cs typeface="SimSun"/>
              </a:rPr>
              <a:t>强</a:t>
            </a:r>
            <a:r>
              <a:rPr sz="1600">
                <a:solidFill>
                  <a:srgbClr val="00A5B2"/>
                </a:solidFill>
                <a:latin typeface="WCMRDW+MS-UIGothic"/>
                <a:cs typeface="WCMRDW+MS-UIGothic"/>
              </a:rPr>
              <a:t>制孩子接受自己的</a:t>
            </a:r>
            <a:r>
              <a:rPr sz="1600">
                <a:solidFill>
                  <a:srgbClr val="00A5B2"/>
                </a:solidFill>
                <a:latin typeface="SimSun"/>
                <a:cs typeface="SimSun"/>
              </a:rPr>
              <a:t>观</a:t>
            </a:r>
            <a:r>
              <a:rPr sz="1600">
                <a:solidFill>
                  <a:srgbClr val="00A5B2"/>
                </a:solidFill>
                <a:latin typeface="WCMRDW+MS-UIGothic"/>
                <a:cs typeface="WCMRDW+MS-UIGothic"/>
              </a:rPr>
              <a:t>点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198234" y="3890383"/>
            <a:ext cx="59869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长应该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尊重孩子的意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和想法，即使他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与自己的看法不同。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98234" y="5083175"/>
            <a:ext cx="2577724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A5B2"/>
                </a:solidFill>
                <a:latin typeface="WCMRDW+MS-UIGothic"/>
                <a:cs typeface="WCMRDW+MS-UIGothic"/>
              </a:rPr>
              <a:t>鼓励孩子表达自己的</a:t>
            </a:r>
            <a:r>
              <a:rPr sz="1600">
                <a:solidFill>
                  <a:srgbClr val="00A5B2"/>
                </a:solidFill>
                <a:latin typeface="SimSun"/>
                <a:cs typeface="SimSun"/>
              </a:rPr>
              <a:t>观</a:t>
            </a:r>
            <a:r>
              <a:rPr sz="1600">
                <a:solidFill>
                  <a:srgbClr val="00A5B2"/>
                </a:solidFill>
                <a:latin typeface="WCMRDW+MS-UIGothic"/>
                <a:cs typeface="WCMRDW+MS-UIGothic"/>
              </a:rPr>
              <a:t>点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198234" y="5564878"/>
            <a:ext cx="57678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在沟通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程中，家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可以鼓励孩子表达自己的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点，并耐心听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取他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的看法。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00245" y="3073701"/>
            <a:ext cx="3635425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C3F55"/>
                </a:solidFill>
                <a:latin typeface="WCMRDW+MS-UIGothic"/>
                <a:cs typeface="WCMRDW+MS-UIGothic"/>
              </a:rPr>
              <a:t>有效沟通技巧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积</a:t>
            </a:r>
            <a:r>
              <a:rPr sz="3000">
                <a:solidFill>
                  <a:srgbClr val="00A5B2"/>
                </a:solidFill>
                <a:latin typeface="WCMRDW+MS-UIGothic"/>
                <a:cs typeface="WCMRDW+MS-UIGothic"/>
              </a:rPr>
              <a:t>极表达自己的想法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WCMRDW+MS-UIGothic"/>
                <a:cs typeface="WCMRDW+MS-UIGothic"/>
              </a:rPr>
              <a:t>具体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实</a:t>
            </a:r>
            <a:r>
              <a:rPr sz="2300">
                <a:solidFill>
                  <a:srgbClr val="00A5B2"/>
                </a:solidFill>
                <a:latin typeface="WCMRDW+MS-UIGothic"/>
                <a:cs typeface="WCMRDW+MS-UIGothic"/>
              </a:rPr>
              <a:t>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861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孩子更好地理解，可以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举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一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些具体的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例或用比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喻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的方式来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说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明自己的想法。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WCMRDW+MS-UIGothic"/>
                <a:cs typeface="WCMRDW+MS-UIGothic"/>
              </a:rPr>
              <a:t>清晰明了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在表达自己的想法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，尽量用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309472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明了的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言，避免使用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于复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词汇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句，以免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孩子感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634614" y="3643368"/>
            <a:ext cx="9837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到困惑。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3501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WCMRDW+MS-UIGothic"/>
                <a:cs typeface="WCMRDW+MS-UIGothic"/>
              </a:rPr>
              <a:t>保持开放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488606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在表达自己的想法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，要保持开放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735694" y="5160383"/>
            <a:ext cx="343160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度，不要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硬或命令式，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而是以商量的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气和孩子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行交流。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WCMRDW+MS-UIGothic"/>
                <a:cs typeface="WCMRDW+MS-UIGothic"/>
              </a:rPr>
              <a:t>使用肯定的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00A5B2"/>
                </a:solidFill>
                <a:latin typeface="WCMRDW+MS-UIGothic"/>
                <a:cs typeface="WCMRDW+MS-UIGothic"/>
              </a:rPr>
              <a:t>言和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00A5B2"/>
                </a:solidFill>
                <a:latin typeface="WCMRDW+MS-UIGothic"/>
                <a:cs typeface="WCMRDW+MS-UIGothic"/>
              </a:rPr>
              <a:t>气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OJNBS+WWBNPD+MicrosoftYaHei-Bold"/>
                <a:cs typeface="LOJNBS+WWBNPD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OJNBS+WWBNPD+MicrosoftYaHei-Bold"/>
                <a:cs typeface="LOJNBS+WWBNPD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OJNBS+WWBNPD+MicrosoftYaHei-Bold"/>
                <a:cs typeface="LOJNBS+WWBNPD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WCMRDW+MS-UIGothic"/>
                <a:cs typeface="WCMRDW+MS-UIGothic"/>
              </a:rPr>
              <a:t>肯定孩子的</a:t>
            </a: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观</a:t>
            </a:r>
            <a:r>
              <a:rPr sz="2000">
                <a:solidFill>
                  <a:srgbClr val="00A5B2"/>
                </a:solidFill>
                <a:latin typeface="WCMRDW+MS-UIGothic"/>
                <a:cs typeface="WCMRDW+MS-UIGothic"/>
              </a:rPr>
              <a:t>点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WCMRDW+MS-UIGothic"/>
                <a:cs typeface="WCMRDW+MS-UIGothic"/>
              </a:rPr>
              <a:t>用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语</a:t>
            </a:r>
            <a:r>
              <a:rPr sz="2000" spc="25">
                <a:solidFill>
                  <a:srgbClr val="00A5B2"/>
                </a:solidFill>
                <a:latin typeface="WCMRDW+MS-UIGothic"/>
                <a:cs typeface="WCMRDW+MS-UIGothic"/>
              </a:rPr>
              <a:t>气表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现</a:t>
            </a:r>
            <a:r>
              <a:rPr sz="2000" spc="23">
                <a:solidFill>
                  <a:srgbClr val="00A5B2"/>
                </a:solidFill>
                <a:latin typeface="WCMRDW+MS-UIGothic"/>
                <a:cs typeface="WCMRDW+MS-UIGothic"/>
              </a:rPr>
              <a:t>出友好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WCMRDW+MS-UIGothic"/>
                <a:cs typeface="WCMRDW+MS-UIGothic"/>
              </a:rPr>
              <a:t>多用鼓励性</a:t>
            </a: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语</a:t>
            </a:r>
            <a:r>
              <a:rPr sz="2000">
                <a:solidFill>
                  <a:srgbClr val="00A5B2"/>
                </a:solidFill>
                <a:latin typeface="WCMRDW+MS-UIGothic"/>
                <a:cs typeface="WCMRDW+MS-UIGothic"/>
              </a:rPr>
              <a:t>言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在和孩子交流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，要肯定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孩子的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点和想法，鼓励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表达自己的意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和看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法。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说话时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，要注意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气，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尽量用温和、友好的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气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和孩子交流，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孩子感受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到家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的关心和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爱护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在交流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，多用鼓励性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言来激励孩子，帮助他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树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立自信心和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WCMRDW+MS-UIGothic"/>
                <a:cs typeface="WCMRDW+MS-UIGothic"/>
              </a:rPr>
              <a:t>极性。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https://d.book118.com/697134100110006046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TNQVLT+ATRPDG+ArialMT</vt:lpstr>
      <vt:lpstr>Times New Roman</vt:lpstr>
      <vt:lpstr>WCMRDW+MS-UIGothic</vt:lpstr>
      <vt:lpstr>SimSun</vt:lpstr>
      <vt:lpstr>VBNFRM+BFEPGI+MicrosoftYaHei</vt:lpstr>
      <vt:lpstr>LOJNBS+WWBNPD+MicrosoftYaHei-Bold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2024-09-21T16:39:32.112</cp:lastPrinted>
  <dcterms:created xsi:type="dcterms:W3CDTF">2024-09-21T08:39:32Z</dcterms:created>
  <dcterms:modified xsi:type="dcterms:W3CDTF">2024-09-21T08:39:33Z</dcterms:modified>
</cp:coreProperties>
</file>