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BVBEWO+MS-UIGothic"/>
      <p:regular r:id="rId15"/>
    </p:embeddedFont>
    <p:embeddedFont>
      <p:font typeface="CKIFHN+NLPMRJ+ArialMT"/>
      <p:regular r:id="rId16"/>
    </p:embeddedFont>
    <p:embeddedFont>
      <p:font typeface="GKJCHL+QGOTHU+MicrosoftYaHei-Bold"/>
      <p:regular r:id="rId17"/>
    </p:embeddedFont>
    <p:embeddedFont>
      <p:font typeface="DJKFWO+QCOMIR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DF7080-88D5-47FA-9AA8-C9894F22A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0CBF34-0528-4535-AF81-85DA124B6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67D04D-D882-480C-AC6C-41FA10CC0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E9B486-2319-4F05-AD7F-0FC51D33A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E5D590-DF0D-4EF9-84F6-E6D23C492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F57760-5639-428E-9342-7B579B4E4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87C0B8-FEAA-474E-A3AB-029B53D6C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AD96E6-678C-4887-9ACC-5BBC78A1A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B8004E-A373-4E93-A445-C8EA53AD1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7EB3C9-778E-4107-A21D-17CD3ABC2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C196B8-CD27-4E13-8440-C02A1410C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144132104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16635" y="1797204"/>
            <a:ext cx="6235713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27DFF4"/>
                </a:solidFill>
                <a:latin typeface="BVBEWO+MS-UIGothic"/>
                <a:cs typeface="BVBEWO+MS-UIGothic"/>
              </a:rPr>
              <a:t>成形工</a:t>
            </a:r>
            <a:r>
              <a:rPr sz="5150" spc="20">
                <a:solidFill>
                  <a:srgbClr val="27DFF4"/>
                </a:solidFill>
                <a:latin typeface="SimSun"/>
                <a:cs typeface="SimSun"/>
              </a:rPr>
              <a:t>艺</a:t>
            </a:r>
            <a:r>
              <a:rPr sz="5150" spc="25">
                <a:solidFill>
                  <a:srgbClr val="27DFF4"/>
                </a:solidFill>
                <a:latin typeface="BVBEWO+MS-UIGothic"/>
                <a:cs typeface="BVBEWO+MS-UIGothic"/>
              </a:rPr>
              <a:t>基</a:t>
            </a:r>
            <a:r>
              <a:rPr sz="5150" spc="25">
                <a:solidFill>
                  <a:srgbClr val="27DFF4"/>
                </a:solidFill>
                <a:latin typeface="SimSun"/>
                <a:cs typeface="SimSun"/>
              </a:rPr>
              <a:t>础课</a:t>
            </a:r>
            <a:r>
              <a:rPr sz="5150">
                <a:solidFill>
                  <a:srgbClr val="27DFF4"/>
                </a:solidFill>
                <a:latin typeface="BVBEWO+MS-UIGothic"/>
                <a:cs typeface="BVBEWO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499859" y="1395920"/>
            <a:ext cx="2490510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CKIFHN+NLPMRJ+ArialMT"/>
                <a:cs typeface="CKIFHN+NLPMRJ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BVBEWO+MS-UIGothic"/>
                <a:cs typeface="BVBEWO+MS-UIGothic"/>
              </a:rPr>
              <a:t>成形工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艺</a:t>
            </a:r>
            <a:r>
              <a:rPr sz="2400">
                <a:solidFill>
                  <a:srgbClr val="00B6FF"/>
                </a:solidFill>
                <a:latin typeface="BVBEWO+MS-UIGothic"/>
                <a:cs typeface="BVBEWO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499859" y="1944560"/>
            <a:ext cx="3738822" cy="297828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CKIFHN+NLPMRJ+ArialMT"/>
                <a:cs typeface="CKIFHN+NLPMRJ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BVBEWO+MS-UIGothic"/>
                <a:cs typeface="BVBEWO+MS-UIGothic"/>
              </a:rPr>
              <a:t>成形工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艺</a:t>
            </a:r>
            <a:r>
              <a:rPr sz="2400">
                <a:solidFill>
                  <a:srgbClr val="00B6FF"/>
                </a:solidFill>
                <a:latin typeface="BVBEWO+MS-UIGothic"/>
                <a:cs typeface="BVBEWO+MS-UIGothic"/>
              </a:rPr>
              <a:t>的分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类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CKIFHN+NLPMRJ+ArialMT"/>
                <a:cs typeface="CKIFHN+NLPMRJ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BVBEWO+MS-UIGothic"/>
                <a:cs typeface="BVBEWO+MS-UIGothic"/>
              </a:rPr>
              <a:t>成形工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艺</a:t>
            </a:r>
            <a:r>
              <a:rPr sz="2400">
                <a:solidFill>
                  <a:srgbClr val="00B6FF"/>
                </a:solidFill>
                <a:latin typeface="BVBEWO+MS-UIGothic"/>
                <a:cs typeface="BVBEWO+MS-UIGothic"/>
              </a:rPr>
              <a:t>的材料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CKIFHN+NLPMRJ+ArialMT"/>
                <a:cs typeface="CKIFHN+NLPMRJ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BVBEWO+MS-UIGothic"/>
                <a:cs typeface="BVBEWO+MS-UIGothic"/>
              </a:rPr>
              <a:t>成形工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艺</a:t>
            </a:r>
            <a:r>
              <a:rPr sz="2400">
                <a:solidFill>
                  <a:srgbClr val="00B6FF"/>
                </a:solidFill>
                <a:latin typeface="BVBEWO+MS-UIGothic"/>
                <a:cs typeface="BVBEWO+MS-UIGothic"/>
              </a:rPr>
              <a:t>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设备</a:t>
            </a:r>
            <a:r>
              <a:rPr sz="2400">
                <a:solidFill>
                  <a:srgbClr val="00B6FF"/>
                </a:solidFill>
                <a:latin typeface="BVBEWO+MS-UIGothic"/>
                <a:cs typeface="BVBEWO+MS-UIGothic"/>
              </a:rPr>
              <a:t>与工具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CKIFHN+NLPMRJ+ArialMT"/>
                <a:cs typeface="CKIFHN+NLPMRJ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BVBEWO+MS-UIGothic"/>
                <a:cs typeface="BVBEWO+MS-UIGothic"/>
              </a:rPr>
              <a:t>成形工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艺</a:t>
            </a:r>
            <a:r>
              <a:rPr sz="2400">
                <a:solidFill>
                  <a:srgbClr val="00B6FF"/>
                </a:solidFill>
                <a:latin typeface="BVBEWO+MS-UIGothic"/>
                <a:cs typeface="BVBEWO+MS-UIGothic"/>
              </a:rPr>
              <a:t>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B6FF"/>
                </a:solidFill>
                <a:latin typeface="BVBEWO+MS-UIGothic"/>
                <a:cs typeface="BVBEWO+MS-UIGothic"/>
              </a:rPr>
              <a:t>用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CKIFHN+NLPMRJ+ArialMT"/>
                <a:cs typeface="CKIFHN+NLPMRJ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BVBEWO+MS-UIGothic"/>
                <a:cs typeface="BVBEWO+MS-UIGothic"/>
              </a:rPr>
              <a:t>成形工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艺</a:t>
            </a:r>
            <a:r>
              <a:rPr sz="2400">
                <a:solidFill>
                  <a:srgbClr val="00B6FF"/>
                </a:solidFill>
                <a:latin typeface="BVBEWO+MS-UIGothic"/>
                <a:cs typeface="BVBEWO+MS-UIGothic"/>
              </a:rPr>
              <a:t>的未来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B6FF"/>
                </a:solidFill>
                <a:latin typeface="BVBEWO+MS-UIGothic"/>
                <a:cs typeface="BVBEWO+MS-UIGothic"/>
              </a:rPr>
              <a:t>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856229" y="3066002"/>
            <a:ext cx="4092905" cy="292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200"/>
              </a:lnSpc>
              <a:spcBef>
                <a:spcPct val="0"/>
              </a:spcBef>
              <a:spcAft>
                <a:spcPct val="0"/>
              </a:spcAft>
            </a:pPr>
            <a:r>
              <a:rPr sz="9200" spc="28">
                <a:solidFill>
                  <a:srgbClr val="00B6FF"/>
                </a:solidFill>
                <a:latin typeface="BVBEWO+MS-UIGothic"/>
                <a:cs typeface="BVBEWO+MS-UIGothic"/>
              </a:rPr>
              <a:t>目</a:t>
            </a:r>
            <a:r>
              <a:rPr sz="9200">
                <a:solidFill>
                  <a:srgbClr val="00B6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27DFF4"/>
                </a:solidFill>
                <a:latin typeface="GKJCHL+QGOTHU+MicrosoftYaHei-Bold"/>
                <a:cs typeface="GKJCHL+QGOTHU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3635425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27DFF4"/>
                </a:solidFill>
                <a:latin typeface="BVBEWO+MS-UIGothic"/>
                <a:cs typeface="BVBEWO+MS-UIGothic"/>
              </a:rPr>
              <a:t>成形工</a:t>
            </a:r>
            <a:r>
              <a:rPr sz="3800" spc="23">
                <a:solidFill>
                  <a:srgbClr val="27DFF4"/>
                </a:solidFill>
                <a:latin typeface="SimSun"/>
                <a:cs typeface="SimSun"/>
              </a:rPr>
              <a:t>艺</a:t>
            </a:r>
            <a:r>
              <a:rPr sz="3800" spc="27">
                <a:solidFill>
                  <a:srgbClr val="27DFF4"/>
                </a:solidFill>
                <a:latin typeface="BVBEWO+MS-UIGothic"/>
                <a:cs typeface="BVBEWO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BVBEWO+MS-UIGothic"/>
                <a:cs typeface="BVBEWO+MS-UIGothic"/>
              </a:rPr>
              <a:t>成形工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艺</a:t>
            </a:r>
            <a:r>
              <a:rPr sz="3000">
                <a:solidFill>
                  <a:srgbClr val="00B6FF"/>
                </a:solidFill>
                <a:latin typeface="BVBEWO+MS-UIGothic"/>
                <a:cs typeface="BVBEWO+MS-UIGothic"/>
              </a:rPr>
              <a:t>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29192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GKJCHL+QGOTHU+MicrosoftYaHei-Bold"/>
                <a:cs typeface="GKJCHL+QGOTHU+MicrosoftYaHei-Bold"/>
              </a:rPr>
              <a:t>01</a:t>
            </a:r>
          </a:p>
          <a:p>
            <a:pPr marL="0" marR="0">
              <a:lnSpc>
                <a:spcPts val="3125"/>
              </a:lnSpc>
              <a:spcBef>
                <a:spcPts val="12284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GKJCHL+QGOTHU+MicrosoftYaHei-Bold"/>
                <a:cs typeface="GKJCHL+QGOTHU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BVBEWO+MS-UIGothic"/>
                <a:cs typeface="BVBEWO+MS-UIGothic"/>
              </a:rPr>
              <a:t>成形工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艺</a:t>
            </a:r>
            <a:r>
              <a:rPr sz="3000">
                <a:solidFill>
                  <a:srgbClr val="00B6FF"/>
                </a:solidFill>
                <a:latin typeface="BVBEWO+MS-UIGothic"/>
                <a:cs typeface="BVBEWO+MS-UIGothic"/>
              </a:rPr>
              <a:t>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1355" y="429308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VBEWO+MS-UIGothic"/>
                <a:cs typeface="BVBEWO+MS-UIGothic"/>
              </a:rPr>
              <a:t>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BVBEWO+MS-UIGothic"/>
                <a:cs typeface="BVBEWO+MS-UIGothic"/>
              </a:rPr>
              <a:t>合理的成形工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艺</a:t>
            </a:r>
            <a:r>
              <a:rPr sz="1350">
                <a:solidFill>
                  <a:srgbClr val="FFFFFF"/>
                </a:solidFill>
                <a:latin typeface="BVBEWO+MS-UIGothic"/>
                <a:cs typeface="BVBEWO+MS-UIGothic"/>
              </a:rPr>
              <a:t>，可以确保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BVBEWO+MS-UIGothic"/>
                <a:cs typeface="BVBEWO+MS-UIGothic"/>
              </a:rPr>
              <a:t>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VBEWO+MS-UIGothic"/>
                <a:cs typeface="BVBEWO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BVBEWO+MS-UIGothic"/>
                <a:cs typeface="BVBEWO+MS-UIGothic"/>
              </a:rPr>
              <a:t>构完整性和性能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FFFFFF"/>
                </a:solidFill>
                <a:latin typeface="BVBEWO+MS-UIGothic"/>
                <a:cs typeface="BVBEWO+MS-UIGothic"/>
              </a:rPr>
              <a:t>定性，提高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VBEWO+MS-UIGothic"/>
                <a:cs typeface="BVBEWO+MS-UIGothic"/>
              </a:rPr>
              <a:t>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BVBEWO+MS-UIGothic"/>
                <a:cs typeface="BVBEWO+MS-UIGothic"/>
              </a:rPr>
              <a:t>量和生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BVBEWO+MS-UIGothic"/>
                <a:cs typeface="BVBEWO+MS-UIGothic"/>
              </a:rPr>
              <a:t>效率。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BVBEWO+MS-UIGothic"/>
                <a:cs typeface="BVBEWO+MS-UIGothic"/>
              </a:rPr>
              <a:t>成形工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艺</a:t>
            </a:r>
            <a:r>
              <a:rPr sz="3000">
                <a:solidFill>
                  <a:srgbClr val="00B6FF"/>
                </a:solidFill>
                <a:latin typeface="BVBEWO+MS-UIGothic"/>
                <a:cs typeface="BVBEWO+MS-UIGothic"/>
              </a:rPr>
              <a:t>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B6FF"/>
                </a:solidFill>
                <a:latin typeface="BVBEWO+MS-UIGothic"/>
                <a:cs typeface="BVBEWO+MS-UIGothic"/>
              </a:rPr>
              <a:t>史与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B6FF"/>
                </a:solidFill>
                <a:latin typeface="BVBEWO+MS-UIGothic"/>
                <a:cs typeface="BVBEWO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6899322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VBEWO+MS-UIGothic"/>
                <a:cs typeface="BVBEWO+MS-UIGothic"/>
              </a:rPr>
              <a:t>成形工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艺</a:t>
            </a:r>
            <a:r>
              <a:rPr sz="1350">
                <a:solidFill>
                  <a:srgbClr val="FFFFFF"/>
                </a:solidFill>
                <a:latin typeface="BVBEWO+MS-UIGothic"/>
                <a:cs typeface="BVBEWO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FFFFFF"/>
                </a:solidFill>
                <a:latin typeface="BVBEWO+MS-UIGothic"/>
                <a:cs typeface="BVBEWO+MS-UIGothic"/>
              </a:rPr>
              <a:t>史可以追溯到古代的陶瓷、金属冶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炼</a:t>
            </a:r>
            <a:r>
              <a:rPr sz="1350">
                <a:solidFill>
                  <a:srgbClr val="FFFFFF"/>
                </a:solidFill>
                <a:latin typeface="BVBEWO+MS-UIGothic"/>
                <a:cs typeface="BVBEWO+MS-UIGothic"/>
              </a:rPr>
              <a:t>等工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艺</a:t>
            </a:r>
            <a:r>
              <a:rPr sz="1350">
                <a:solidFill>
                  <a:srgbClr val="FFFFFF"/>
                </a:solidFill>
                <a:latin typeface="BVBEWO+MS-UIGothic"/>
                <a:cs typeface="BVBEWO+MS-UIGothic"/>
              </a:rPr>
              <a:t>。随着科技的不断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BVBEWO+MS-UIGothic"/>
                <a:cs typeface="BVBEWO+MS-UIGothic"/>
              </a:rPr>
              <a:t>步，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VBEWO+MS-UIGothic"/>
                <a:cs typeface="BVBEWO+MS-UIGothic"/>
              </a:rPr>
              <a:t>成形工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艺</a:t>
            </a:r>
            <a:r>
              <a:rPr sz="1350">
                <a:solidFill>
                  <a:srgbClr val="FFFFFF"/>
                </a:solidFill>
                <a:latin typeface="BVBEWO+MS-UIGothic"/>
                <a:cs typeface="BVBEWO+MS-UIGothic"/>
              </a:rPr>
              <a:t>也不断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BVBEWO+MS-UIGothic"/>
                <a:cs typeface="BVBEWO+MS-UIGothic"/>
              </a:rPr>
              <a:t>展和完善。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4338173"/>
            <a:ext cx="657362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VBEWO+MS-UIGothic"/>
                <a:cs typeface="BVBEWO+MS-UIGothic"/>
              </a:rPr>
              <a:t>近年来，随着数字化、智能化技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FFFFF"/>
                </a:solidFill>
                <a:latin typeface="BVBEWO+MS-UIGothic"/>
                <a:cs typeface="BVBEWO+MS-UIGothic"/>
              </a:rPr>
              <a:t>的引入，成形工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艺</a:t>
            </a:r>
            <a:r>
              <a:rPr sz="1350">
                <a:solidFill>
                  <a:srgbClr val="FFFFFF"/>
                </a:solidFill>
                <a:latin typeface="BVBEWO+MS-UIGothic"/>
                <a:cs typeface="BVBEWO+MS-UIGothic"/>
              </a:rPr>
              <a:t>正朝着精密化、高效化、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绿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VBEWO+MS-UIGothic"/>
                <a:cs typeface="BVBEWO+MS-UIGothic"/>
              </a:rPr>
              <a:t>色化的方向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BVBEWO+MS-UIGothic"/>
                <a:cs typeface="BVBEWO+MS-UIGothic"/>
              </a:rPr>
              <a:t>展。例如，</a:t>
            </a:r>
            <a:r>
              <a:rPr sz="1350">
                <a:solidFill>
                  <a:srgbClr val="FFFFFF"/>
                </a:solidFill>
                <a:latin typeface="DJKFWO+QCOMIR+MicrosoftYaHei"/>
                <a:cs typeface="DJKFWO+QCOMIR+MicrosoftYaHei"/>
              </a:rPr>
              <a:t>3D</a:t>
            </a:r>
            <a:r>
              <a:rPr sz="1350">
                <a:solidFill>
                  <a:srgbClr val="FFFFFF"/>
                </a:solidFill>
                <a:latin typeface="BVBEWO+MS-UIGothic"/>
                <a:cs typeface="BVBEWO+MS-UIGothic"/>
              </a:rPr>
              <a:t>打印技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FFFFF"/>
                </a:solidFill>
                <a:latin typeface="BVBEWO+MS-UIGothic"/>
                <a:cs typeface="BVBEWO+MS-UIGothic"/>
              </a:rPr>
              <a:t>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BVBEWO+MS-UIGothic"/>
                <a:cs typeface="BVBEWO+MS-UIGothic"/>
              </a:rPr>
              <a:t>一种新型的成形工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艺</a:t>
            </a:r>
            <a:r>
              <a:rPr sz="1350">
                <a:solidFill>
                  <a:srgbClr val="FFFFFF"/>
                </a:solidFill>
                <a:latin typeface="BVBEWO+MS-UIGothic"/>
                <a:cs typeface="BVBEWO+MS-UIGothic"/>
              </a:rPr>
              <a:t>，具有制造复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杂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BVBEWO+MS-UIGothic"/>
                <a:cs typeface="BVBEWO+MS-UIGothic"/>
              </a:rPr>
              <a:t>构零件的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优势</a:t>
            </a:r>
            <a:r>
              <a:rPr sz="1350">
                <a:solidFill>
                  <a:srgbClr val="FFFFFF"/>
                </a:solidFill>
                <a:latin typeface="BVBEWO+MS-UIGothic"/>
                <a:cs typeface="BVBEWO+MS-UIGothic"/>
              </a:rPr>
              <a:t>，在航空、医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FFFFFF"/>
                </a:solidFill>
                <a:latin typeface="BVBEWO+MS-UIGothic"/>
                <a:cs typeface="BVBEWO+MS-UIGothic"/>
              </a:rPr>
              <a:t>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FFFFFF"/>
                </a:solidFill>
                <a:latin typeface="BVBEWO+MS-UIGothic"/>
                <a:cs typeface="BVBEWO+MS-UIGothic"/>
              </a:rPr>
              <a:t>域得到了广泛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BVBEWO+MS-UIGothic"/>
                <a:cs typeface="BVBEWO+MS-UIGothic"/>
              </a:rPr>
              <a:t>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27DFF4"/>
                </a:solidFill>
                <a:latin typeface="GKJCHL+QGOTHU+MicrosoftYaHei-Bold"/>
                <a:cs typeface="GKJCHL+QGOTHU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4120921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27DFF4"/>
                </a:solidFill>
                <a:latin typeface="BVBEWO+MS-UIGothic"/>
                <a:cs typeface="BVBEWO+MS-UIGothic"/>
              </a:rPr>
              <a:t>成形工</a:t>
            </a:r>
            <a:r>
              <a:rPr sz="3800" spc="23">
                <a:solidFill>
                  <a:srgbClr val="27DFF4"/>
                </a:solidFill>
                <a:latin typeface="SimSun"/>
                <a:cs typeface="SimSun"/>
              </a:rPr>
              <a:t>艺</a:t>
            </a:r>
            <a:r>
              <a:rPr sz="3800" spc="25">
                <a:solidFill>
                  <a:srgbClr val="27DFF4"/>
                </a:solidFill>
                <a:latin typeface="BVBEWO+MS-UIGothic"/>
                <a:cs typeface="BVBEWO+MS-UIGothic"/>
              </a:rPr>
              <a:t>的分</a:t>
            </a:r>
            <a:r>
              <a:rPr sz="3800">
                <a:solidFill>
                  <a:srgbClr val="27DFF4"/>
                </a:solidFill>
                <a:latin typeface="SimSun"/>
                <a:cs typeface="SimSun"/>
              </a:rPr>
              <a:t>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铸</a:t>
            </a:r>
            <a:r>
              <a:rPr sz="3000">
                <a:solidFill>
                  <a:srgbClr val="00B6FF"/>
                </a:solidFill>
                <a:latin typeface="BVBEWO+MS-UIGothic"/>
                <a:cs typeface="BVBEWO+MS-UIGothic"/>
              </a:rPr>
              <a:t>造工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BVBEWO+MS-UIGothic"/>
                <a:cs typeface="BVBEWO+MS-UIGothic"/>
              </a:rPr>
              <a:t>砂型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铸</a:t>
            </a:r>
            <a:r>
              <a:rPr sz="1550">
                <a:solidFill>
                  <a:srgbClr val="00B6FF"/>
                </a:solidFill>
                <a:latin typeface="BVBEWO+MS-UIGothic"/>
                <a:cs typeface="BVBEWO+MS-UIGothic"/>
              </a:rPr>
              <a:t>造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BVBEWO+MS-UIGothic"/>
                <a:cs typeface="BVBEWO+MS-UIGothic"/>
              </a:rPr>
              <a:t>特种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铸</a:t>
            </a:r>
            <a:r>
              <a:rPr sz="1550">
                <a:solidFill>
                  <a:srgbClr val="00B6FF"/>
                </a:solidFill>
                <a:latin typeface="BVBEWO+MS-UIGothic"/>
                <a:cs typeface="BVBEWO+MS-UIGothic"/>
              </a:rPr>
              <a:t>造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压</a:t>
            </a:r>
            <a:r>
              <a:rPr sz="3000">
                <a:solidFill>
                  <a:srgbClr val="00B6FF"/>
                </a:solidFill>
                <a:latin typeface="BVBEWO+MS-UIGothic"/>
                <a:cs typeface="BVBEWO+MS-UIGothic"/>
              </a:rPr>
              <a:t>力加工工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锻</a:t>
            </a:r>
            <a:r>
              <a:rPr sz="1550">
                <a:solidFill>
                  <a:srgbClr val="00B6FF"/>
                </a:solidFill>
                <a:latin typeface="BVBEWO+MS-UIGothic"/>
                <a:cs typeface="BVBEWO+MS-UIGothic"/>
              </a:rPr>
              <a:t>造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BVBEWO+MS-UIGothic"/>
                <a:cs typeface="BVBEWO+MS-UIGothic"/>
              </a:rPr>
              <a:t>冲</a:t>
            </a:r>
            <a:r>
              <a:rPr sz="1550">
                <a:solidFill>
                  <a:srgbClr val="FFFFFF"/>
                </a:solidFill>
                <a:latin typeface="SimSun"/>
                <a:cs typeface="SimSun"/>
              </a:rPr>
              <a:t>压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VBEWO+MS-UIGothic"/>
                <a:cs typeface="BVBEWO+MS-UIGothic"/>
              </a:rPr>
              <a:t>利用冲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FFFFFF"/>
                </a:solidFill>
                <a:latin typeface="BVBEWO+MS-UIGothic"/>
                <a:cs typeface="BVBEWO+MS-UIGothic"/>
              </a:rPr>
              <a:t>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BVBEWO+MS-UIGothic"/>
                <a:cs typeface="BVBEWO+MS-UIGothic"/>
              </a:rPr>
              <a:t>金属板材施加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FFFFFF"/>
                </a:solidFill>
                <a:latin typeface="BVBEWO+MS-UIGothic"/>
                <a:cs typeface="BVBEWO+MS-UIGothic"/>
              </a:rPr>
              <a:t>力，使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VBEWO+MS-UIGothic"/>
                <a:cs typeface="BVBEWO+MS-UIGothic"/>
              </a:rPr>
              <a:t>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BVBEWO+MS-UIGothic"/>
                <a:cs typeface="BVBEWO+MS-UIGothic"/>
              </a:rPr>
              <a:t>生塑性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BVBEWO+MS-UIGothic"/>
                <a:cs typeface="BVBEWO+MS-UIGothic"/>
              </a:rPr>
              <a:t>形，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获</a:t>
            </a:r>
            <a:r>
              <a:rPr sz="1350">
                <a:solidFill>
                  <a:srgbClr val="FFFFFF"/>
                </a:solidFill>
                <a:latin typeface="BVBEWO+MS-UIGothic"/>
                <a:cs typeface="BVBEWO+MS-UIGothic"/>
              </a:rPr>
              <a:t>得所需形状和性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VBEWO+MS-UIGothic"/>
                <a:cs typeface="BVBEWO+MS-UIGothic"/>
              </a:rPr>
              <a:t>能的零件。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焊</a:t>
            </a:r>
            <a:r>
              <a:rPr sz="3000">
                <a:solidFill>
                  <a:srgbClr val="00B6FF"/>
                </a:solidFill>
                <a:latin typeface="BVBEWO+MS-UIGothic"/>
                <a:cs typeface="BVBEWO+MS-UIGothic"/>
              </a:rPr>
              <a:t>接工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BVBEWO+MS-UIGothic"/>
                <a:cs typeface="BVBEWO+MS-UIGothic"/>
              </a:rPr>
              <a:t>熔化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焊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B6FF"/>
                </a:solidFill>
                <a:latin typeface="SimSun"/>
                <a:cs typeface="SimSun"/>
              </a:rPr>
              <a:t>压</a:t>
            </a:r>
            <a:r>
              <a:rPr sz="2000" spc="15">
                <a:solidFill>
                  <a:srgbClr val="00B6FF"/>
                </a:solidFill>
                <a:latin typeface="BVBEWO+MS-UIGothic"/>
                <a:cs typeface="BVBEWO+MS-UIGothic"/>
              </a:rPr>
              <a:t>力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焊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https://d.book118.com/697144132104006053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BVBEWO+MS-UIGothic</vt:lpstr>
      <vt:lpstr>SimSun</vt:lpstr>
      <vt:lpstr>CKIFHN+NLPMRJ+ArialMT</vt:lpstr>
      <vt:lpstr>Times New Roman</vt:lpstr>
      <vt:lpstr>GKJCHL+QGOTHU+MicrosoftYaHei-Bold</vt:lpstr>
      <vt:lpstr>DJKFWO+QCOMIR+MicrosoftYaHei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2024-09-27T10:03:21.967</cp:lastPrinted>
  <dcterms:created xsi:type="dcterms:W3CDTF">2024-09-27T02:03:21Z</dcterms:created>
  <dcterms:modified xsi:type="dcterms:W3CDTF">2024-09-27T02:03:23Z</dcterms:modified>
</cp:coreProperties>
</file>