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31AFA6C-D6C4-4703-A551-392CC30208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FA4035C-5E77-47F4-A260-C26FA2AF90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F912020-33E4-4849-A362-98B38CB41C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C5DB27B-AEC7-4D43-A41D-865B80A19A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60F3949-3A6E-41A1-B331-32EC351AD80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E6D3E23-9314-4C72-93AF-1063F5F6558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8C4F041-A995-4006-A579-FBAF4EBB840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FDA4894-D162-47AE-B3F8-A8FA57C5D5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947AEB2-D660-4332-8435-FB7A80550F7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2D0F075-D8E2-4208-8DE7-6F7E21E0FC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6AEA26-5519-47F3-AB11-FAD5FD2921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97152011030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网络安全管理的最佳实践案例</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引言</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网络安全管理的基本原则</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企业网络安全管理案例</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个人网络安全管理案例</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政府网络安全管理案例</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4872" b="14872"/>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数据保护</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系统稳定性</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法律合规</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网络安全管理能够保护企业或个人的敏感数据不被非法获取或滥用。</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有效的网络安全管理可以防止恶意攻击对网络系统造成破坏，保持系统的稳定运行。</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遵守国家和国际的网络安全法规是企业必须履行的责任，网络安全管理有助于确保合规性。</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网络安全的重要性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2591991" y="2965418"/>
            <a:ext cx="906780" cy="396240"/>
            <a:chOff x="2591991" y="2965418"/>
            <a:chExt cx="906780" cy="396240"/>
          </a:xfrm>
        </p:grpSpPr>
        <p:sp>
          <p:nvSpPr>
            <p:cNvPr id="6" name="TextBox 6"/>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1">
                      <a:alpha val="100000"/>
                    </a:schemeClr>
                  </a:solidFill>
                  <a:latin typeface="Microsoft Yahei"/>
                  <a:ea typeface="Microsoft Yahei"/>
                  <a:cs typeface="Microsoft Yahei"/>
                </a:rPr>
                <a:t>80%</a:t>
              </a:r>
            </a:p>
          </p:txBody>
        </p:sp>
      </p:grpSp>
      <p:grpSp>
        <p:nvGrpSpPr>
          <p:cNvPr id="7" name="Group 7"/>
          <p:cNvGrpSpPr/>
          <p:nvPr/>
        </p:nvGrpSpPr>
        <p:grpSpPr>
          <a:xfrm>
            <a:off x="8595360" y="2063687"/>
            <a:ext cx="1240346" cy="962406"/>
            <a:chOff x="8595360" y="2063687"/>
            <a:chExt cx="1240346" cy="962406"/>
          </a:xfrm>
        </p:grpSpPr>
        <p:sp>
          <p:nvSpPr>
            <p:cNvPr id="8" name="Freeform 8"/>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769620" y="2965418"/>
            <a:ext cx="906780" cy="396240"/>
            <a:chOff x="8769620" y="2965418"/>
            <a:chExt cx="906780" cy="396240"/>
          </a:xfrm>
        </p:grpSpPr>
        <p:sp>
          <p:nvSpPr>
            <p:cNvPr id="11" name="TextBox 11"/>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3">
                      <a:alpha val="100000"/>
                    </a:schemeClr>
                  </a:solidFill>
                  <a:latin typeface="Microsoft Yahei"/>
                  <a:ea typeface="Microsoft Yahei"/>
                  <a:cs typeface="Microsoft Yahei"/>
                </a:rPr>
                <a:t>80%</a:t>
              </a:r>
            </a:p>
          </p:txBody>
        </p:sp>
      </p:grpSp>
      <p:grpSp>
        <p:nvGrpSpPr>
          <p:cNvPr id="12" name="Group 12"/>
          <p:cNvGrpSpPr/>
          <p:nvPr/>
        </p:nvGrpSpPr>
        <p:grpSpPr>
          <a:xfrm>
            <a:off x="5258181" y="1559433"/>
            <a:ext cx="1600105" cy="1242060"/>
            <a:chOff x="5258181" y="1559433"/>
            <a:chExt cx="1600105" cy="1242060"/>
          </a:xfrm>
        </p:grpSpPr>
        <p:sp>
          <p:nvSpPr>
            <p:cNvPr id="13" name="Freeform 13"/>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5481304" y="2723007"/>
            <a:ext cx="1173480" cy="396240"/>
            <a:chOff x="5481304" y="2723007"/>
            <a:chExt cx="1173480" cy="396240"/>
          </a:xfrm>
        </p:grpSpPr>
        <p:sp>
          <p:nvSpPr>
            <p:cNvPr id="16" name="TextBox 16"/>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2">
                      <a:alpha val="100000"/>
                    </a:schemeClr>
                  </a:solidFill>
                  <a:latin typeface="Microsoft Yahei"/>
                  <a:ea typeface="Microsoft Yahei"/>
                  <a:cs typeface="Microsoft Yahei"/>
                </a:rPr>
                <a:t>100%</a:t>
              </a:r>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最佳实践案例的目的和意义</a:t>
              </a:r>
            </a:p>
          </p:txBody>
        </p:sp>
      </p:grpSp>
      <p:grpSp>
        <p:nvGrpSpPr>
          <p:cNvPr id="39" name="Group 39"/>
          <p:cNvGrpSpPr/>
          <p:nvPr/>
        </p:nvGrpSpPr>
        <p:grpSpPr>
          <a:xfrm>
            <a:off x="1482995" y="3429572"/>
            <a:ext cx="2944273" cy="1699450"/>
            <a:chOff x="1482995" y="3429572"/>
            <a:chExt cx="2944273" cy="1699450"/>
          </a:xfrm>
        </p:grpSpPr>
        <p:sp>
          <p:nvSpPr>
            <p:cNvPr id="40" name="AutoShape 40"/>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4595860" y="3248978"/>
            <a:ext cx="2944273" cy="1880045"/>
            <a:chOff x="4595860" y="3248978"/>
            <a:chExt cx="2944273" cy="1880045"/>
          </a:xfrm>
        </p:grpSpPr>
        <p:sp>
          <p:nvSpPr>
            <p:cNvPr id="42" name="AutoShape 42"/>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7710249" y="3429572"/>
            <a:ext cx="2942844" cy="1699450"/>
            <a:chOff x="7710249" y="3429572"/>
            <a:chExt cx="2942844" cy="1699450"/>
          </a:xfrm>
        </p:grpSpPr>
        <p:sp>
          <p:nvSpPr>
            <p:cNvPr id="44" name="AutoShape 44"/>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5" name="TextBox 45"/>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通过分享成功的网络安全管理案例，为其他组织提供可借鉴的经验和做法。</a:t>
            </a:r>
          </a:p>
        </p:txBody>
      </p:sp>
      <p:sp>
        <p:nvSpPr>
          <p:cNvPr id="46" name="TextBox 46"/>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促进业界对网络安全管理的讨论和交流，共同提高网络安全水平。</a:t>
            </a:r>
          </a:p>
        </p:txBody>
      </p:sp>
      <p:sp>
        <p:nvSpPr>
          <p:cNvPr id="47" name="TextBox 47"/>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推广网络安全管理的最佳实践，提高整个行业的网络安全防护能力。</a:t>
            </a:r>
          </a:p>
        </p:txBody>
      </p:sp>
      <p:sp>
        <p:nvSpPr>
          <p:cNvPr id="48" name="TextBox 48"/>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提供借鉴</a:t>
            </a:r>
          </a:p>
        </p:txBody>
      </p:sp>
      <p:sp>
        <p:nvSpPr>
          <p:cNvPr id="49" name="TextBox 49"/>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促进交流</a:t>
            </a:r>
          </a:p>
        </p:txBody>
      </p:sp>
      <p:sp>
        <p:nvSpPr>
          <p:cNvPr id="50" name="TextBox 50"/>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推广最佳实践</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网络安全管理的基本原则</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详细描述</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安全性原则</a:t>
              </a:r>
            </a:p>
          </p:txBody>
        </p:sp>
      </p:grpSp>
      <p:sp>
        <p:nvSpPr>
          <p:cNvPr id="32" name="AutoShape 32"/>
          <p:cNvSpPr/>
          <p:nvPr/>
        </p:nvSpPr>
        <p:spPr>
          <a:xfrm>
            <a:off x="6830551" y="20472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安全性原则是网络安全管理的核心，它要求保护网络免受未经授权的访问、使用、泄露、破坏、修改或销毁。</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安全性原则涉及到一系列的安全控制措施，包括物理安全、网络安全、数据加密、用户身份验证等，以确保网络和数据的安全。这些措施可以防止未经授权的访问和恶意攻击，从而保护组织的机密信息和资产。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完整性原则是指确保数据在传输和存储过程中没有被篡改或损坏。</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完整性原则涉及到数据完整性和系统完整性的保护。数据完整性是指确保数据的准确性和可靠性，防止数据被篡改或损坏。系统完整性是指确保系统的正常运行和稳定，防止系统遭受恶意攻击或病毒的侵害。为了实现完整性原则，组织需要采取一系列的控制措施，如数据备份、恢复计划、防火墙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完整性原则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可用性原则是指确保授权用户需要时可以访问和使用网络和数据资源。</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可用性原则涉及到网络和数据资源的可用性和可靠性。组织需要采取一系列的控制措施，如负载均衡、容错能力、数据备份和恢复等，以确保网络和数据资源的可用性和可靠性。此外，组织还需要制定应急计划和灾难恢复计划，以应对自然灾害或人为错误导致的网络和数据资源不可用的情况。</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可用性原则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企业网络安全管理案例</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3340" r="2334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 企业应实施定期的数据备份，包括关键业务数据和所有重要信息，以防止数据丢失或损坏。备份数据应存储在安全的地方，并定期进行验证，确保备份数据的完整性和可用性。</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数据备份</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 企业应制定详细的数据恢复计划，明确在数据丢失或损坏的情况下如何快速恢复数据。恢复计划应考虑到各种可能的数据丢失场景，并测试恢复流程以确保其有效性。</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恢复策略</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企业数据备份与恢复</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网络隔离</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企业应实施网络隔离策略，将内部网络划分为不同的安全区域，并实施访问控制和安全策略，以降低潜在的安全风险。</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访问控制</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企业应实施严格的访问控制策略，包括用户身份验证、权限管理和日志审计。只有经过授权的用户才能访问敏感数据和系统资源，并且应定期审查和更新访问权限。</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企业网络隔离与访问控制</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6" r="250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监控工具</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企业应部署网络监控工具，实时监测网络流量和活动，以便及时发现异常行为和潜在的安全威胁。</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日志分析</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企业应收集和分析系统日志，包括安全日志、网络流量日志和应用程序日志等。通过日志分析，企业可以发现潜在的安全问题、识别恶意行为、追溯攻击源，并及时采取相应的措施。</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企业网络监控与日志分析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https://d.book118.com/697152011030006054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2024-09-28T09:06:01.490</cp:lastPrinted>
  <dcterms:created xsi:type="dcterms:W3CDTF">2024-09-28T01:06:01Z</dcterms:created>
  <dcterms:modified xsi:type="dcterms:W3CDTF">2024-09-28T01:06:03Z</dcterms:modified>
</cp:coreProperties>
</file>