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BE7A577-2A73-4E99-9199-CCF080AF64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2E7BC01-3514-43D6-8C9F-B0F0EB0E6A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12F80F6-DD47-4F3B-8F63-BB1CF8B67B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1A8B619-5AB9-40F2-B3C2-35FF1776DBE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7DF917D-81B6-4A39-9FEB-7209BE739DD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42DE5F3-28CD-474F-90E7-88ADC5CA449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DC50FCA-780D-47C4-8E06-D74EE8E9AF3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6C8CAB3-38E3-4E7B-A042-9C588301692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FDDCD04-5A10-48EA-908A-1BBDCFF9C0B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9B65D04-1D7B-4B81-B1EC-6BB6E38CB7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18CEA0-BCFA-4EE7-BFF2-7142D85323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97160003155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2024奢侈品与科技-新时代的开端研究报告</a:t>
            </a:r>
          </a:p>
        </p:txBody>
      </p:sp>
      <p:sp>
        <p:nvSpPr>
          <p:cNvPr id="5" name="TextBox 5"/>
          <p:cNvSpPr txBox="1"/>
          <p:nvPr/>
        </p:nvSpPr>
        <p:spPr>
          <a:xfrm>
            <a:off x="1515506" y="4498554"/>
            <a:ext cx="2798081"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汇报人：文小库</a:t>
            </a:r>
          </a:p>
        </p:txBody>
      </p:sp>
      <p:sp>
        <p:nvSpPr>
          <p:cNvPr id="6" name="TextBox 6"/>
          <p:cNvSpPr txBox="1"/>
          <p:nvPr/>
        </p:nvSpPr>
        <p:spPr>
          <a:xfrm>
            <a:off x="1515506" y="5229894"/>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2024-01-13</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2024年奢侈品市场趋势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科技在奢侈品行业的应用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奢侈品与科技融合的挑战与机遇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未来展望与建议</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引言</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grpSp>
        <p:nvGrpSpPr>
          <p:cNvPr id="2" name="Group 2"/>
          <p:cNvGrpSpPr/>
          <p:nvPr/>
        </p:nvGrpSpPr>
        <p:grpSpPr>
          <a:xfrm>
            <a:off x="1218874" y="1354848"/>
            <a:ext cx="4394883" cy="1340950"/>
            <a:chOff x="1218874" y="1354848"/>
            <a:chExt cx="4394883" cy="1340950"/>
          </a:xfrm>
        </p:grpSpPr>
        <p:sp>
          <p:nvSpPr>
            <p:cNvPr id="3" name="AutoShape 3"/>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科技发展迅速，奢侈品行业面临变革</a:t>
              </a:r>
            </a:p>
          </p:txBody>
        </p:sp>
        <p:sp>
          <p:nvSpPr>
            <p:cNvPr id="5" name="Freeform 5"/>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218874" y="3134853"/>
            <a:ext cx="4394883" cy="1304934"/>
            <a:chOff x="1218874" y="3134853"/>
            <a:chExt cx="4394883" cy="1304934"/>
          </a:xfrm>
        </p:grpSpPr>
        <p:sp>
          <p:nvSpPr>
            <p:cNvPr id="7" name="AutoShape 7"/>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消费者需求变化，对奢侈品与科技的结合提出更高要求</a:t>
              </a:r>
            </a:p>
          </p:txBody>
        </p:sp>
      </p:grpSp>
      <p:grpSp>
        <p:nvGrpSpPr>
          <p:cNvPr id="10" name="Group 10"/>
          <p:cNvGrpSpPr/>
          <p:nvPr/>
        </p:nvGrpSpPr>
        <p:grpSpPr>
          <a:xfrm>
            <a:off x="1218874" y="4878843"/>
            <a:ext cx="4394883" cy="1316184"/>
            <a:chOff x="1218874" y="4878843"/>
            <a:chExt cx="4394883" cy="1316184"/>
          </a:xfrm>
        </p:grpSpPr>
        <p:sp>
          <p:nvSpPr>
            <p:cNvPr id="11" name="AutoShape 11"/>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全球奢侈品市场格局调整，新兴市场潜力巨大</a:t>
              </a:r>
            </a:p>
          </p:txBody>
        </p:sp>
      </p:grpSp>
      <p:pic>
        <p:nvPicPr>
          <p:cNvPr id="14" name="Picture 14"/>
          <p:cNvPicPr>
            <a:picLocks noChangeAspect="1"/>
          </p:cNvPicPr>
          <p:nvPr/>
        </p:nvPicPr>
        <p:blipFill>
          <a:blip r:embed="rId2"/>
          <a:stretch>
            <a:fillRect/>
          </a:stretch>
        </p:blipFill>
        <p:spPr>
          <a:xfrm>
            <a:off x="6603343" y="1773672"/>
            <a:ext cx="4619078" cy="4619078"/>
          </a:xfrm>
          <a:prstGeom prst="ellipse">
            <a:avLst/>
          </a:prstGeom>
        </p:spPr>
      </p:pic>
      <p:pic>
        <p:nvPicPr>
          <p:cNvPr id="15" name="Picture 15"/>
          <p:cNvPicPr>
            <a:picLocks noChangeAspect="1"/>
          </p:cNvPicPr>
          <p:nvPr/>
        </p:nvPicPr>
        <p:blipFill>
          <a:blip r:embed="rId3"/>
          <a:srcRect l="16000" r="16000"/>
          <a:stretch>
            <a:fillRect/>
          </a:stretch>
        </p:blipFill>
        <p:spPr>
          <a:xfrm>
            <a:off x="9353197" y="779822"/>
            <a:ext cx="2231507" cy="2231507"/>
          </a:xfrm>
          <a:prstGeom prst="ellipse">
            <a:avLst/>
          </a:prstGeom>
        </p:spPr>
      </p:pic>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9589987">
            <a:off x="4454253" y="3728811"/>
            <a:ext cx="4292624" cy="1204932"/>
          </a:xfrm>
          <a:custGeom>
            <a:rect l="l" t="t" r="r" b="b"/>
            <a:pathLst>
              <a:path w="4648848" h="1304923">
                <a:moveTo>
                  <a:pt x="4559807" y="0"/>
                </a:moveTo>
                <a:lnTo>
                  <a:pt x="4648848" y="1304923"/>
                </a:lnTo>
                <a:lnTo>
                  <a:pt x="406711" y="1304922"/>
                </a:lnTo>
                <a:lnTo>
                  <a:pt x="89042" y="1304922"/>
                </a:lnTo>
                <a:lnTo>
                  <a:pt x="0" y="0"/>
                </a:lnTo>
                <a:lnTo>
                  <a:pt x="406711"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9589987">
            <a:off x="3568187" y="2529272"/>
            <a:ext cx="4270524" cy="1198728"/>
          </a:xfrm>
          <a:custGeom>
            <a:rect l="l" t="t" r="r" b="b"/>
            <a:pathLst>
              <a:path w="4648848" h="1304923">
                <a:moveTo>
                  <a:pt x="4559807" y="0"/>
                </a:moveTo>
                <a:lnTo>
                  <a:pt x="4648848" y="1304923"/>
                </a:lnTo>
                <a:lnTo>
                  <a:pt x="406711" y="1304922"/>
                </a:lnTo>
                <a:lnTo>
                  <a:pt x="89042" y="1304922"/>
                </a:lnTo>
                <a:lnTo>
                  <a:pt x="0" y="0"/>
                </a:lnTo>
                <a:lnTo>
                  <a:pt x="406711"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flipH="1" flipV="1">
            <a:off x="4474863" y="5012009"/>
            <a:ext cx="6452875" cy="1007532"/>
          </a:xfrm>
          <a:custGeom>
            <a:rect l="l" t="t" r="r" b="b"/>
            <a:pathLst>
              <a:path w="7024533" h="1096789">
                <a:moveTo>
                  <a:pt x="7024533" y="1096789"/>
                </a:moveTo>
                <a:lnTo>
                  <a:pt x="6730159" y="1096789"/>
                </a:lnTo>
                <a:lnTo>
                  <a:pt x="6227367" y="1096789"/>
                </a:lnTo>
                <a:lnTo>
                  <a:pt x="5932993" y="1096789"/>
                </a:lnTo>
                <a:lnTo>
                  <a:pt x="835684" y="1096789"/>
                </a:lnTo>
                <a:lnTo>
                  <a:pt x="0" y="0"/>
                </a:lnTo>
                <a:lnTo>
                  <a:pt x="255312" y="0"/>
                </a:lnTo>
                <a:lnTo>
                  <a:pt x="5094321" y="0"/>
                </a:lnTo>
                <a:lnTo>
                  <a:pt x="5388695" y="0"/>
                </a:lnTo>
                <a:lnTo>
                  <a:pt x="5891487" y="0"/>
                </a:lnTo>
                <a:lnTo>
                  <a:pt x="6185861" y="0"/>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flipV="1">
            <a:off x="3576905" y="3825188"/>
            <a:ext cx="6446549" cy="1007532"/>
          </a:xfrm>
          <a:custGeom>
            <a:rect l="l" t="t" r="r" b="b"/>
            <a:pathLst>
              <a:path w="7017646" h="1096789">
                <a:moveTo>
                  <a:pt x="7017646" y="1096789"/>
                </a:moveTo>
                <a:lnTo>
                  <a:pt x="6679144" y="1096789"/>
                </a:lnTo>
                <a:lnTo>
                  <a:pt x="6334779" y="1096789"/>
                </a:lnTo>
                <a:lnTo>
                  <a:pt x="5996278" y="1096789"/>
                </a:lnTo>
                <a:lnTo>
                  <a:pt x="835685" y="1096789"/>
                </a:lnTo>
                <a:lnTo>
                  <a:pt x="0" y="0"/>
                </a:lnTo>
                <a:lnTo>
                  <a:pt x="5157606" y="0"/>
                </a:lnTo>
                <a:lnTo>
                  <a:pt x="5496108" y="0"/>
                </a:lnTo>
                <a:lnTo>
                  <a:pt x="5840472" y="0"/>
                </a:lnTo>
                <a:lnTo>
                  <a:pt x="6178974"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609211" y="1451543"/>
            <a:ext cx="5216281" cy="1007532"/>
          </a:xfrm>
          <a:custGeom>
            <a:rect l="l" t="t" r="r" b="b"/>
            <a:pathLst>
              <a:path w="5678389" h="1096789">
                <a:moveTo>
                  <a:pt x="0" y="0"/>
                </a:moveTo>
                <a:lnTo>
                  <a:pt x="3420227" y="0"/>
                </a:lnTo>
                <a:lnTo>
                  <a:pt x="4038183" y="0"/>
                </a:lnTo>
                <a:lnTo>
                  <a:pt x="4221761" y="0"/>
                </a:lnTo>
                <a:lnTo>
                  <a:pt x="4839717" y="0"/>
                </a:lnTo>
                <a:lnTo>
                  <a:pt x="5678389" y="1096789"/>
                </a:lnTo>
                <a:lnTo>
                  <a:pt x="5060433" y="1096789"/>
                </a:lnTo>
                <a:lnTo>
                  <a:pt x="4876855" y="1096789"/>
                </a:lnTo>
                <a:lnTo>
                  <a:pt x="4258899" y="1096789"/>
                </a:lnTo>
                <a:lnTo>
                  <a:pt x="0" y="109678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590163" y="2638366"/>
            <a:ext cx="6130636" cy="1007532"/>
          </a:xfrm>
          <a:custGeom>
            <a:rect l="l" t="t" r="r" b="b"/>
            <a:pathLst>
              <a:path w="6673747" h="1096789">
                <a:moveTo>
                  <a:pt x="0" y="0"/>
                </a:moveTo>
                <a:lnTo>
                  <a:pt x="3420226" y="0"/>
                </a:lnTo>
                <a:lnTo>
                  <a:pt x="4221760" y="0"/>
                </a:lnTo>
                <a:lnTo>
                  <a:pt x="5152211" y="0"/>
                </a:lnTo>
                <a:lnTo>
                  <a:pt x="5835075" y="0"/>
                </a:lnTo>
                <a:lnTo>
                  <a:pt x="6673747" y="1096789"/>
                </a:lnTo>
                <a:lnTo>
                  <a:pt x="5990883" y="1096789"/>
                </a:lnTo>
                <a:lnTo>
                  <a:pt x="5060432" y="1096789"/>
                </a:lnTo>
                <a:lnTo>
                  <a:pt x="4258898" y="1096789"/>
                </a:lnTo>
                <a:lnTo>
                  <a:pt x="0" y="1096789"/>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654742" y="2746306"/>
            <a:ext cx="641522" cy="799130"/>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95">
                <a:solidFill>
                  <a:srgbClr val="FFFFFF">
                    <a:alpha val="100000"/>
                  </a:srgbClr>
                </a:solidFill>
                <a:latin typeface="Bebas Neue Regular"/>
                <a:ea typeface="Bebas Neue Regular"/>
                <a:cs typeface="Bebas Neue Regular"/>
              </a:rPr>
              <a:t>02</a:t>
            </a:r>
            <a:endParaRPr lang="en-US" sz="1100"/>
          </a:p>
        </p:txBody>
      </p:sp>
      <p:sp>
        <p:nvSpPr>
          <p:cNvPr id="9" name="AutoShape 9"/>
          <p:cNvSpPr/>
          <p:nvPr/>
        </p:nvSpPr>
        <p:spPr>
          <a:xfrm>
            <a:off x="4474857" y="3898948"/>
            <a:ext cx="641522" cy="799130"/>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95">
                <a:solidFill>
                  <a:srgbClr val="FFFFFF">
                    <a:alpha val="100000"/>
                  </a:srgbClr>
                </a:solidFill>
                <a:latin typeface="Bebas Neue Regular"/>
                <a:ea typeface="Bebas Neue Regular"/>
                <a:cs typeface="Bebas Neue Regular"/>
              </a:rPr>
              <a:t>03</a:t>
            </a:r>
            <a:endParaRPr lang="en-US" sz="1100"/>
          </a:p>
        </p:txBody>
      </p:sp>
      <p:sp>
        <p:nvSpPr>
          <p:cNvPr id="10" name="AutoShape 10"/>
          <p:cNvSpPr/>
          <p:nvPr/>
        </p:nvSpPr>
        <p:spPr>
          <a:xfrm>
            <a:off x="5295226" y="5119948"/>
            <a:ext cx="649537" cy="799130"/>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95">
                <a:solidFill>
                  <a:srgbClr val="FFFFFF">
                    <a:alpha val="100000"/>
                  </a:srgbClr>
                </a:solidFill>
                <a:latin typeface="Bebas Neue Regular"/>
                <a:ea typeface="Bebas Neue Regular"/>
                <a:cs typeface="Bebas Neue Regular"/>
              </a:rPr>
              <a:t>04</a:t>
            </a:r>
            <a:endParaRPr lang="en-US" sz="1100"/>
          </a:p>
        </p:txBody>
      </p:sp>
      <p:sp>
        <p:nvSpPr>
          <p:cNvPr id="11" name="Freeform 11"/>
          <p:cNvSpPr/>
          <p:nvPr/>
        </p:nvSpPr>
        <p:spPr>
          <a:xfrm>
            <a:off x="1480299" y="1451543"/>
            <a:ext cx="2095069" cy="1097178"/>
          </a:xfrm>
          <a:custGeom>
            <a:rect l="l" t="t" r="r" b="b"/>
            <a:pathLst>
              <a:path w="2280670" h="1194377">
                <a:moveTo>
                  <a:pt x="2280670" y="0"/>
                </a:moveTo>
                <a:lnTo>
                  <a:pt x="1362432" y="1194377"/>
                </a:lnTo>
                <a:lnTo>
                  <a:pt x="0" y="1194376"/>
                </a:lnTo>
                <a:lnTo>
                  <a:pt x="918238"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480300" y="2548719"/>
            <a:ext cx="2095069" cy="1097178"/>
          </a:xfrm>
          <a:custGeom>
            <a:rect l="l" t="t" r="r" b="b"/>
            <a:pathLst>
              <a:path w="2280670" h="1194377">
                <a:moveTo>
                  <a:pt x="1362432" y="0"/>
                </a:moveTo>
                <a:lnTo>
                  <a:pt x="2280670" y="1194377"/>
                </a:lnTo>
                <a:lnTo>
                  <a:pt x="918238" y="1194377"/>
                </a:lnTo>
                <a:lnTo>
                  <a:pt x="0" y="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883508" y="1559483"/>
            <a:ext cx="612668" cy="799130"/>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95">
                <a:solidFill>
                  <a:srgbClr val="FFFFFF">
                    <a:alpha val="100000"/>
                  </a:srgbClr>
                </a:solidFill>
                <a:latin typeface="Bebas Neue Regular"/>
                <a:ea typeface="Bebas Neue Regular"/>
                <a:cs typeface="Bebas Neue Regular"/>
              </a:rPr>
              <a:t>01</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研究目的与意义</a:t>
              </a:r>
            </a:p>
          </p:txBody>
        </p:sp>
      </p:grpSp>
      <p:grpSp>
        <p:nvGrpSpPr>
          <p:cNvPr id="36" name="Group 36"/>
          <p:cNvGrpSpPr/>
          <p:nvPr/>
        </p:nvGrpSpPr>
        <p:grpSpPr>
          <a:xfrm>
            <a:off x="3698767" y="1450300"/>
            <a:ext cx="3702933" cy="914024"/>
            <a:chOff x="3698767" y="1450300"/>
            <a:chExt cx="3702933" cy="914024"/>
          </a:xfrm>
        </p:grpSpPr>
        <p:sp>
          <p:nvSpPr>
            <p:cNvPr id="37" name="TextBox 37"/>
            <p:cNvSpPr txBox="1"/>
            <p:nvPr/>
          </p:nvSpPr>
          <p:spPr>
            <a:xfrm>
              <a:off x="3698767" y="1450300"/>
              <a:ext cx="3702933" cy="91402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深入探讨奢侈品与科技融合的未来趋势</a:t>
              </a:r>
            </a:p>
          </p:txBody>
        </p:sp>
      </p:grpSp>
      <p:grpSp>
        <p:nvGrpSpPr>
          <p:cNvPr id="38" name="Group 38"/>
          <p:cNvGrpSpPr/>
          <p:nvPr/>
        </p:nvGrpSpPr>
        <p:grpSpPr>
          <a:xfrm>
            <a:off x="4550182" y="2644255"/>
            <a:ext cx="3702933" cy="914024"/>
            <a:chOff x="4550182" y="2644255"/>
            <a:chExt cx="3702933" cy="914024"/>
          </a:xfrm>
        </p:grpSpPr>
        <p:sp>
          <p:nvSpPr>
            <p:cNvPr id="39" name="TextBox 39"/>
            <p:cNvSpPr txBox="1"/>
            <p:nvPr/>
          </p:nvSpPr>
          <p:spPr>
            <a:xfrm>
              <a:off x="4550182" y="2644255"/>
              <a:ext cx="3702933" cy="91402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分析科技如何影响奢侈品行业的发展方向</a:t>
              </a:r>
            </a:p>
          </p:txBody>
        </p:sp>
      </p:grpSp>
      <p:grpSp>
        <p:nvGrpSpPr>
          <p:cNvPr id="40" name="Group 40"/>
          <p:cNvGrpSpPr/>
          <p:nvPr/>
        </p:nvGrpSpPr>
        <p:grpSpPr>
          <a:xfrm>
            <a:off x="5655481" y="3874265"/>
            <a:ext cx="3702933" cy="914024"/>
            <a:chOff x="5655481" y="3874265"/>
            <a:chExt cx="3702933" cy="914024"/>
          </a:xfrm>
        </p:grpSpPr>
        <p:sp>
          <p:nvSpPr>
            <p:cNvPr id="41" name="TextBox 41"/>
            <p:cNvSpPr txBox="1"/>
            <p:nvPr/>
          </p:nvSpPr>
          <p:spPr>
            <a:xfrm>
              <a:off x="5655481" y="3874265"/>
              <a:ext cx="3702933" cy="91402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挖掘奢侈品行业在新时代的发展机遇与挑战</a:t>
              </a:r>
            </a:p>
          </p:txBody>
        </p:sp>
      </p:grpSp>
      <p:grpSp>
        <p:nvGrpSpPr>
          <p:cNvPr id="42" name="Group 42"/>
          <p:cNvGrpSpPr/>
          <p:nvPr/>
        </p:nvGrpSpPr>
        <p:grpSpPr>
          <a:xfrm>
            <a:off x="6401648" y="5012009"/>
            <a:ext cx="3702933" cy="914024"/>
            <a:chOff x="6401648" y="5012009"/>
            <a:chExt cx="3702933" cy="914024"/>
          </a:xfrm>
        </p:grpSpPr>
        <p:sp>
          <p:nvSpPr>
            <p:cNvPr id="43" name="TextBox 43"/>
            <p:cNvSpPr txBox="1"/>
            <p:nvPr/>
          </p:nvSpPr>
          <p:spPr>
            <a:xfrm>
              <a:off x="6401648" y="5012009"/>
              <a:ext cx="3702933" cy="91402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为奢侈品企业提供战略建议，助力其在新时代保持竞争优势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2024年奢侈品市场趋势</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市场规模</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全球奢侈品市场在2024年预计达到数千亿美元，其中亚洲市场增长迅速，成为全球最大的奢侈品消费地区之一。</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消费群体</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年轻化、女性化和多元化成为消费群体的主要特点，消费者对个性化、体验式和定制化的需求日益增长。</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品牌竞争</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奢侈品牌之间的竞争愈发激烈，品牌形象、品质和创新成为竞争的关键因素。</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奢侈品市场现状</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可持续性和环保</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消费者对可持续性和环保的关注度不断提高，奢侈品牌将更加注重环保和社会责任，推出更多可持续性产品和服务。</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定制化和个性化</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消费者对个性化需求的追求将持续推动奢侈品牌的定制化和个性化服务，以满足不同消费者的独特需求。</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数字化转型</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随着科技的发展，奢侈品牌将加速数字化转型，通过线上渠道和社交媒体扩大品牌影响力和销售额。</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奢侈品市场未来趋势</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奢侈品市场影响因素</a:t>
              </a:r>
            </a:p>
          </p:txBody>
        </p:sp>
      </p:grpSp>
      <p:grpSp>
        <p:nvGrpSpPr>
          <p:cNvPr id="45" name="Group 45"/>
          <p:cNvGrpSpPr/>
          <p:nvPr/>
        </p:nvGrpSpPr>
        <p:grpSpPr>
          <a:xfrm>
            <a:off x="3314700" y="5303594"/>
            <a:ext cx="7382690" cy="863070"/>
            <a:chOff x="3314700" y="5303594"/>
            <a:chExt cx="7382690" cy="863070"/>
          </a:xfrm>
        </p:grpSpPr>
        <p:sp>
          <p:nvSpPr>
            <p:cNvPr id="46" name="TextBox 46"/>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社会和文化变化对奢侈品市场产生深远影响，例如年轻一代的消费观念、价值观和审美观念的变化将影响市场的需求和趋势。</a:t>
              </a:r>
            </a:p>
          </p:txBody>
        </p:sp>
      </p:grpSp>
      <p:grpSp>
        <p:nvGrpSpPr>
          <p:cNvPr id="47" name="Group 47"/>
          <p:cNvGrpSpPr/>
          <p:nvPr/>
        </p:nvGrpSpPr>
        <p:grpSpPr>
          <a:xfrm>
            <a:off x="3314700" y="4838783"/>
            <a:ext cx="7382690" cy="490334"/>
            <a:chOff x="3314700" y="4838783"/>
            <a:chExt cx="7382690" cy="490334"/>
          </a:xfrm>
        </p:grpSpPr>
        <p:sp>
          <p:nvSpPr>
            <p:cNvPr id="48" name="TextBox 48"/>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社会和文化变化</a:t>
              </a:r>
            </a:p>
          </p:txBody>
        </p:sp>
      </p:grpSp>
      <p:grpSp>
        <p:nvGrpSpPr>
          <p:cNvPr id="49" name="Group 49"/>
          <p:cNvGrpSpPr/>
          <p:nvPr/>
        </p:nvGrpSpPr>
        <p:grpSpPr>
          <a:xfrm>
            <a:off x="3456760" y="1771107"/>
            <a:ext cx="7382690" cy="863070"/>
            <a:chOff x="3456760" y="1771107"/>
            <a:chExt cx="7382690" cy="863070"/>
          </a:xfrm>
        </p:grpSpPr>
        <p:sp>
          <p:nvSpPr>
            <p:cNvPr id="50" name="TextBox 50"/>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全球经济形势的变化对奢侈品市场产生重要影响，经济增长和消费者信心是市场增长的关键因素。</a:t>
              </a:r>
            </a:p>
          </p:txBody>
        </p:sp>
      </p:grpSp>
      <p:grpSp>
        <p:nvGrpSpPr>
          <p:cNvPr id="51" name="Group 51"/>
          <p:cNvGrpSpPr/>
          <p:nvPr/>
        </p:nvGrpSpPr>
        <p:grpSpPr>
          <a:xfrm>
            <a:off x="3456760" y="1395927"/>
            <a:ext cx="7293402" cy="490334"/>
            <a:chOff x="3456760" y="1395927"/>
            <a:chExt cx="7293402" cy="490334"/>
          </a:xfrm>
        </p:grpSpPr>
        <p:sp>
          <p:nvSpPr>
            <p:cNvPr id="52" name="TextBox 52"/>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175" b="1">
                  <a:solidFill>
                    <a:schemeClr val="accent1">
                      <a:alpha val="100000"/>
                    </a:schemeClr>
                  </a:solidFill>
                  <a:latin typeface="Microsoft Yahei"/>
                  <a:ea typeface="Microsoft Yahei"/>
                  <a:cs typeface="Microsoft Yahei"/>
                </a:rPr>
                <a:t>经济形势</a:t>
              </a:r>
            </a:p>
          </p:txBody>
        </p:sp>
      </p:grpSp>
      <p:grpSp>
        <p:nvGrpSpPr>
          <p:cNvPr id="53" name="Group 53"/>
          <p:cNvGrpSpPr/>
          <p:nvPr/>
        </p:nvGrpSpPr>
        <p:grpSpPr>
          <a:xfrm>
            <a:off x="1704918" y="3545958"/>
            <a:ext cx="7382690" cy="863070"/>
            <a:chOff x="1704918" y="3545958"/>
            <a:chExt cx="7382690" cy="863070"/>
          </a:xfrm>
        </p:grpSpPr>
        <p:sp>
          <p:nvSpPr>
            <p:cNvPr id="54" name="TextBox 54"/>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科技的进步为奢侈品市场提供了新的发展机遇，例如数字化转型、人工智能和虚拟现实等技术将改变消费者的购物方式和品牌营销方式。</a:t>
              </a:r>
            </a:p>
          </p:txBody>
        </p:sp>
      </p:grpSp>
      <p:grpSp>
        <p:nvGrpSpPr>
          <p:cNvPr id="55" name="Group 55"/>
          <p:cNvGrpSpPr/>
          <p:nvPr/>
        </p:nvGrpSpPr>
        <p:grpSpPr>
          <a:xfrm>
            <a:off x="1704918" y="3081147"/>
            <a:ext cx="7382690" cy="490334"/>
            <a:chOff x="1704918" y="3081147"/>
            <a:chExt cx="7382690" cy="490334"/>
          </a:xfrm>
        </p:grpSpPr>
        <p:sp>
          <p:nvSpPr>
            <p:cNvPr id="56" name="TextBox 56"/>
            <p:cNvSpPr txBox="1"/>
            <p:nvPr/>
          </p:nvSpPr>
          <p:spPr>
            <a:xfrm>
              <a:off x="1704918" y="3081147"/>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科技进步</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科技在奢侈品行业的应用</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智能推荐</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人工智能算法可以根据客户的购买历史和浏览记录，智能推荐相关产品，帮助客户更快地找到心仪的商品。</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虚拟试穿</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通过人工智能技术，客户可以在线上虚拟试穿不同款式、颜色的产品，以更直观地了解产品的效果和适合度。</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个性化服务</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通过人工智能技术，奢侈品品牌能够根据客户的喜好、需求和消费习惯，提供个性化的服务和产品推荐，提高客户满意度。</a:t>
            </a:r>
          </a:p>
        </p:txBody>
      </p:sp>
      <p:pic>
        <p:nvPicPr>
          <p:cNvPr id="10" name="Picture 10"/>
          <p:cNvPicPr>
            <a:picLocks noChangeAspect="1"/>
          </p:cNvPicPr>
          <p:nvPr/>
        </p:nvPicPr>
        <p:blipFill>
          <a:blip r:embed="rId2"/>
          <a:srcRect t="16748" b="16748"/>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人工智能在奢侈品行业的应用</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https://d.book118.com/697160003155006030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58</Paragraphs>
  <Slides>12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12</vt:i4>
      </vt:variant>
    </vt:vector>
  </HeadingPairs>
  <TitlesOfParts>
    <vt:vector baseType="lpstr" size="17">
      <vt:lpstr>Arial</vt:lpstr>
      <vt:lpstr>Calibri</vt:lpstr>
      <vt:lpstr>Microsoft Yahei</vt:lpstr>
      <vt:lpstr>Bebas Neue 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2024-09-02T16:00:03.149</cp:lastPrinted>
  <dcterms:created xsi:type="dcterms:W3CDTF">2024-09-02T08:00:03Z</dcterms:created>
  <dcterms:modified xsi:type="dcterms:W3CDTF">2024-09-02T08:00:05Z</dcterms:modified>
</cp:coreProperties>
</file>