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3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ADD5-8A79-4F56-9389-6C719945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F0EFA-31A6-4336-AA25-4810B946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C45DF-751A-48C9-AE9A-6F6EF7A25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9632E-A3F7-40D4-8F4B-7ABB6FFB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1ED88-4E81-4921-B621-2BBB31D00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6C90B9-5212-444E-B0F6-553BA799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1ED818-B516-40EA-A290-22355D3AD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7C968-42E2-46F7-9E29-F3470E007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375BD-09D2-44BB-9C26-6CD1B9825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AEFB3-211F-4B13-9587-B6E2F0C69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FF14A-03B5-4036-B472-EF868C4E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18" Type="http://schemas.openxmlformats.org/officeDocument/2006/relationships/tags" Target="../tags/tag311.xml" /><Relationship Id="rId19" Type="http://schemas.openxmlformats.org/officeDocument/2006/relationships/tags" Target="../tags/tag312.xml" /><Relationship Id="rId2" Type="http://schemas.openxmlformats.org/officeDocument/2006/relationships/tags" Target="../tags/tag295.xml" /><Relationship Id="rId20" Type="http://schemas.openxmlformats.org/officeDocument/2006/relationships/tags" Target="../tags/tag313.xml" /><Relationship Id="rId21" Type="http://schemas.openxmlformats.org/officeDocument/2006/relationships/tags" Target="../tags/tag314.xml" /><Relationship Id="rId22" Type="http://schemas.openxmlformats.org/officeDocument/2006/relationships/tags" Target="../tags/tag315.xml" /><Relationship Id="rId23" Type="http://schemas.openxmlformats.org/officeDocument/2006/relationships/tags" Target="../tags/tag316.xml" /><Relationship Id="rId24" Type="http://schemas.openxmlformats.org/officeDocument/2006/relationships/tags" Target="../tags/tag317.xml" /><Relationship Id="rId25" Type="http://schemas.openxmlformats.org/officeDocument/2006/relationships/tags" Target="../tags/tag318.xml" /><Relationship Id="rId26" Type="http://schemas.openxmlformats.org/officeDocument/2006/relationships/tags" Target="../tags/tag319.xml" /><Relationship Id="rId27" Type="http://schemas.openxmlformats.org/officeDocument/2006/relationships/tags" Target="../tags/tag320.xml" /><Relationship Id="rId28" Type="http://schemas.openxmlformats.org/officeDocument/2006/relationships/tags" Target="../tags/tag321.xml" /><Relationship Id="rId29" Type="http://schemas.openxmlformats.org/officeDocument/2006/relationships/tags" Target="../tags/tag322.xml" /><Relationship Id="rId3" Type="http://schemas.openxmlformats.org/officeDocument/2006/relationships/tags" Target="../tags/tag296.xml" /><Relationship Id="rId30" Type="http://schemas.openxmlformats.org/officeDocument/2006/relationships/tags" Target="../tags/tag323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4.xml" /><Relationship Id="rId3" Type="http://schemas.openxmlformats.org/officeDocument/2006/relationships/tags" Target="../tags/tag325.xml" /><Relationship Id="rId4" Type="http://schemas.openxmlformats.org/officeDocument/2006/relationships/tags" Target="../tags/tag3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60016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支气管哮喘ppt课件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支气管哮喘概述</a:t>
            </a: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支气管哮喘的病因与诱因</a:t>
            </a: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支气管哮喘的治疗方法</a:t>
            </a: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总结与展望</a:t>
            </a: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支气管哮喘的预防与控制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支气管哮喘概述</a:t>
            </a:r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定义与发病机制</a:t>
            </a:r>
          </a:p>
        </p:txBody>
      </p:sp>
      <p:sp>
        <p:nvSpPr>
          <p:cNvPr id="10497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定义：支气管哮喘是一种慢性气道炎症性疾病</a:t>
            </a:r>
          </a:p>
        </p:txBody>
      </p:sp>
      <p:sp>
        <p:nvSpPr>
          <p:cNvPr id="10497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发病机制：多种细胞和细胞组分参与的气道慢性炎症性疾病</a:t>
            </a:r>
          </a:p>
        </p:txBody>
      </p:sp>
      <p:sp>
        <p:nvSpPr>
          <p:cNvPr id="10497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炎症导致气道高反应性和广泛多变的可逆性呼气气流受限</a:t>
            </a:r>
          </a:p>
        </p:txBody>
      </p:sp>
      <p:sp>
        <p:nvSpPr>
          <p:cNvPr id="10497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通常出现反复发作的喘息、气急、胸闷或咳嗽等症状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流行病学特点</a:t>
            </a:r>
          </a:p>
        </p:txBody>
      </p:sp>
      <p:sp>
        <p:nvSpPr>
          <p:cNvPr id="1049748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发病率：支气管哮喘是一种常见的慢性呼吸系统疾病，发病率较高</a:t>
            </a:r>
          </a:p>
        </p:txBody>
      </p:sp>
      <p:sp>
        <p:nvSpPr>
          <p:cNvPr id="1049750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发病年龄：多发于儿童和青少年，也可发生于成年人</a:t>
            </a:r>
          </a:p>
        </p:txBody>
      </p:sp>
      <p:sp>
        <p:nvSpPr>
          <p:cNvPr id="1049752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性别：男女均可发病，但女性略多</a:t>
            </a:r>
          </a:p>
        </p:txBody>
      </p:sp>
      <p:sp>
        <p:nvSpPr>
          <p:cNvPr id="1049754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地区差异：不同地区发病率存在差异，可能与环境、气候等因素有关</a:t>
            </a:r>
          </a:p>
        </p:txBody>
      </p:sp>
      <p:sp>
        <p:nvSpPr>
          <p:cNvPr id="1049756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家族聚集性：支气管哮喘具有家族聚集性，可能与遗传因素有关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</a:p>
        </p:txBody>
      </p:sp>
      <p:sp>
        <p:nvSpPr>
          <p:cNvPr id="10497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临床表现：喘息、气急、胸闷、咳嗽等症状</a:t>
            </a:r>
          </a:p>
        </p:txBody>
      </p:sp>
      <p:sp>
        <p:nvSpPr>
          <p:cNvPr id="10498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诊断标准：根据病史、症状、体征及辅助检查进行综合判断</a:t>
            </a:r>
          </a:p>
        </p:txBody>
      </p:sp>
      <p:sp>
        <p:nvSpPr>
          <p:cNvPr id="10498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辅助检查：肺功能检查、过敏原检测、影像学检查等</a:t>
            </a:r>
          </a:p>
        </p:txBody>
      </p:sp>
      <p:sp>
        <p:nvSpPr>
          <p:cNvPr id="10498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鉴别诊断：与慢性阻塞性肺疾病、心源性哮喘等疾病进行鉴别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支气管哮喘的病因与诱因</a:t>
            </a:r>
          </a:p>
        </p:txBody>
      </p:sp>
      <p:sp>
        <p:nvSpPr>
          <p:cNvPr id="10498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遗传因素</a:t>
            </a:r>
          </a:p>
        </p:txBody>
      </p:sp>
      <p:sp>
        <p:nvSpPr>
          <p:cNvPr id="10500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0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遗传与环境因素相互作用：遗传因素与环境因素相互作用，共同影响个体是否患支气管哮喘</a:t>
            </a:r>
          </a:p>
        </p:txBody>
      </p:sp>
      <p:sp>
        <p:nvSpPr>
          <p:cNvPr id="10500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遗传咨询与筛查：对于有家族遗传史的人群，可以进行遗传咨询和筛查，以了解自身患病风险并采取相应措施</a:t>
            </a:r>
          </a:p>
        </p:txBody>
      </p:sp>
      <p:sp>
        <p:nvSpPr>
          <p:cNvPr id="10500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家族遗传史：支气管哮喘具有家族聚集性，家族成员患有支气管哮喘，后代患病风险增加</a:t>
            </a:r>
          </a:p>
        </p:txBody>
      </p:sp>
      <p:sp>
        <p:nvSpPr>
          <p:cNvPr id="10500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基因变异：某些基因变异可能导致个体对支气管哮喘的易感性增加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环境因素</a:t>
            </a:r>
          </a:p>
        </p:txBody>
      </p:sp>
      <p:sp>
        <p:nvSpPr>
          <p:cNvPr id="10500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0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1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空气污染：烟雾、花粉、工业废气等污染物可能刺激呼吸道，引发哮喘</a:t>
            </a:r>
          </a:p>
        </p:txBody>
      </p:sp>
      <p:sp>
        <p:nvSpPr>
          <p:cNvPr id="10501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气候变化：寒冷、干燥、炎热等极端气候条件可能诱发哮喘</a:t>
            </a:r>
          </a:p>
        </p:txBody>
      </p:sp>
      <p:sp>
        <p:nvSpPr>
          <p:cNvPr id="10501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室内过敏原：尘螨、动物皮屑、霉菌等室内过敏原也可能诱发哮喘</a:t>
            </a:r>
          </a:p>
        </p:txBody>
      </p:sp>
      <p:sp>
        <p:nvSpPr>
          <p:cNvPr id="10501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职业因素：某些职业可能接触刺激性的化学物质或尘埃，增加哮喘的风险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免疫机制</a:t>
            </a:r>
          </a:p>
        </p:txBody>
      </p:sp>
      <p:sp>
        <p:nvSpPr>
          <p:cNvPr id="105015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5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免疫治疗方法在支气管哮喘中的应用</a:t>
            </a:r>
          </a:p>
        </p:txBody>
      </p:sp>
      <p:sp>
        <p:nvSpPr>
          <p:cNvPr id="105016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免疫调节异常与支气管哮喘的发病机制</a:t>
            </a:r>
          </a:p>
        </p:txBody>
      </p:sp>
      <p:sp>
        <p:nvSpPr>
          <p:cNvPr id="105016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6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免疫细胞在支气管哮喘中的作用</a:t>
            </a:r>
          </a:p>
        </p:txBody>
      </p:sp>
      <p:sp>
        <p:nvSpPr>
          <p:cNvPr id="105017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17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免疫系统与支气管哮喘的关系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诱发因素</a:t>
            </a:r>
          </a:p>
        </p:txBody>
      </p:sp>
      <p:sp>
        <p:nvSpPr>
          <p:cNvPr id="10502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2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2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2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遗传因素：家族中有支气管哮喘病史的人更容易患病</a:t>
            </a:r>
          </a:p>
        </p:txBody>
      </p:sp>
      <p:sp>
        <p:nvSpPr>
          <p:cNvPr id="10502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精神因素：情绪波动、焦虑、压力等也可能诱发支气管哮喘</a:t>
            </a:r>
          </a:p>
        </p:txBody>
      </p:sp>
      <p:sp>
        <p:nvSpPr>
          <p:cNvPr id="10502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气候变化：寒冷、干燥的空气容易诱发支气管哮喘</a:t>
            </a:r>
          </a:p>
        </p:txBody>
      </p:sp>
      <p:sp>
        <p:nvSpPr>
          <p:cNvPr id="10502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过敏原：如花粉、尘螨、动物皮屑等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支气管哮喘的治疗方法</a:t>
            </a:r>
          </a:p>
        </p:txBody>
      </p:sp>
      <p:sp>
        <p:nvSpPr>
          <p:cNvPr id="10503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</a:p>
        </p:txBody>
      </p:sp>
      <p:sp>
        <p:nvSpPr>
          <p:cNvPr id="10504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04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抗炎药物：包括糖皮质激素、白三烯调节剂等，可减轻炎症反应，控制哮喘发作。</a:t>
            </a:r>
          </a:p>
        </p:txBody>
      </p:sp>
      <p:sp>
        <p:nvSpPr>
          <p:cNvPr id="10504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支气管舒张剂：包括β2受体激动剂、抗胆碱能药物等，可缓解支气管痉挛，改善肺功能。</a:t>
            </a:r>
          </a:p>
        </p:txBody>
      </p:sp>
      <p:sp>
        <p:nvSpPr>
          <p:cNvPr id="10504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其他药物：如茶碱类药物、抗过敏药物等，也可用于支气管哮喘的治疗。</a:t>
            </a:r>
          </a:p>
        </p:txBody>
      </p:sp>
      <p:sp>
        <p:nvSpPr>
          <p:cNvPr id="10505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吸入疗法：通过吸入药物直接作用于呼吸道，具有起效快、副作用小的优点。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https://d.book118.com/697160016152006024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6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支气管哮喘ppt课件</vt:lpstr>
      <vt:lpstr>目录</vt:lpstr>
      <vt:lpstr>添加章节标题</vt:lpstr>
      <vt:lpstr>支气管哮喘概述</vt:lpstr>
      <vt:lpstr>定义与发病机制</vt:lpstr>
      <vt:lpstr>流行病学特点</vt:lpstr>
      <vt:lpstr>临床表现与诊断标准</vt:lpstr>
      <vt:lpstr>支气管哮喘的病因与诱因</vt:lpstr>
      <vt:lpstr>遗传因素</vt:lpstr>
      <vt:lpstr>环境因素</vt:lpstr>
      <vt:lpstr>免疫机制</vt:lpstr>
      <vt:lpstr>诱发因素</vt:lpstr>
      <vt:lpstr>支气管哮喘的治疗方法</vt:lpstr>
      <vt:lpstr>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2024-08-29T02:30:40.247</cp:lastPrinted>
  <dcterms:created xsi:type="dcterms:W3CDTF">2024-08-28T18:30:40Z</dcterms:created>
  <dcterms:modified xsi:type="dcterms:W3CDTF">2024-08-28T18:30:42Z</dcterms:modified>
</cp:coreProperties>
</file>