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3D2234-D53A-453B-AAF0-96A305B0C5E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7FD571-7378-47FB-843B-A11181493E01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D571-7378-47FB-843B-A11181493E0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D571-7378-47FB-843B-A11181493E0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D571-7378-47FB-843B-A11181493E0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D571-7378-47FB-843B-A11181493E01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D571-7378-47FB-843B-A11181493E01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D571-7378-47FB-843B-A11181493E01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7FD571-7378-47FB-843B-A11181493E0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ww.1ppt.com/moban/" TargetMode="External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31B70-8CF4-4F9D-8914-CE3962EBF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6FA47-A819-4CB3-A13B-6F2E9D1A2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416C0-DA50-4882-A96C-26FBB2CC6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AD8B2-2BB2-4651-B8F5-B6DCB56D0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C436B7-085D-4318-98C8-9F7FE9C2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791AA-28AA-422B-BBB1-6A8B009B4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DB7558-2CB1-4772-8F2A-0192A1E07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3E88F-D1A6-412D-9330-23D87492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F0BD4-D597-4D54-8E1B-D5179823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89BCE-AC1E-48B6-AB46-11A460FDC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EB2D0-0D43-42B2-8461-FA5D03CEE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1_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TextBox 10"/>
          <p:cNvSpPr txBox="1"/>
          <p:nvPr userDrawn="1"/>
        </p:nvSpPr>
        <p:spPr>
          <a:xfrm>
            <a:off x="1007605" y="6724789"/>
            <a:ext cx="1800200" cy="118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US" altLang="zh-CN" sz="100" smtClean="0">
                <a:solidFill>
                  <a:prstClr val="black"/>
                </a:solidFill>
                <a:ea typeface="微软雅黑" panose="020b0503020204020204" pitchFamily="34" charset="-122"/>
                <a:hlinkClick r:id="rId1"/>
              </a:rPr>
              <a:t>PPT</a:t>
            </a:r>
            <a:r>
              <a:rPr lang="zh-CN" altLang="en-US" sz="100" smtClean="0">
                <a:solidFill>
                  <a:prstClr val="black"/>
                </a:solidFill>
                <a:ea typeface="微软雅黑" panose="020b0503020204020204" pitchFamily="34" charset="-122"/>
                <a:hlinkClick r:id="rId1"/>
              </a:rPr>
              <a:t>模板</a:t>
            </a:r>
            <a:r>
              <a:rPr lang="zh-CN" altLang="en-US" sz="100" smtClean="0">
                <a:solidFill>
                  <a:prstClr val="black"/>
                </a:solidFill>
                <a:ea typeface="微软雅黑" panose="020b0503020204020204" pitchFamily="34" charset="-122"/>
              </a:rPr>
              <a:t> </a:t>
            </a:r>
            <a:r>
              <a:rPr lang="en-US" altLang="zh-CN" sz="100">
                <a:solidFill>
                  <a:prstClr val="black"/>
                </a:solidFill>
                <a:ea typeface="微软雅黑" panose="020b0503020204020204" pitchFamily="34" charset="-122"/>
              </a:rPr>
              <a:t>http://www.1ppt.com/moban/</a:t>
            </a:r>
            <a:r>
              <a:rPr lang="zh-CN" altLang="en-US" sz="100" smtClean="0">
                <a:solidFill>
                  <a:prstClr val="black"/>
                </a:solidFill>
                <a:ea typeface="微软雅黑" panose="020b0503020204020204" pitchFamily="34" charset="-122"/>
              </a:rPr>
              <a:t> </a:t>
            </a:r>
            <a:endParaRPr lang="en-US" altLang="zh-CN" sz="100" smtClean="0">
              <a:solidFill>
                <a:prstClr val="black"/>
              </a:solidFill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9842500" y="0"/>
            <a:ext cx="2349500" cy="2209800"/>
          </a:xfrm>
          <a:prstGeom prst="rect">
            <a:avLst/>
          </a:prstGeom>
        </p:spPr>
      </p:pic>
    </p:spTree>
  </p:cSld>
  <p:clrMapOvr>
    <a:masterClrMapping/>
  </p:clrMapOvr>
  <p:transition spd="slow">
    <p:rand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random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2.png" /><Relationship Id="rId15" Type="http://schemas.openxmlformats.org/officeDocument/2006/relationships/image" Target="../media/image3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45CCE26-DBA3-4D3B-92EB-50A067810EE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D8BB128-5575-453B-96CC-1B548AE55E2D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8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 spd="slow">
    <p:random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Relationship Id="rId4" Type="http://schemas.openxmlformats.org/officeDocument/2006/relationships/image" Target="../media/image4.png" /><Relationship Id="rId5" Type="http://schemas.openxmlformats.org/officeDocument/2006/relationships/image" Target="../media/image5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6.png" /><Relationship Id="rId4" Type="http://schemas.openxmlformats.org/officeDocument/2006/relationships/image" Target="../media/image4.png" /><Relationship Id="rId5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Relationship Id="rId4" Type="http://schemas.openxmlformats.org/officeDocument/2006/relationships/image" Target="../media/image6.png" /><Relationship Id="rId5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Relationship Id="rId4" Type="http://schemas.openxmlformats.org/officeDocument/2006/relationships/image" Target="../media/image6.pn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02033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文本框 9"/>
          <p:cNvSpPr txBox="1"/>
          <p:nvPr/>
        </p:nvSpPr>
        <p:spPr>
          <a:xfrm>
            <a:off x="7349427" y="678269"/>
            <a:ext cx="1661993" cy="3785652"/>
          </a:xfrm>
          <a:prstGeom prst="rect">
            <a:avLst/>
          </a:prstGeom>
          <a:noFill/>
        </p:spPr>
        <p:txBody>
          <a:bodyPr vert="eaVert"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600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蜀道难</a:t>
            </a:r>
            <a:endParaRPr lang="zh-CN" altLang="en-US" sz="9600"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9105900" y="3179445"/>
            <a:ext cx="736600" cy="2293620"/>
          </a:xfrm>
          <a:prstGeom prst="rect">
            <a:avLst/>
          </a:prstGeom>
          <a:noFill/>
        </p:spPr>
        <p:txBody>
          <a:bodyPr vert="eaVert" wrap="squar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6D6A65"/>
                </a:solidFill>
                <a:cs typeface="+mn-ea"/>
                <a:sym typeface="+mn-lt"/>
              </a:rPr>
              <a:t>李白</a:t>
            </a:r>
            <a:endParaRPr lang="zh-CN" altLang="en-US" sz="3600">
              <a:solidFill>
                <a:srgbClr val="6D6A65"/>
              </a:solidFill>
              <a:cs typeface="+mn-ea"/>
              <a:sym typeface="+mn-lt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2500" y="0"/>
            <a:ext cx="2349500" cy="220980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351">
            <a:off x="9338664" y="369547"/>
            <a:ext cx="2636584" cy="143129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6562701" y="5973420"/>
            <a:ext cx="4190571" cy="40729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kern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-  .         </a:t>
            </a:r>
            <a:endParaRPr lang="zh-CN" altLang="en-US" sz="2000" kern="0" smtClea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7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1" dur="7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2926" y="117566"/>
            <a:ext cx="3448594" cy="1724297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351">
            <a:off x="9338664" y="369547"/>
            <a:ext cx="2636584" cy="143129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67658" y="3560942"/>
            <a:ext cx="4323807" cy="3297058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407035" y="810260"/>
            <a:ext cx="11754485" cy="34766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/>
              <a:t>昔年有狂客,号尔谪仙人。笔落惊风雨,诗成泣鬼神。”（杜甫）</a:t>
            </a:r>
            <a:endParaRPr lang="zh-CN" altLang="en-US" sz="4400"/>
          </a:p>
          <a:p>
            <a:endParaRPr lang="zh-CN" altLang="en-US" sz="4400"/>
          </a:p>
          <a:p>
            <a:r>
              <a:rPr lang="zh-CN" altLang="en-US" sz="4400"/>
              <a:t>“笔阵纵横，如虬飞蠖动，起雷霆于指顾之间。”（沈德潜《唐诗别裁》）</a:t>
            </a:r>
            <a:endParaRPr lang="zh-CN" altLang="en-US" sz="4400"/>
          </a:p>
        </p:txBody>
      </p:sp>
    </p:spTree>
  </p:cSld>
  <p:clrMapOvr>
    <a:masterClrMapping/>
  </p:clrMapOvr>
  <p:transition spd="slow"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6846" y="2416628"/>
            <a:ext cx="5824475" cy="4441371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2926" y="117566"/>
            <a:ext cx="3448594" cy="172429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351">
            <a:off x="9338664" y="369547"/>
            <a:ext cx="2636584" cy="143129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127464" y="852256"/>
            <a:ext cx="3027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5F4EF"/>
                </a:solidFill>
              </a:rPr>
              <a:t>    s://  .ypppt    /</a:t>
            </a:r>
            <a:endParaRPr lang="en-US" altLang="zh-CN">
              <a:solidFill>
                <a:srgbClr val="F5F4EF"/>
              </a:solidFill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73050" y="288290"/>
            <a:ext cx="11486515" cy="60007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3200"/>
              <a:t>李白，字太白，号青莲居士，盛唐伟大诗人。他性格豪迈，渴望建功立业；粪土王侯，傲视权贵，同情人民，关心政局，有时也流露出人生如梦、及时行乐的情绪。李白是继屈原之后最杰出的浪漫主义诗人，他兼善各体诗歌，尤以古诗为精。诗风雄奇、飘逸、直率、自然，对当时和后代都有巨大的影响。他留下许多脍炙人口的诗作，《蜀道难》《行路难》《梦游天姥吟留别》《静夜思》《早发白帝城》等最能代表其艺术特色。</a:t>
            </a:r>
            <a:endParaRPr lang="zh-CN" altLang="en-US" sz="3200"/>
          </a:p>
          <a:p>
            <a:endParaRPr lang="zh-CN" altLang="en-US" sz="3200"/>
          </a:p>
          <a:p>
            <a:r>
              <a:rPr lang="zh-CN" altLang="en-US" sz="3200"/>
              <a:t>李白与杜甫一向被视为唐诗世界中两座并峙的高峰，同时，他们也构成了唐诗的分野，李白于太平盛世唱响了富于浪漫色彩的诗歌情调，形成了豪放飘逸的风格；杜甫则于乱世中倾注了更多的忧国忧民的情感，诗歌风格为沉郁顿挫。</a:t>
            </a:r>
            <a:endParaRPr lang="zh-CN" altLang="en-US" sz="3200"/>
          </a:p>
        </p:txBody>
      </p:sp>
    </p:spTree>
  </p:cSld>
  <p:clrMapOvr>
    <a:masterClrMapping/>
  </p:clrMapOvr>
  <p:transition spd="slow">
    <p:random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1794569" y="2782242"/>
            <a:ext cx="735006" cy="3636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ppt模板：  .         /moban/                  ppt素材：  .         /sucai/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ppt背景：  .         /beijing/                   ppt图表：  .         /tubiao/     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ppt下载：  .         /xiazai/                     ppt教程：   .         /powerpoint/     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资料下载：  .         /ziliao/                   范文下载：  .         /fanwen/            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试卷下载：  .         /shiti/                     教案下载：  .         /jiaoan/              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ppt论坛：  .     .cn                                      ppt课件：  .         /kejian/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语文课件：  .         /kejian/yuwen/    数学课件：  .         /kejian/shuxue/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英语课件：  .         /kejian/yingyu/    美术课件：  .         /kejian/meishu/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科学课件：  .         /kejian/kexue/     物理课件：  .         /kejian/wuli/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化学课件：  .         /kejian/huaxue/  生物课件：  .         /kejian/shengwu/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地理课件：  .         /kejian/dili/          历史课件：  .         /kejian/lishi/       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  <a:p>
            <a:r>
              <a:rPr lang="en-US" altLang="zh-CN" sz="100">
                <a:solidFill>
                  <a:srgbClr val="EEECE1">
                    <a:lumMod val="25000"/>
                  </a:srgbClr>
                </a:solidFill>
              </a:rPr>
              <a:t>  </a:t>
            </a:r>
            <a:endParaRPr lang="en-US" altLang="zh-CN" sz="100">
              <a:solidFill>
                <a:srgbClr val="EEECE1">
                  <a:lumMod val="25000"/>
                </a:srgbClr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rcRect l="52199" t="25885" r="22122" b="38279"/>
          <a:stretch>
            <a:fillRect/>
          </a:stretch>
        </p:blipFill>
        <p:spPr>
          <a:xfrm>
            <a:off x="0" y="0"/>
            <a:ext cx="2338252" cy="173736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4"/>
          <a:srcRect l="1911" r="4381" b="17242"/>
          <a:stretch>
            <a:fillRect/>
          </a:stretch>
        </p:blipFill>
        <p:spPr>
          <a:xfrm>
            <a:off x="-13063" y="5603967"/>
            <a:ext cx="12200709" cy="1254034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371475" y="219710"/>
            <a:ext cx="10998200" cy="624713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4000"/>
              <a:t>解题：《蜀道难》是古乐府旧题，属于相和歌词的瑟调曲，《乐府古题要解》云：“蜀道难，备言铜梁、玉垒之阻。”这只歌曲的内容就是歌咏蜀道的艰难、行旅的辛苦，李白《蜀道难》是他袭用乐府古题而作。</a:t>
            </a:r>
            <a:endParaRPr lang="zh-CN" altLang="en-US" sz="4000"/>
          </a:p>
          <a:p>
            <a:endParaRPr lang="zh-CN" altLang="en-US" sz="4000"/>
          </a:p>
          <a:p>
            <a:r>
              <a:rPr lang="zh-CN" altLang="en-US" sz="4000"/>
              <a:t>蜀道北起陕西汉中宁强县，南到四川成都，全长450公里，入川经广元、剑阁、梓潼、绵阳、德阳等地。沿线地势险要，山峦叠翠，风光峻丽，关隘众多。</a:t>
            </a:r>
            <a:endParaRPr lang="zh-CN" altLang="en-US" sz="4000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1328400" y="12446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2926" y="117566"/>
            <a:ext cx="3448594" cy="172429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351">
            <a:off x="9338664" y="369547"/>
            <a:ext cx="2636584" cy="143129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127464" y="852256"/>
            <a:ext cx="3027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5F4EF"/>
                </a:solidFill>
              </a:rPr>
              <a:t>    s://  .ypppt    /</a:t>
            </a:r>
            <a:endParaRPr lang="en-US" altLang="zh-CN">
              <a:solidFill>
                <a:srgbClr val="F5F4EF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0" y="852170"/>
            <a:ext cx="12161520" cy="7683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/>
              <a:t>诗中哪些诗句点题？</a:t>
            </a:r>
            <a:endParaRPr lang="zh-CN" altLang="en-US" sz="4400"/>
          </a:p>
        </p:txBody>
      </p:sp>
      <p:sp>
        <p:nvSpPr>
          <p:cNvPr id="4" name="文本框 3"/>
          <p:cNvSpPr txBox="1"/>
          <p:nvPr/>
        </p:nvSpPr>
        <p:spPr>
          <a:xfrm>
            <a:off x="0" y="1995805"/>
            <a:ext cx="12161520" cy="25533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>
                <a:sym typeface="+mn-ea"/>
              </a:rPr>
              <a:t>明确：蜀道之难，难于上青天。</a:t>
            </a:r>
            <a:endParaRPr lang="zh-CN" altLang="en-US" sz="4000"/>
          </a:p>
          <a:p>
            <a:endParaRPr lang="zh-CN" altLang="en-US" sz="4000"/>
          </a:p>
          <a:p>
            <a:r>
              <a:rPr lang="zh-CN" altLang="en-US" sz="4000">
                <a:sym typeface="+mn-ea"/>
              </a:rPr>
              <a:t>这个中心句在诗歌中出现了几次？分别在课文的哪里出现？</a:t>
            </a:r>
            <a:endParaRPr lang="zh-CN" altLang="en-US" sz="4000">
              <a:sym typeface="+mn-ea"/>
            </a:endParaRPr>
          </a:p>
        </p:txBody>
      </p:sp>
    </p:spTree>
  </p:cSld>
  <p:clrMapOvr>
    <a:masterClrMapping/>
  </p:clrMapOvr>
  <p:transition spd="slow">
    <p:random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71286" y="2416628"/>
            <a:ext cx="5824475" cy="4441371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2926" y="117566"/>
            <a:ext cx="3448594" cy="1724297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351">
            <a:off x="9338664" y="369547"/>
            <a:ext cx="2636584" cy="143129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1127464" y="852256"/>
            <a:ext cx="30272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5F4EF"/>
                </a:solidFill>
              </a:rPr>
              <a:t>    s://  .ypppt    /</a:t>
            </a:r>
            <a:endParaRPr lang="en-US" altLang="zh-CN">
              <a:solidFill>
                <a:srgbClr val="F5F4EF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398145" y="518795"/>
            <a:ext cx="11406505" cy="25533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/>
              <a:t>诗眼是全诗的中心。既然每一段都有中心句，有诗眼，现在我们就一起来看看，这三段围绕着“难”字，分别道出蜀道“难”在何处？每一段分别有哪些依据证明“难”？</a:t>
            </a:r>
            <a:endParaRPr lang="zh-CN" altLang="en-US" sz="4000"/>
          </a:p>
        </p:txBody>
      </p:sp>
      <p:sp>
        <p:nvSpPr>
          <p:cNvPr id="4" name="文本框 3"/>
          <p:cNvSpPr txBox="1"/>
          <p:nvPr/>
        </p:nvSpPr>
        <p:spPr>
          <a:xfrm>
            <a:off x="5288915" y="3161030"/>
            <a:ext cx="6355080" cy="258445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ym typeface="+mn-ea"/>
              </a:rPr>
              <a:t>第一处，开辟之难。</a:t>
            </a:r>
            <a:endParaRPr lang="zh-CN" altLang="en-US" sz="5400">
              <a:sym typeface="+mn-ea"/>
            </a:endParaRPr>
          </a:p>
          <a:p>
            <a:r>
              <a:rPr lang="zh-CN" altLang="en-US" sz="5400">
                <a:sym typeface="+mn-ea"/>
              </a:rPr>
              <a:t>第二处，渡越之难。</a:t>
            </a:r>
            <a:endParaRPr lang="zh-CN" altLang="en-US" sz="5400">
              <a:sym typeface="+mn-ea"/>
            </a:endParaRPr>
          </a:p>
          <a:p>
            <a:r>
              <a:rPr lang="zh-CN" altLang="en-US" sz="5400">
                <a:sym typeface="+mn-ea"/>
              </a:rPr>
              <a:t>第三处，安居之难。</a:t>
            </a:r>
            <a:endParaRPr lang="zh-CN" altLang="en-US" sz="5400">
              <a:sym typeface="+mn-ea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0" y="474980"/>
            <a:ext cx="12273280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/>
              <a:t>噫吁嚱，危乎高哉!</a:t>
            </a:r>
            <a:r>
              <a:rPr lang="zh-CN" altLang="en-US" sz="3600" b="1">
                <a:highlight>
                  <a:srgbClr val="FFFF00"/>
                </a:highlight>
              </a:rPr>
              <a:t>(直接抒情)</a:t>
            </a:r>
            <a:endParaRPr lang="zh-CN" altLang="en-US" sz="3600" b="1">
              <a:highlight>
                <a:srgbClr val="FFFF00"/>
              </a:highlight>
            </a:endParaRPr>
          </a:p>
          <a:p>
            <a:r>
              <a:rPr lang="zh-CN" altLang="en-US" sz="3600"/>
              <a:t>蜀道之难，难于上青天!</a:t>
            </a:r>
            <a:r>
              <a:rPr lang="zh-CN" altLang="en-US" sz="3600" b="1">
                <a:highlight>
                  <a:srgbClr val="FFFF00"/>
                </a:highlight>
              </a:rPr>
              <a:t>(夸张)</a:t>
            </a:r>
            <a:endParaRPr lang="zh-CN" altLang="en-US" sz="3600"/>
          </a:p>
          <a:p>
            <a:r>
              <a:rPr lang="zh-CN" altLang="en-US" sz="3600"/>
              <a:t>蚕丛及鱼凫，开国何茫然!</a:t>
            </a:r>
            <a:endParaRPr lang="zh-CN" altLang="en-US" sz="3600"/>
          </a:p>
          <a:p>
            <a:r>
              <a:rPr lang="zh-CN" altLang="en-US" sz="3600"/>
              <a:t>尔来四万八千岁，不与秦塞通人烟。</a:t>
            </a:r>
            <a:endParaRPr lang="zh-CN" altLang="en-US" sz="3600"/>
          </a:p>
          <a:p>
            <a:r>
              <a:rPr lang="zh-CN" altLang="en-US" sz="3600"/>
              <a:t>西当太白有鸟道，可以横绝峨眉巅。</a:t>
            </a:r>
            <a:endParaRPr lang="zh-CN" altLang="en-US" sz="3600"/>
          </a:p>
          <a:p>
            <a:pPr algn="l">
              <a:buClrTx/>
              <a:buSzTx/>
              <a:buFontTx/>
            </a:pPr>
            <a:r>
              <a:rPr lang="zh-CN" altLang="en-US" sz="3600"/>
              <a:t>地崩山摧壮士死，然后天梯石栈相钩连。</a:t>
            </a:r>
            <a:r>
              <a:rPr lang="zh-CN" altLang="en-US" sz="3600" b="1">
                <a:highlight>
                  <a:srgbClr val="FFFF00"/>
                </a:highlight>
              </a:rPr>
              <a:t>(用典)</a:t>
            </a:r>
            <a:endParaRPr lang="zh-CN" altLang="en-US" sz="3600" b="1">
              <a:highlight>
                <a:srgbClr val="FFFF00"/>
              </a:highlight>
            </a:endParaRPr>
          </a:p>
          <a:p>
            <a:r>
              <a:rPr lang="zh-CN" altLang="en-US" sz="3600"/>
              <a:t>上有六龙回日之高标，下有冲波逆折之回川。</a:t>
            </a:r>
            <a:r>
              <a:rPr lang="zh-CN" altLang="en-US" sz="3600" b="1">
                <a:highlight>
                  <a:srgbClr val="FFFF00"/>
                </a:highlight>
              </a:rPr>
              <a:t>(虚实结合)</a:t>
            </a:r>
            <a:endParaRPr lang="zh-CN" altLang="en-US" sz="3600"/>
          </a:p>
          <a:p>
            <a:r>
              <a:rPr lang="zh-CN" altLang="en-US" sz="3600"/>
              <a:t>黄鹤之飞尚不得过，猿猱欲度愁攀援。</a:t>
            </a:r>
            <a:r>
              <a:rPr lang="zh-CN" altLang="en-US" sz="3600" b="1">
                <a:highlight>
                  <a:srgbClr val="FFFF00"/>
                </a:highlight>
              </a:rPr>
              <a:t>(侧面烘托)</a:t>
            </a:r>
            <a:endParaRPr lang="zh-CN" altLang="en-US" sz="3600"/>
          </a:p>
          <a:p>
            <a:r>
              <a:rPr lang="zh-CN" altLang="en-US" sz="3600"/>
              <a:t>青泥何盘盘，百步九折萦岩峦。</a:t>
            </a:r>
            <a:r>
              <a:rPr lang="zh-CN" altLang="en-US" sz="3600" b="1">
                <a:highlight>
                  <a:srgbClr val="FFFF00"/>
                </a:highlight>
              </a:rPr>
              <a:t>(直接描述)</a:t>
            </a:r>
            <a:endParaRPr lang="zh-CN" altLang="en-US" sz="3600"/>
          </a:p>
          <a:p>
            <a:pPr algn="l">
              <a:buClrTx/>
              <a:buSzTx/>
              <a:buFontTx/>
            </a:pPr>
            <a:r>
              <a:rPr lang="zh-CN" altLang="en-US" sz="3600"/>
              <a:t>扪参历井仰胁息，以手抚膺坐长叹。</a:t>
            </a:r>
            <a:r>
              <a:rPr lang="zh-CN" altLang="en-US" sz="3600" b="1">
                <a:highlight>
                  <a:srgbClr val="FFFF00"/>
                </a:highlight>
              </a:rPr>
              <a:t>(想象夸张)</a:t>
            </a:r>
            <a:endParaRPr lang="zh-CN" altLang="en-US" sz="3600" b="1">
              <a:highlight>
                <a:srgbClr val="FFFF00"/>
              </a:highlight>
            </a:endParaRPr>
          </a:p>
        </p:txBody>
      </p:sp>
    </p:spTree>
  </p:cSld>
  <p:clrMapOvr>
    <a:masterClrMapping/>
  </p:clrMapOvr>
  <p:transition spd="slow"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rcRect l="52199" t="25885" r="22122" b="38279"/>
          <a:stretch>
            <a:fillRect/>
          </a:stretch>
        </p:blipFill>
        <p:spPr>
          <a:xfrm>
            <a:off x="0" y="0"/>
            <a:ext cx="2338252" cy="173736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3496" y="4193177"/>
            <a:ext cx="2828504" cy="2664823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309263">
            <a:off x="9624042" y="3357154"/>
            <a:ext cx="1389130" cy="1217082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30810" y="544195"/>
            <a:ext cx="11702415" cy="50158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r>
              <a:rPr lang="zh-CN" altLang="en-US" sz="3200"/>
              <a:t>鉴赏开辟之难。</a:t>
            </a:r>
            <a:endParaRPr lang="zh-CN" altLang="en-US" sz="3200"/>
          </a:p>
          <a:p>
            <a:endParaRPr lang="zh-CN" altLang="en-US" sz="3200"/>
          </a:p>
          <a:p>
            <a:r>
              <a:rPr lang="zh-CN" altLang="en-US" sz="3200"/>
              <a:t>开辟之难表现在哪里？</a:t>
            </a:r>
            <a:endParaRPr lang="zh-CN" altLang="en-US" sz="3200"/>
          </a:p>
          <a:p>
            <a:r>
              <a:rPr lang="zh-CN" altLang="en-US" sz="3200"/>
              <a:t>史上无路：尔来四万八千岁，不与秦塞通人烟。西当太白有鸟道，可以横绝峨眉巅。</a:t>
            </a:r>
            <a:endParaRPr lang="zh-CN" altLang="en-US" sz="3200"/>
          </a:p>
          <a:p>
            <a:r>
              <a:rPr lang="zh-CN" altLang="en-US" sz="3200"/>
              <a:t>先祖牺牲：地崩山摧壮士死，然后天梯石栈相钩连。</a:t>
            </a:r>
            <a:endParaRPr lang="zh-CN" altLang="en-US" sz="3200"/>
          </a:p>
          <a:p>
            <a:r>
              <a:rPr lang="zh-CN" altLang="en-US" sz="3200"/>
              <a:t>神仙难敌：上有六龙回日之高标，下有冲波逆折之回川。</a:t>
            </a:r>
            <a:endParaRPr lang="zh-CN" altLang="en-US" sz="3200"/>
          </a:p>
          <a:p>
            <a:r>
              <a:rPr lang="zh-CN" altLang="en-US" sz="3200"/>
              <a:t>万物难越：黄鹤之飞尚不得过，猿猱欲度愁攀援。</a:t>
            </a:r>
            <a:endParaRPr lang="zh-CN" altLang="en-US" sz="3200"/>
          </a:p>
          <a:p>
            <a:r>
              <a:rPr lang="zh-CN" altLang="en-US" sz="3200"/>
              <a:t>极险极高：青泥何盘盘，百步九折萦岩峦。扪参历井仰胁息，以手抚膺坐长叹。</a:t>
            </a:r>
            <a:endParaRPr lang="zh-CN" altLang="en-US" sz="3200"/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0" y="400050"/>
            <a:ext cx="11997690" cy="5077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/>
              <a:t>浪漫主义的手法为我们描绘了梦幻般的山水奇境:</a:t>
            </a:r>
            <a:endParaRPr lang="zh-CN" altLang="en-US" sz="5400"/>
          </a:p>
          <a:p>
            <a:pPr marL="685800" indent="-685800">
              <a:buFont typeface="Wingdings" panose="05000000000000000000" charset="0"/>
              <a:buChar char="l"/>
            </a:pPr>
            <a:r>
              <a:rPr lang="zh-CN" altLang="en-US" sz="5400"/>
              <a:t>有历史有现实</a:t>
            </a:r>
            <a:endParaRPr lang="zh-CN" altLang="en-US" sz="5400"/>
          </a:p>
          <a:p>
            <a:pPr marL="685800" indent="-685800">
              <a:buFont typeface="Wingdings" panose="05000000000000000000" charset="0"/>
              <a:buChar char="l"/>
            </a:pPr>
            <a:r>
              <a:rPr lang="zh-CN" altLang="en-US" sz="5400"/>
              <a:t>有高有低</a:t>
            </a:r>
            <a:endParaRPr lang="zh-CN" altLang="en-US" sz="5400"/>
          </a:p>
          <a:p>
            <a:pPr marL="685800" indent="-685800">
              <a:buFont typeface="Wingdings" panose="05000000000000000000" charset="0"/>
              <a:buChar char="l"/>
            </a:pPr>
            <a:r>
              <a:rPr lang="zh-CN" altLang="en-US" sz="5400"/>
              <a:t>有动物</a:t>
            </a:r>
            <a:endParaRPr lang="zh-CN" altLang="en-US" sz="5400"/>
          </a:p>
          <a:p>
            <a:pPr marL="685800" indent="-685800">
              <a:buFont typeface="Wingdings" panose="05000000000000000000" charset="0"/>
              <a:buChar char="l"/>
            </a:pPr>
            <a:r>
              <a:rPr lang="zh-CN" altLang="en-US" sz="5400"/>
              <a:t>有远景有近景</a:t>
            </a:r>
            <a:endParaRPr lang="zh-CN" altLang="en-US" sz="5400"/>
          </a:p>
        </p:txBody>
      </p:sp>
    </p:spTree>
  </p:cSld>
  <p:clrMapOvr>
    <a:masterClrMapping/>
  </p:clrMapOvr>
  <p:transition spd="slow">
    <p:random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635" y="518160"/>
            <a:ext cx="12191365" cy="55079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/>
              <a:t>问君西游何时还?</a:t>
            </a:r>
            <a:r>
              <a:rPr lang="zh-CN" altLang="en-US" sz="4400" b="1">
                <a:highlight>
                  <a:srgbClr val="FFFF00"/>
                </a:highlight>
              </a:rPr>
              <a:t>(未行先问归程，暗示:不可行)</a:t>
            </a:r>
            <a:endParaRPr lang="zh-CN" altLang="en-US" sz="4400" b="1">
              <a:highlight>
                <a:srgbClr val="FFFF00"/>
              </a:highlight>
            </a:endParaRPr>
          </a:p>
          <a:p>
            <a:pPr algn="l">
              <a:buClrTx/>
              <a:buSzTx/>
              <a:buFontTx/>
            </a:pPr>
            <a:r>
              <a:rPr lang="zh-CN" altLang="en-US" sz="4400"/>
              <a:t>畏途巉岩不可攀。</a:t>
            </a:r>
            <a:r>
              <a:rPr lang="zh-CN" altLang="en-US" sz="4400" b="1">
                <a:highlight>
                  <a:srgbClr val="FFFF00"/>
                </a:highlight>
              </a:rPr>
              <a:t>(高、险)</a:t>
            </a:r>
            <a:endParaRPr lang="zh-CN" altLang="en-US" sz="4400" b="1">
              <a:highlight>
                <a:srgbClr val="FFFF00"/>
              </a:highlight>
            </a:endParaRPr>
          </a:p>
          <a:p>
            <a:r>
              <a:rPr lang="zh-CN" altLang="en-US" sz="4400"/>
              <a:t>但见悲鸟号古木，雄飞雌从绕林间。</a:t>
            </a:r>
            <a:endParaRPr lang="zh-CN" altLang="en-US" sz="4400"/>
          </a:p>
          <a:p>
            <a:r>
              <a:rPr lang="zh-CN" altLang="en-US" sz="4400"/>
              <a:t>又闻子规啼夜月，愁空山。</a:t>
            </a:r>
            <a:r>
              <a:rPr lang="zh-CN" altLang="en-US" sz="4400" b="1">
                <a:highlight>
                  <a:srgbClr val="FFFF00"/>
                </a:highlight>
              </a:rPr>
              <a:t>(渲染:听觉、视觉)</a:t>
            </a:r>
            <a:endParaRPr lang="zh-CN" altLang="en-US" sz="4400"/>
          </a:p>
          <a:p>
            <a:r>
              <a:rPr lang="zh-CN" altLang="en-US" sz="4400"/>
              <a:t>蜀道之难,难于上青天，使人听此凋朱颜!</a:t>
            </a:r>
            <a:r>
              <a:rPr lang="zh-CN" altLang="en-US" sz="4400" b="1">
                <a:highlight>
                  <a:srgbClr val="FFFF00"/>
                </a:highlight>
              </a:rPr>
              <a:t>(比喻)</a:t>
            </a:r>
            <a:endParaRPr lang="zh-CN" altLang="en-US" sz="4400"/>
          </a:p>
          <a:p>
            <a:r>
              <a:rPr lang="zh-CN" altLang="en-US" sz="4400"/>
              <a:t>连峰去天不盈尺，枯松倒挂倚绝壁。</a:t>
            </a:r>
            <a:r>
              <a:rPr lang="zh-CN" altLang="en-US" sz="4400" b="1">
                <a:highlight>
                  <a:srgbClr val="FFFF00"/>
                </a:highlight>
              </a:rPr>
              <a:t>(高、绝)</a:t>
            </a:r>
            <a:endParaRPr lang="zh-CN" altLang="en-US" sz="4400"/>
          </a:p>
          <a:p>
            <a:pPr algn="l">
              <a:buClrTx/>
              <a:buSzTx/>
              <a:buFontTx/>
            </a:pPr>
            <a:r>
              <a:rPr lang="zh-CN" altLang="en-US" sz="4400"/>
              <a:t>飞湍瀑流争喧，崖转石万壑雷。</a:t>
            </a:r>
            <a:r>
              <a:rPr lang="zh-CN" altLang="en-US" sz="4400" b="1">
                <a:highlight>
                  <a:srgbClr val="FFFF00"/>
                </a:highlight>
              </a:rPr>
              <a:t>(听觉、视觉)</a:t>
            </a:r>
            <a:endParaRPr lang="zh-CN" altLang="en-US" sz="4400" b="1">
              <a:highlight>
                <a:srgbClr val="FFFF00"/>
              </a:highlight>
            </a:endParaRPr>
          </a:p>
          <a:p>
            <a:r>
              <a:rPr lang="zh-CN" altLang="en-US" sz="4400"/>
              <a:t>其险也如此，嗟尔远道之人胡为乎来哉!</a:t>
            </a:r>
            <a:r>
              <a:rPr lang="zh-CN" altLang="en-US" sz="4400" b="1">
                <a:highlight>
                  <a:srgbClr val="FFFF00"/>
                </a:highlight>
              </a:rPr>
              <a:t>(险)</a:t>
            </a:r>
            <a:endParaRPr lang="zh-CN" altLang="en-US" sz="4400"/>
          </a:p>
        </p:txBody>
      </p:sp>
    </p:spTree>
  </p:cSld>
  <p:clrMapOvr>
    <a:masterClrMapping/>
  </p:clrMapOvr>
  <p:transition spd="slow">
    <p:random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https://d.book118.com/698002033035006047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z5d41t3u">
      <a:majorFont>
        <a:latin typeface="微软雅黑"/>
        <a:ea typeface="义启小魏楷"/>
        <a:cs typeface="Arial"/>
      </a:majorFont>
      <a:minorFont>
        <a:latin typeface="微软雅黑"/>
        <a:ea typeface="义启小魏楷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义启小魏楷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2024-09-28T11:36:37.983</cp:lastPrinted>
  <dcterms:created xsi:type="dcterms:W3CDTF">2024-09-28T03:36:38Z</dcterms:created>
  <dcterms:modified xsi:type="dcterms:W3CDTF">2024-09-28T03:36:40Z</dcterms:modified>
</cp:coreProperties>
</file>