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08B686A-343C-4E2B-870D-DA4976D8709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1170450-3F76-474C-A11A-A73035E77AE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7D484B1-E122-40F7-ABB1-AEEAFBF978D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5B09BFC-4001-4A60-B5AC-12B2330B01A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C147F311-5439-4511-96E7-B9180D1B25A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021C6E2A-AECC-4200-BA1F-C4D6F522997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806F21A9-D9E3-4425-A06E-2583E5301F1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E14E3AF-2076-4FA9-888F-5AFE85F9CE3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951D225-88BC-49AE-AD85-F03912F9DA6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ABBDE31-42DB-4B32-8158-43B598109A1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9103F5D-D08B-49CE-90FB-7D116DE6851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Relationship Id="rId4" Type="http://schemas.openxmlformats.org/officeDocument/2006/relationships/image" Target="../media/image3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3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9800403404500602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5315495" y="927427"/>
            <a:ext cx="812800" cy="73152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 rot="2657183">
            <a:off x="7142739" y="769563"/>
            <a:ext cx="642029" cy="542157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 rot="2685974">
            <a:off x="6633365" y="506931"/>
            <a:ext cx="340936" cy="340936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2685974">
            <a:off x="7446339" y="236818"/>
            <a:ext cx="165275" cy="165275"/>
          </a:xfrm>
          <a:prstGeom prst="rect">
            <a:avLst/>
          </a:prstGeom>
          <a:solidFill>
            <a:schemeClr val="accent1">
              <a:lumMod val="20000"/>
              <a:lumOff val="80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 rot="2685974">
            <a:off x="11517212" y="2896896"/>
            <a:ext cx="165275" cy="165275"/>
          </a:xfrm>
          <a:prstGeom prst="rect">
            <a:avLst/>
          </a:prstGeom>
          <a:solidFill>
            <a:schemeClr val="accent1">
              <a:lumMod val="20000"/>
              <a:lumOff val="80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 rot="2685974">
            <a:off x="6777271" y="3320747"/>
            <a:ext cx="165275" cy="165275"/>
          </a:xfrm>
          <a:prstGeom prst="rect">
            <a:avLst/>
          </a:prstGeom>
          <a:solidFill>
            <a:schemeClr val="accent1">
              <a:lumMod val="20000"/>
              <a:lumOff val="80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 flipH="1">
            <a:off x="8211116" y="641491"/>
            <a:ext cx="3983355" cy="5732145"/>
          </a:xfrm>
          <a:prstGeom prst="rect">
            <a:avLst/>
          </a:prstGeom>
        </p:spPr>
      </p:pic>
      <p:sp>
        <p:nvSpPr>
          <p:cNvPr id="9" name="AutoShape 9"/>
          <p:cNvSpPr/>
          <p:nvPr/>
        </p:nvSpPr>
        <p:spPr>
          <a:xfrm rot="2657183">
            <a:off x="11213724" y="770198"/>
            <a:ext cx="642029" cy="542157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 rot="2685974">
            <a:off x="10704350" y="507566"/>
            <a:ext cx="340936" cy="340936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 rot="2685974">
            <a:off x="11517324" y="237453"/>
            <a:ext cx="165275" cy="165275"/>
          </a:xfrm>
          <a:prstGeom prst="rect">
            <a:avLst/>
          </a:prstGeom>
          <a:solidFill>
            <a:schemeClr val="accent1">
              <a:lumMod val="20000"/>
              <a:lumOff val="80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-704" y="6381115"/>
            <a:ext cx="12195175" cy="47688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2004898" y="5075611"/>
            <a:ext cx="2468880" cy="3962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15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60192" y="5075611"/>
            <a:ext cx="2468880" cy="3962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0"/>
              </a:spcBef>
            </a:pPr>
            <a:r>
              <a:rPr lang="en-US" sz="15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2023-12-29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931384" y="1759797"/>
            <a:ext cx="7657616" cy="275096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0"/>
              </a:spcBef>
            </a:pPr>
            <a:r>
              <a:rPr lang="en-US" sz="57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语音识别行业2024年生产及制度发展分析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3513434" y="7029364"/>
            <a:ext cx="834390" cy="354330"/>
          </a:xfrm>
          <a:prstGeom prst="rect">
            <a:avLst/>
          </a:prstGeom>
        </p:spPr>
        <p:txBody>
          <a:bodyPr vert="horz" wrap="non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1704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延时符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-704" y="6381115"/>
            <a:ext cx="12195175" cy="476885"/>
          </a:xfrm>
          <a:prstGeom prst="rect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742202" y="3100183"/>
            <a:ext cx="3335655" cy="6248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2724">
                <a:solidFill>
                  <a:schemeClr val="accent1">
                    <a:alpha val="100000"/>
                  </a:schemeClr>
                </a:solidFill>
                <a:latin typeface="微软雅黑"/>
                <a:ea typeface="微软雅黑"/>
                <a:cs typeface="微软雅黑"/>
              </a:rPr>
              <a:t>Contents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742202" y="2288631"/>
            <a:ext cx="3335655" cy="10058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800" b="1">
                <a:solidFill>
                  <a:schemeClr val="accent1">
                    <a:alpha val="100000"/>
                  </a:schemeClr>
                </a:solidFill>
                <a:latin typeface="微软雅黑"/>
                <a:ea typeface="微软雅黑"/>
                <a:cs typeface="微软雅黑"/>
              </a:rPr>
              <a:t>目录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912220" y="714964"/>
            <a:ext cx="5606620" cy="4770438"/>
          </a:xfrm>
          <a:prstGeom prst="rect">
            <a:avLst/>
          </a:prstGeom>
        </p:spPr>
        <p:txBody>
          <a:bodyPr vert="horz" wrap="square" lIns="95250" tIns="95250" rIns="47625" bIns="9525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7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行业概述与发展背景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7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生产技术现状与进展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7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产业链结构与合作模式探讨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7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制度环境分析与政策建议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7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竞争格局与主要参与者评价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7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未来发展趋势预测与挑战应对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578735" y="1598295"/>
            <a:ext cx="7034530" cy="3661410"/>
          </a:xfrm>
          <a:prstGeom prst="rect">
            <a:avLst/>
          </a:prstGeom>
          <a:ln w="571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270600" y="1598295"/>
            <a:ext cx="3650800" cy="114022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3513434" y="7029364"/>
            <a:ext cx="834390" cy="354330"/>
          </a:xfrm>
          <a:prstGeom prst="rect">
            <a:avLst/>
          </a:prstGeom>
        </p:spPr>
        <p:txBody>
          <a:bodyPr vert="horz" wrap="non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1704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延时符</a:t>
            </a:r>
            <a:endParaRPr lang="en-US" sz="1100"/>
          </a:p>
        </p:txBody>
      </p:sp>
      <p:grpSp>
        <p:nvGrpSpPr>
          <p:cNvPr id="5" name="Group 5"/>
          <p:cNvGrpSpPr/>
          <p:nvPr/>
        </p:nvGrpSpPr>
        <p:grpSpPr>
          <a:xfrm>
            <a:off x="4023413" y="1756561"/>
            <a:ext cx="4145173" cy="823690"/>
            <a:chOff x="4023413" y="1756561"/>
            <a:chExt cx="4145173" cy="823690"/>
          </a:xfrm>
        </p:grpSpPr>
        <p:sp>
          <p:nvSpPr>
            <p:cNvPr id="6" name="TextBox 6"/>
            <p:cNvSpPr txBox="1"/>
            <p:nvPr/>
          </p:nvSpPr>
          <p:spPr>
            <a:xfrm>
              <a:off x="4023413" y="1756561"/>
              <a:ext cx="4145173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3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7" name="TextBox 7"/>
          <p:cNvSpPr txBox="1"/>
          <p:nvPr/>
        </p:nvSpPr>
        <p:spPr>
          <a:xfrm>
            <a:off x="2996924" y="3138126"/>
            <a:ext cx="6198152" cy="1708246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36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行业概述与发展背景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4" name="TextBox 4"/>
          <p:cNvSpPr txBox="1"/>
          <p:nvPr/>
        </p:nvSpPr>
        <p:spPr>
          <a:xfrm>
            <a:off x="1084612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技术创新推动行业发展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随着深度学习等技术的不断进步，语音识别的准确率大幅提升，推动了行业的快速发展。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8" name="TextBox 8"/>
          <p:cNvSpPr txBox="1"/>
          <p:nvPr/>
        </p:nvSpPr>
        <p:spPr>
          <a:xfrm>
            <a:off x="4852198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应用场景不断拓展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语音识别技术已广泛应用于智能家居、智能客服、教育、医疗等领域，未来随着技术进步和应用场景拓展，市场规模将持续扩大。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12" name="TextBox 12"/>
          <p:cNvSpPr txBox="1"/>
          <p:nvPr/>
        </p:nvSpPr>
        <p:spPr>
          <a:xfrm>
            <a:off x="8619785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竞争格局逐渐明朗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行业头部企业在技术研发、产品推广等方面具有明显优势，市场份额逐渐向头部企业集中。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语音识别行业现状及趋势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6675" r="16675"/>
          <a:stretch>
            <a:fillRect/>
          </a:stretch>
        </p:blipFill>
        <p:spPr>
          <a:xfrm>
            <a:off x="705128" y="1258733"/>
            <a:ext cx="5140491" cy="5140490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422466" y="1924848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随着语音识别技术的不断成熟和应用场景的不断拓展，预计到2024年，语音识别市场规模将持续增长，有望达到数百亿元人民币。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422466" y="1539657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市场规模持续增长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422466" y="3539953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未来几年，随着人工智能技术的不断创新，语音识别技术将更加成熟，应用场景将更加广泛，推动产业升级和变革。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422466" y="3191338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技术创新推动产业升级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422466" y="5213997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随着语音识别技术与智能家居、智能客服等领域的跨界融合，将创造更多的市场机遇和商业价值。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6422466" y="4823558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跨界融合创造新机遇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2024年市场预测与前景展望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103852" y="4838783"/>
            <a:ext cx="10266726" cy="1333500"/>
            <a:chOff x="1103852" y="4838783"/>
            <a:chExt cx="10266726" cy="1333500"/>
          </a:xfrm>
        </p:grpSpPr>
        <p:sp>
          <p:nvSpPr>
            <p:cNvPr id="3" name="AutoShape 3"/>
            <p:cNvSpPr/>
            <p:nvPr/>
          </p:nvSpPr>
          <p:spPr>
            <a:xfrm>
              <a:off x="2377205" y="4838783"/>
              <a:ext cx="8305833" cy="1333500"/>
            </a:xfrm>
            <a:prstGeom prst="rect">
              <a:avLst/>
            </a:pr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Freeform 4"/>
            <p:cNvSpPr/>
            <p:nvPr/>
          </p:nvSpPr>
          <p:spPr>
            <a:xfrm rot="10800000">
              <a:off x="1103852" y="4838783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Freeform 5"/>
            <p:cNvSpPr/>
            <p:nvPr/>
          </p:nvSpPr>
          <p:spPr>
            <a:xfrm rot="10800000">
              <a:off x="9159730" y="4838783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1031730" y="3081147"/>
            <a:ext cx="10266726" cy="1333500"/>
            <a:chOff x="1031730" y="3081147"/>
            <a:chExt cx="10266726" cy="1333500"/>
          </a:xfrm>
        </p:grpSpPr>
        <p:sp>
          <p:nvSpPr>
            <p:cNvPr id="7" name="AutoShape 7"/>
            <p:cNvSpPr/>
            <p:nvPr/>
          </p:nvSpPr>
          <p:spPr>
            <a:xfrm>
              <a:off x="2305083" y="3081147"/>
              <a:ext cx="8305833" cy="1333500"/>
            </a:xfrm>
            <a:prstGeom prst="rect">
              <a:avLst/>
            </a:pr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 rot="10800000">
              <a:off x="1031730" y="3081147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 rot="10800000">
              <a:off x="9087608" y="3081147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1103852" y="1348302"/>
            <a:ext cx="10266726" cy="1333500"/>
            <a:chOff x="1103852" y="1348302"/>
            <a:chExt cx="10266726" cy="1333500"/>
          </a:xfrm>
        </p:grpSpPr>
        <p:sp>
          <p:nvSpPr>
            <p:cNvPr id="11" name="AutoShape 11"/>
            <p:cNvSpPr/>
            <p:nvPr/>
          </p:nvSpPr>
          <p:spPr>
            <a:xfrm>
              <a:off x="2377205" y="1348302"/>
              <a:ext cx="8305833" cy="1333500"/>
            </a:xfrm>
            <a:prstGeom prst="rect">
              <a:avLst/>
            </a:pr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 rot="10800000">
              <a:off x="1103852" y="1348302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Freeform 13"/>
            <p:cNvSpPr/>
            <p:nvPr/>
          </p:nvSpPr>
          <p:spPr>
            <a:xfrm rot="10800000">
              <a:off x="9159730" y="1348302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" name="Group 14"/>
          <p:cNvGrpSpPr/>
          <p:nvPr/>
        </p:nvGrpSpPr>
        <p:grpSpPr>
          <a:xfrm>
            <a:off x="9997333" y="3400044"/>
            <a:ext cx="685705" cy="695706"/>
            <a:chOff x="9997333" y="3400044"/>
            <a:chExt cx="685705" cy="695706"/>
          </a:xfrm>
        </p:grpSpPr>
        <p:sp>
          <p:nvSpPr>
            <p:cNvPr id="15" name="Freeform 15"/>
            <p:cNvSpPr/>
            <p:nvPr/>
          </p:nvSpPr>
          <p:spPr>
            <a:xfrm>
              <a:off x="10034290" y="3847243"/>
              <a:ext cx="87725" cy="163068"/>
            </a:xfrm>
            <a:custGeom>
              <a:rect l="l" t="t" r="r" b="b"/>
              <a:pathLst>
                <a:path w="118" h="218">
                  <a:moveTo>
                    <a:pt x="0" y="183"/>
                  </a:moveTo>
                  <a:cubicBezTo>
                    <a:pt x="0" y="200"/>
                    <a:pt x="8" y="217"/>
                    <a:pt x="25" y="217"/>
                  </a:cubicBezTo>
                  <a:cubicBezTo>
                    <a:pt x="84" y="217"/>
                    <a:pt x="84" y="217"/>
                    <a:pt x="84" y="217"/>
                  </a:cubicBezTo>
                  <a:cubicBezTo>
                    <a:pt x="100" y="217"/>
                    <a:pt x="117" y="200"/>
                    <a:pt x="117" y="183"/>
                  </a:cubicBezTo>
                  <a:cubicBezTo>
                    <a:pt x="117" y="0"/>
                    <a:pt x="117" y="0"/>
                    <a:pt x="117" y="0"/>
                  </a:cubicBezTo>
                  <a:cubicBezTo>
                    <a:pt x="17" y="91"/>
                    <a:pt x="17" y="91"/>
                    <a:pt x="17" y="91"/>
                  </a:cubicBezTo>
                  <a:cubicBezTo>
                    <a:pt x="0" y="75"/>
                    <a:pt x="0" y="75"/>
                    <a:pt x="0" y="75"/>
                  </a:cubicBezTo>
                  <a:lnTo>
                    <a:pt x="0" y="183"/>
                  </a:lnTo>
                  <a:close/>
                  <a:moveTo>
                    <a:pt x="0" y="183"/>
                  </a:moveTo>
                  <a:lnTo>
                    <a:pt x="0" y="183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10177260" y="3757422"/>
              <a:ext cx="87725" cy="252984"/>
            </a:xfrm>
            <a:custGeom>
              <a:rect l="l" t="t" r="r" b="b"/>
              <a:pathLst>
                <a:path w="118" h="336">
                  <a:moveTo>
                    <a:pt x="0" y="301"/>
                  </a:moveTo>
                  <a:cubicBezTo>
                    <a:pt x="0" y="318"/>
                    <a:pt x="17" y="335"/>
                    <a:pt x="34" y="335"/>
                  </a:cubicBezTo>
                  <a:cubicBezTo>
                    <a:pt x="84" y="335"/>
                    <a:pt x="84" y="335"/>
                    <a:pt x="84" y="335"/>
                  </a:cubicBezTo>
                  <a:cubicBezTo>
                    <a:pt x="101" y="335"/>
                    <a:pt x="117" y="318"/>
                    <a:pt x="117" y="301"/>
                  </a:cubicBezTo>
                  <a:cubicBezTo>
                    <a:pt x="117" y="76"/>
                    <a:pt x="117" y="76"/>
                    <a:pt x="117" y="76"/>
                  </a:cubicBezTo>
                  <a:cubicBezTo>
                    <a:pt x="42" y="0"/>
                    <a:pt x="42" y="0"/>
                    <a:pt x="42" y="0"/>
                  </a:cubicBezTo>
                  <a:cubicBezTo>
                    <a:pt x="0" y="42"/>
                    <a:pt x="0" y="42"/>
                    <a:pt x="0" y="42"/>
                  </a:cubicBezTo>
                  <a:lnTo>
                    <a:pt x="0" y="301"/>
                  </a:lnTo>
                  <a:close/>
                  <a:moveTo>
                    <a:pt x="0" y="301"/>
                  </a:moveTo>
                  <a:lnTo>
                    <a:pt x="0" y="301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Freeform 17"/>
            <p:cNvSpPr/>
            <p:nvPr/>
          </p:nvSpPr>
          <p:spPr>
            <a:xfrm>
              <a:off x="10320231" y="3757422"/>
              <a:ext cx="87725" cy="252984"/>
            </a:xfrm>
            <a:custGeom>
              <a:rect l="l" t="t" r="r" b="b"/>
              <a:pathLst>
                <a:path w="118" h="336">
                  <a:moveTo>
                    <a:pt x="92" y="335"/>
                  </a:moveTo>
                  <a:cubicBezTo>
                    <a:pt x="108" y="335"/>
                    <a:pt x="117" y="318"/>
                    <a:pt x="117" y="301"/>
                  </a:cubicBezTo>
                  <a:cubicBezTo>
                    <a:pt x="117" y="0"/>
                    <a:pt x="117" y="0"/>
                    <a:pt x="117" y="0"/>
                  </a:cubicBezTo>
                  <a:cubicBezTo>
                    <a:pt x="0" y="118"/>
                    <a:pt x="0" y="118"/>
                    <a:pt x="0" y="118"/>
                  </a:cubicBezTo>
                  <a:cubicBezTo>
                    <a:pt x="0" y="301"/>
                    <a:pt x="0" y="301"/>
                    <a:pt x="0" y="301"/>
                  </a:cubicBezTo>
                  <a:cubicBezTo>
                    <a:pt x="0" y="318"/>
                    <a:pt x="16" y="335"/>
                    <a:pt x="33" y="335"/>
                  </a:cubicBezTo>
                  <a:lnTo>
                    <a:pt x="92" y="335"/>
                  </a:lnTo>
                  <a:close/>
                  <a:moveTo>
                    <a:pt x="92" y="335"/>
                  </a:moveTo>
                  <a:lnTo>
                    <a:pt x="92" y="335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Freeform 18"/>
            <p:cNvSpPr/>
            <p:nvPr/>
          </p:nvSpPr>
          <p:spPr>
            <a:xfrm>
              <a:off x="10459962" y="3670840"/>
              <a:ext cx="94202" cy="342805"/>
            </a:xfrm>
            <a:custGeom>
              <a:rect l="l" t="t" r="r" b="b"/>
              <a:pathLst>
                <a:path w="125" h="452">
                  <a:moveTo>
                    <a:pt x="0" y="41"/>
                  </a:moveTo>
                  <a:cubicBezTo>
                    <a:pt x="0" y="417"/>
                    <a:pt x="0" y="417"/>
                    <a:pt x="0" y="417"/>
                  </a:cubicBezTo>
                  <a:cubicBezTo>
                    <a:pt x="0" y="434"/>
                    <a:pt x="17" y="451"/>
                    <a:pt x="33" y="451"/>
                  </a:cubicBezTo>
                  <a:cubicBezTo>
                    <a:pt x="92" y="451"/>
                    <a:pt x="92" y="451"/>
                    <a:pt x="92" y="451"/>
                  </a:cubicBezTo>
                  <a:cubicBezTo>
                    <a:pt x="109" y="451"/>
                    <a:pt x="125" y="434"/>
                    <a:pt x="125" y="417"/>
                  </a:cubicBezTo>
                  <a:cubicBezTo>
                    <a:pt x="125" y="66"/>
                    <a:pt x="125" y="66"/>
                    <a:pt x="125" y="66"/>
                  </a:cubicBezTo>
                  <a:cubicBezTo>
                    <a:pt x="50" y="0"/>
                    <a:pt x="50" y="0"/>
                    <a:pt x="50" y="0"/>
                  </a:cubicBezTo>
                  <a:lnTo>
                    <a:pt x="0" y="41"/>
                  </a:lnTo>
                  <a:close/>
                  <a:moveTo>
                    <a:pt x="0" y="41"/>
                  </a:moveTo>
                  <a:lnTo>
                    <a:pt x="0" y="41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10011525" y="3517678"/>
              <a:ext cx="536162" cy="342805"/>
            </a:xfrm>
            <a:custGeom>
              <a:rect l="l" t="t" r="r" b="b"/>
              <a:pathLst>
                <a:path w="728" h="452">
                  <a:moveTo>
                    <a:pt x="234" y="284"/>
                  </a:moveTo>
                  <a:cubicBezTo>
                    <a:pt x="250" y="267"/>
                    <a:pt x="276" y="267"/>
                    <a:pt x="292" y="284"/>
                  </a:cubicBezTo>
                  <a:cubicBezTo>
                    <a:pt x="359" y="351"/>
                    <a:pt x="359" y="351"/>
                    <a:pt x="359" y="351"/>
                  </a:cubicBezTo>
                  <a:cubicBezTo>
                    <a:pt x="376" y="368"/>
                    <a:pt x="384" y="368"/>
                    <a:pt x="401" y="368"/>
                  </a:cubicBezTo>
                  <a:cubicBezTo>
                    <a:pt x="418" y="368"/>
                    <a:pt x="426" y="368"/>
                    <a:pt x="434" y="351"/>
                  </a:cubicBezTo>
                  <a:cubicBezTo>
                    <a:pt x="660" y="134"/>
                    <a:pt x="660" y="134"/>
                    <a:pt x="660" y="134"/>
                  </a:cubicBezTo>
                  <a:cubicBezTo>
                    <a:pt x="694" y="167"/>
                    <a:pt x="694" y="167"/>
                    <a:pt x="694" y="167"/>
                  </a:cubicBezTo>
                  <a:cubicBezTo>
                    <a:pt x="702" y="175"/>
                    <a:pt x="710" y="175"/>
                    <a:pt x="710" y="175"/>
                  </a:cubicBezTo>
                  <a:cubicBezTo>
                    <a:pt x="719" y="175"/>
                    <a:pt x="727" y="167"/>
                    <a:pt x="727" y="159"/>
                  </a:cubicBezTo>
                  <a:cubicBezTo>
                    <a:pt x="727" y="33"/>
                    <a:pt x="727" y="33"/>
                    <a:pt x="727" y="33"/>
                  </a:cubicBezTo>
                  <a:cubicBezTo>
                    <a:pt x="727" y="25"/>
                    <a:pt x="727" y="16"/>
                    <a:pt x="719" y="8"/>
                  </a:cubicBezTo>
                  <a:cubicBezTo>
                    <a:pt x="710" y="0"/>
                    <a:pt x="702" y="0"/>
                    <a:pt x="694" y="0"/>
                  </a:cubicBezTo>
                  <a:cubicBezTo>
                    <a:pt x="568" y="0"/>
                    <a:pt x="568" y="0"/>
                    <a:pt x="568" y="0"/>
                  </a:cubicBezTo>
                  <a:cubicBezTo>
                    <a:pt x="560" y="0"/>
                    <a:pt x="551" y="0"/>
                    <a:pt x="551" y="8"/>
                  </a:cubicBezTo>
                  <a:cubicBezTo>
                    <a:pt x="543" y="16"/>
                    <a:pt x="551" y="25"/>
                    <a:pt x="551" y="33"/>
                  </a:cubicBezTo>
                  <a:cubicBezTo>
                    <a:pt x="585" y="58"/>
                    <a:pt x="585" y="58"/>
                    <a:pt x="585" y="58"/>
                  </a:cubicBezTo>
                  <a:cubicBezTo>
                    <a:pt x="426" y="217"/>
                    <a:pt x="426" y="217"/>
                    <a:pt x="426" y="217"/>
                  </a:cubicBezTo>
                  <a:cubicBezTo>
                    <a:pt x="426" y="225"/>
                    <a:pt x="409" y="225"/>
                    <a:pt x="401" y="225"/>
                  </a:cubicBezTo>
                  <a:cubicBezTo>
                    <a:pt x="393" y="225"/>
                    <a:pt x="376" y="225"/>
                    <a:pt x="368" y="217"/>
                  </a:cubicBezTo>
                  <a:cubicBezTo>
                    <a:pt x="292" y="142"/>
                    <a:pt x="292" y="142"/>
                    <a:pt x="292" y="142"/>
                  </a:cubicBezTo>
                  <a:cubicBezTo>
                    <a:pt x="276" y="125"/>
                    <a:pt x="250" y="125"/>
                    <a:pt x="234" y="142"/>
                  </a:cubicBezTo>
                  <a:cubicBezTo>
                    <a:pt x="8" y="359"/>
                    <a:pt x="8" y="359"/>
                    <a:pt x="8" y="359"/>
                  </a:cubicBezTo>
                  <a:cubicBezTo>
                    <a:pt x="0" y="368"/>
                    <a:pt x="0" y="384"/>
                    <a:pt x="0" y="393"/>
                  </a:cubicBezTo>
                  <a:cubicBezTo>
                    <a:pt x="0" y="410"/>
                    <a:pt x="0" y="418"/>
                    <a:pt x="8" y="426"/>
                  </a:cubicBezTo>
                  <a:cubicBezTo>
                    <a:pt x="25" y="435"/>
                    <a:pt x="25" y="435"/>
                    <a:pt x="25" y="435"/>
                  </a:cubicBezTo>
                  <a:cubicBezTo>
                    <a:pt x="41" y="451"/>
                    <a:pt x="67" y="451"/>
                    <a:pt x="83" y="435"/>
                  </a:cubicBezTo>
                  <a:lnTo>
                    <a:pt x="234" y="284"/>
                  </a:lnTo>
                  <a:close/>
                  <a:moveTo>
                    <a:pt x="234" y="284"/>
                  </a:moveTo>
                  <a:lnTo>
                    <a:pt x="234" y="28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9997333" y="3400044"/>
              <a:ext cx="685705" cy="695706"/>
            </a:xfrm>
            <a:custGeom>
              <a:rect l="l" t="t" r="r" b="b"/>
              <a:pathLst>
                <a:path w="929" h="921">
                  <a:moveTo>
                    <a:pt x="887" y="0"/>
                  </a:moveTo>
                  <a:cubicBezTo>
                    <a:pt x="862" y="0"/>
                    <a:pt x="836" y="26"/>
                    <a:pt x="836" y="50"/>
                  </a:cubicBezTo>
                  <a:cubicBezTo>
                    <a:pt x="836" y="837"/>
                    <a:pt x="836" y="837"/>
                    <a:pt x="836" y="837"/>
                  </a:cubicBezTo>
                  <a:cubicBezTo>
                    <a:pt x="51" y="837"/>
                    <a:pt x="51" y="837"/>
                    <a:pt x="51" y="837"/>
                  </a:cubicBezTo>
                  <a:cubicBezTo>
                    <a:pt x="26" y="837"/>
                    <a:pt x="0" y="853"/>
                    <a:pt x="0" y="878"/>
                  </a:cubicBezTo>
                  <a:cubicBezTo>
                    <a:pt x="0" y="903"/>
                    <a:pt x="26" y="920"/>
                    <a:pt x="51" y="920"/>
                  </a:cubicBezTo>
                  <a:cubicBezTo>
                    <a:pt x="887" y="920"/>
                    <a:pt x="887" y="920"/>
                    <a:pt x="887" y="920"/>
                  </a:cubicBezTo>
                  <a:cubicBezTo>
                    <a:pt x="912" y="920"/>
                    <a:pt x="928" y="903"/>
                    <a:pt x="928" y="878"/>
                  </a:cubicBezTo>
                  <a:cubicBezTo>
                    <a:pt x="928" y="50"/>
                    <a:pt x="928" y="50"/>
                    <a:pt x="928" y="50"/>
                  </a:cubicBezTo>
                  <a:cubicBezTo>
                    <a:pt x="928" y="26"/>
                    <a:pt x="903" y="0"/>
                    <a:pt x="887" y="0"/>
                  </a:cubicBezTo>
                  <a:close/>
                  <a:moveTo>
                    <a:pt x="887" y="0"/>
                  </a:moveTo>
                  <a:lnTo>
                    <a:pt x="887" y="0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1" name="Freeform 21"/>
          <p:cNvSpPr/>
          <p:nvPr/>
        </p:nvSpPr>
        <p:spPr>
          <a:xfrm>
            <a:off x="1935480" y="1646434"/>
            <a:ext cx="719895" cy="555403"/>
          </a:xfrm>
          <a:custGeom>
            <a:rect l="l" t="t" r="r" b="b"/>
            <a:pathLst>
              <a:path w="67" h="60">
                <a:moveTo>
                  <a:pt x="53" y="2"/>
                </a:moveTo>
                <a:cubicBezTo>
                  <a:pt x="53" y="1"/>
                  <a:pt x="52" y="0"/>
                  <a:pt x="51" y="0"/>
                </a:cubicBezTo>
                <a:cubicBezTo>
                  <a:pt x="46" y="0"/>
                  <a:pt x="46" y="0"/>
                  <a:pt x="46" y="0"/>
                </a:cubicBezTo>
                <a:cubicBezTo>
                  <a:pt x="45" y="0"/>
                  <a:pt x="44" y="1"/>
                  <a:pt x="44" y="2"/>
                </a:cubicBezTo>
                <a:cubicBezTo>
                  <a:pt x="44" y="5"/>
                  <a:pt x="44" y="5"/>
                  <a:pt x="44" y="5"/>
                </a:cubicBezTo>
                <a:cubicBezTo>
                  <a:pt x="53" y="14"/>
                  <a:pt x="53" y="14"/>
                  <a:pt x="53" y="14"/>
                </a:cubicBezTo>
                <a:lnTo>
                  <a:pt x="53" y="2"/>
                </a:lnTo>
                <a:close/>
                <a:moveTo>
                  <a:pt x="66" y="31"/>
                </a:moveTo>
                <a:cubicBezTo>
                  <a:pt x="36" y="2"/>
                  <a:pt x="36" y="2"/>
                  <a:pt x="36" y="2"/>
                </a:cubicBezTo>
                <a:cubicBezTo>
                  <a:pt x="35" y="0"/>
                  <a:pt x="33" y="0"/>
                  <a:pt x="31" y="2"/>
                </a:cubicBezTo>
                <a:cubicBezTo>
                  <a:pt x="2" y="31"/>
                  <a:pt x="2" y="31"/>
                  <a:pt x="2" y="31"/>
                </a:cubicBezTo>
                <a:cubicBezTo>
                  <a:pt x="0" y="33"/>
                  <a:pt x="0" y="35"/>
                  <a:pt x="2" y="36"/>
                </a:cubicBezTo>
                <a:cubicBezTo>
                  <a:pt x="2" y="37"/>
                  <a:pt x="3" y="37"/>
                  <a:pt x="4" y="37"/>
                </a:cubicBezTo>
                <a:cubicBezTo>
                  <a:pt x="5" y="37"/>
                  <a:pt x="6" y="37"/>
                  <a:pt x="7" y="36"/>
                </a:cubicBezTo>
                <a:cubicBezTo>
                  <a:pt x="34" y="9"/>
                  <a:pt x="34" y="9"/>
                  <a:pt x="34" y="9"/>
                </a:cubicBezTo>
                <a:cubicBezTo>
                  <a:pt x="61" y="36"/>
                  <a:pt x="61" y="36"/>
                  <a:pt x="61" y="36"/>
                </a:cubicBezTo>
                <a:cubicBezTo>
                  <a:pt x="62" y="38"/>
                  <a:pt x="65" y="38"/>
                  <a:pt x="66" y="36"/>
                </a:cubicBezTo>
                <a:cubicBezTo>
                  <a:pt x="67" y="35"/>
                  <a:pt x="67" y="33"/>
                  <a:pt x="66" y="31"/>
                </a:cubicBezTo>
                <a:close/>
                <a:moveTo>
                  <a:pt x="9" y="37"/>
                </a:moveTo>
                <a:cubicBezTo>
                  <a:pt x="9" y="57"/>
                  <a:pt x="9" y="57"/>
                  <a:pt x="9" y="57"/>
                </a:cubicBezTo>
                <a:cubicBezTo>
                  <a:pt x="9" y="59"/>
                  <a:pt x="11" y="60"/>
                  <a:pt x="13" y="60"/>
                </a:cubicBezTo>
                <a:cubicBezTo>
                  <a:pt x="28" y="60"/>
                  <a:pt x="28" y="60"/>
                  <a:pt x="28" y="60"/>
                </a:cubicBezTo>
                <a:cubicBezTo>
                  <a:pt x="28" y="42"/>
                  <a:pt x="28" y="42"/>
                  <a:pt x="28" y="42"/>
                </a:cubicBezTo>
                <a:cubicBezTo>
                  <a:pt x="28" y="42"/>
                  <a:pt x="29" y="41"/>
                  <a:pt x="29" y="41"/>
                </a:cubicBezTo>
                <a:cubicBezTo>
                  <a:pt x="38" y="41"/>
                  <a:pt x="38" y="41"/>
                  <a:pt x="38" y="41"/>
                </a:cubicBezTo>
                <a:cubicBezTo>
                  <a:pt x="39" y="41"/>
                  <a:pt x="39" y="42"/>
                  <a:pt x="39" y="42"/>
                </a:cubicBezTo>
                <a:cubicBezTo>
                  <a:pt x="39" y="60"/>
                  <a:pt x="39" y="60"/>
                  <a:pt x="39" y="60"/>
                </a:cubicBezTo>
                <a:cubicBezTo>
                  <a:pt x="55" y="60"/>
                  <a:pt x="55" y="60"/>
                  <a:pt x="55" y="60"/>
                </a:cubicBezTo>
                <a:cubicBezTo>
                  <a:pt x="57" y="60"/>
                  <a:pt x="58" y="59"/>
                  <a:pt x="58" y="57"/>
                </a:cubicBezTo>
                <a:cubicBezTo>
                  <a:pt x="58" y="38"/>
                  <a:pt x="58" y="38"/>
                  <a:pt x="58" y="38"/>
                </a:cubicBezTo>
                <a:cubicBezTo>
                  <a:pt x="34" y="13"/>
                  <a:pt x="34" y="13"/>
                  <a:pt x="34" y="13"/>
                </a:cubicBezTo>
                <a:lnTo>
                  <a:pt x="9" y="37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Freeform 22"/>
          <p:cNvSpPr/>
          <p:nvPr/>
        </p:nvSpPr>
        <p:spPr>
          <a:xfrm>
            <a:off x="1975414" y="5261363"/>
            <a:ext cx="613870" cy="61387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政策法规对行业影响分析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3314700" y="5303594"/>
            <a:ext cx="7382690" cy="863070"/>
            <a:chOff x="3314700" y="5303594"/>
            <a:chExt cx="7382690" cy="863070"/>
          </a:xfrm>
        </p:grpSpPr>
        <p:sp>
          <p:nvSpPr>
            <p:cNvPr id="46" name="TextBox 46"/>
            <p:cNvSpPr txBox="1"/>
            <p:nvPr/>
          </p:nvSpPr>
          <p:spPr>
            <a:xfrm>
              <a:off x="3314700" y="5303594"/>
              <a:ext cx="7382690" cy="863070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000000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随着语音识别技术的应用越来越广泛，数据安全和隐私保护问题日益突出，相关法规和政策将更加注重保障用户的数据安全和隐私权益。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3314700" y="4838783"/>
            <a:ext cx="7382690" cy="490334"/>
            <a:chOff x="3314700" y="4838783"/>
            <a:chExt cx="7382690" cy="490334"/>
          </a:xfrm>
        </p:grpSpPr>
        <p:sp>
          <p:nvSpPr>
            <p:cNvPr id="48" name="TextBox 48"/>
            <p:cNvSpPr txBox="1"/>
            <p:nvPr/>
          </p:nvSpPr>
          <p:spPr>
            <a:xfrm>
              <a:off x="3314700" y="4838783"/>
              <a:ext cx="7382690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数据安全与隐私保护成为重点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3456760" y="1771107"/>
            <a:ext cx="7382690" cy="863070"/>
            <a:chOff x="3456760" y="1771107"/>
            <a:chExt cx="7382690" cy="863070"/>
          </a:xfrm>
        </p:grpSpPr>
        <p:sp>
          <p:nvSpPr>
            <p:cNvPr id="50" name="TextBox 50"/>
            <p:cNvSpPr txBox="1"/>
            <p:nvPr/>
          </p:nvSpPr>
          <p:spPr>
            <a:xfrm>
              <a:off x="3456760" y="1771107"/>
              <a:ext cx="7382690" cy="863070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000000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国家出台了一系列扶持人工智能产业发展的政策，为语音识别行业的发展提供了有力支持。</a:t>
              </a:r>
            </a:p>
          </p:txBody>
        </p:sp>
      </p:grpSp>
      <p:grpSp>
        <p:nvGrpSpPr>
          <p:cNvPr id="51" name="Group 51"/>
          <p:cNvGrpSpPr/>
          <p:nvPr/>
        </p:nvGrpSpPr>
        <p:grpSpPr>
          <a:xfrm>
            <a:off x="3456760" y="1395927"/>
            <a:ext cx="7293402" cy="490334"/>
            <a:chOff x="3456760" y="1395927"/>
            <a:chExt cx="7293402" cy="490334"/>
          </a:xfrm>
        </p:grpSpPr>
        <p:sp>
          <p:nvSpPr>
            <p:cNvPr id="52" name="TextBox 52"/>
            <p:cNvSpPr txBox="1"/>
            <p:nvPr/>
          </p:nvSpPr>
          <p:spPr>
            <a:xfrm>
              <a:off x="3456760" y="1395927"/>
              <a:ext cx="7293402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17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政策扶持促进行业发展</a:t>
              </a:r>
            </a:p>
          </p:txBody>
        </p:sp>
      </p:grpSp>
      <p:grpSp>
        <p:nvGrpSpPr>
          <p:cNvPr id="53" name="Group 53"/>
          <p:cNvGrpSpPr/>
          <p:nvPr/>
        </p:nvGrpSpPr>
        <p:grpSpPr>
          <a:xfrm>
            <a:off x="1704918" y="3545958"/>
            <a:ext cx="7382690" cy="863070"/>
            <a:chOff x="1704918" y="3545958"/>
            <a:chExt cx="7382690" cy="863070"/>
          </a:xfrm>
        </p:grpSpPr>
        <p:sp>
          <p:nvSpPr>
            <p:cNvPr id="54" name="TextBox 54"/>
            <p:cNvSpPr txBox="1"/>
            <p:nvPr/>
          </p:nvSpPr>
          <p:spPr>
            <a:xfrm>
              <a:off x="1704918" y="3545958"/>
              <a:ext cx="7382690" cy="863070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000000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随着行业的发展，相关法规不断完善，对市场秩序进行规范，保障行业的健康有序发展。</a:t>
              </a:r>
            </a:p>
          </p:txBody>
        </p:sp>
      </p:grpSp>
      <p:grpSp>
        <p:nvGrpSpPr>
          <p:cNvPr id="55" name="Group 55"/>
          <p:cNvGrpSpPr/>
          <p:nvPr/>
        </p:nvGrpSpPr>
        <p:grpSpPr>
          <a:xfrm>
            <a:off x="1704918" y="3081147"/>
            <a:ext cx="7382690" cy="490334"/>
            <a:chOff x="1704918" y="3081147"/>
            <a:chExt cx="7382690" cy="490334"/>
          </a:xfrm>
        </p:grpSpPr>
        <p:sp>
          <p:nvSpPr>
            <p:cNvPr id="56" name="TextBox 56"/>
            <p:cNvSpPr txBox="1"/>
            <p:nvPr/>
          </p:nvSpPr>
          <p:spPr>
            <a:xfrm>
              <a:off x="1704918" y="3081147"/>
              <a:ext cx="7382690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法规完善规范市场秩序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578735" y="1598295"/>
            <a:ext cx="7034530" cy="3661410"/>
          </a:xfrm>
          <a:prstGeom prst="rect">
            <a:avLst/>
          </a:prstGeom>
          <a:ln w="571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270600" y="1598295"/>
            <a:ext cx="3650800" cy="114022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3513434" y="7029364"/>
            <a:ext cx="834390" cy="354330"/>
          </a:xfrm>
          <a:prstGeom prst="rect">
            <a:avLst/>
          </a:prstGeom>
        </p:spPr>
        <p:txBody>
          <a:bodyPr vert="horz" wrap="non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1704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延时符</a:t>
            </a:r>
            <a:endParaRPr lang="en-US" sz="1100"/>
          </a:p>
        </p:txBody>
      </p:sp>
      <p:grpSp>
        <p:nvGrpSpPr>
          <p:cNvPr id="5" name="Group 5"/>
          <p:cNvGrpSpPr/>
          <p:nvPr/>
        </p:nvGrpSpPr>
        <p:grpSpPr>
          <a:xfrm>
            <a:off x="4023413" y="1756561"/>
            <a:ext cx="4145173" cy="823690"/>
            <a:chOff x="4023413" y="1756561"/>
            <a:chExt cx="4145173" cy="823690"/>
          </a:xfrm>
        </p:grpSpPr>
        <p:sp>
          <p:nvSpPr>
            <p:cNvPr id="6" name="TextBox 6"/>
            <p:cNvSpPr txBox="1"/>
            <p:nvPr/>
          </p:nvSpPr>
          <p:spPr>
            <a:xfrm>
              <a:off x="4023413" y="1756561"/>
              <a:ext cx="4145173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3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7" name="TextBox 7"/>
          <p:cNvSpPr txBox="1"/>
          <p:nvPr/>
        </p:nvSpPr>
        <p:spPr>
          <a:xfrm>
            <a:off x="2996924" y="3138126"/>
            <a:ext cx="6198152" cy="1708246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36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生产技术现状与进展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H="1">
            <a:off x="1209188" y="1082466"/>
            <a:ext cx="0" cy="5775534"/>
          </a:xfrm>
          <a:prstGeom prst="line">
            <a:avLst/>
          </a:prstGeom>
          <a:ln w="1905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>
            <a:off x="873196" y="1332346"/>
            <a:ext cx="669478" cy="669478"/>
          </a:xfrm>
          <a:prstGeom prst="ellipse">
            <a:avLst/>
          </a:prstGeom>
          <a:solidFill>
            <a:schemeClr val="accent2">
              <a:alpha val="42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988282" y="1447432"/>
            <a:ext cx="439305" cy="43930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2152036" y="1308906"/>
            <a:ext cx="9189734" cy="64455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 rot="-5400000">
            <a:off x="1919801" y="1473900"/>
            <a:ext cx="276816" cy="314563"/>
          </a:xfrm>
          <a:prstGeom prst="triangl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2152036" y="3067327"/>
            <a:ext cx="9189734" cy="64455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 rot="-5400000">
            <a:off x="1919801" y="3232320"/>
            <a:ext cx="276816" cy="314563"/>
          </a:xfrm>
          <a:prstGeom prst="triangl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2152036" y="4825747"/>
            <a:ext cx="9189734" cy="64455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 rot="-5400000">
            <a:off x="1919801" y="4990741"/>
            <a:ext cx="276816" cy="314563"/>
          </a:xfrm>
          <a:prstGeom prst="triangl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2373184" y="1262276"/>
            <a:ext cx="7153570" cy="73152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基于深度学习的语音识别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72823" y="2048316"/>
            <a:ext cx="8972550" cy="8953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利用深度神经网络对语音信号进行建模，通过大量数据训练得到模型参数，实现对语音的识别。该技术具有识别率高、适应性强等特点。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393609" y="3024192"/>
            <a:ext cx="7153570" cy="73152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基于传统机器学习的语音识别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72823" y="3785029"/>
            <a:ext cx="8943975" cy="8953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采用传统机器学习算法，如隐马尔可夫模型（HMM）、高斯混合模型（GMM）等，对语音信号进行建模和识别。这些技术相对成熟，但识别效果可能受限于特征提取和模型复杂度。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2430185" y="4789171"/>
            <a:ext cx="7153570" cy="73152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端到端语音识别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2291111" y="5543449"/>
            <a:ext cx="8915400" cy="9620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将语音信号直接映射到文本序列，避免了传统方法中需要单独进行声学建模和语言建模的步骤。端到端识别技术简化了识别流程，提高了识别效率。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873196" y="3067327"/>
            <a:ext cx="669478" cy="669478"/>
          </a:xfrm>
          <a:prstGeom prst="ellipse">
            <a:avLst/>
          </a:prstGeom>
          <a:solidFill>
            <a:schemeClr val="accent2">
              <a:alpha val="42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88282" y="3182413"/>
            <a:ext cx="439305" cy="43930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873196" y="4825747"/>
            <a:ext cx="669478" cy="669478"/>
          </a:xfrm>
          <a:prstGeom prst="ellipse">
            <a:avLst/>
          </a:prstGeom>
          <a:solidFill>
            <a:schemeClr val="accent2">
              <a:alpha val="42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88282" y="4940833"/>
            <a:ext cx="439305" cy="43930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主流语音识别技术原理及特点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08333" y="1708880"/>
            <a:ext cx="11358867" cy="3282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2092904" y="1388874"/>
            <a:ext cx="721600" cy="721600"/>
          </a:xfrm>
          <a:prstGeom prst="ellipse">
            <a:avLst/>
          </a:prstGeom>
          <a:solidFill>
            <a:schemeClr val="accent1">
              <a:alpha val="3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2196514" y="1498972"/>
            <a:ext cx="501404" cy="50140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5689839" y="1388874"/>
            <a:ext cx="721600" cy="721600"/>
          </a:xfrm>
          <a:prstGeom prst="ellipse">
            <a:avLst/>
          </a:prstGeom>
          <a:solidFill>
            <a:schemeClr val="accent1">
              <a:alpha val="3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5793448" y="1498972"/>
            <a:ext cx="501404" cy="50140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9354312" y="1388874"/>
            <a:ext cx="721600" cy="721600"/>
          </a:xfrm>
          <a:prstGeom prst="ellipse">
            <a:avLst/>
          </a:prstGeom>
          <a:solidFill>
            <a:schemeClr val="accent1">
              <a:alpha val="3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9457921" y="1498972"/>
            <a:ext cx="501404" cy="50140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1036403" y="2280546"/>
            <a:ext cx="2995145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深度学习模型优化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1036403" y="3270610"/>
            <a:ext cx="2995145" cy="28041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针对语音识别任务的特点，对深度学习模型进行改进和优化，如卷积神经网络（CNN）、循环神经网络（RNN）、Transformer等模型的应用，提高了语音识别的准确率和实时性。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4671580" y="2280546"/>
            <a:ext cx="2995145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自适应技术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4671580" y="3270610"/>
            <a:ext cx="2995145" cy="28041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针对不同场景、不同说话人以及不同设备的差异，研究自适应技术以提高语音识别的鲁棒性。例如，说话人自适应、环境自适应等技术可以有效减少识别错误率。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308589" y="2280546"/>
            <a:ext cx="2995145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多模态融合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8308589" y="3270610"/>
            <a:ext cx="2995145" cy="28041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结合语音、文本、图像等多种模态信息进行识别，充分利用各种模态之间的互补性，提高识别的准确性和可靠性。</a:t>
            </a:r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关键技术突破与创新成果展示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 rot="16200000">
            <a:off x="2007200" y="2256367"/>
            <a:ext cx="2931584" cy="2931584"/>
          </a:xfrm>
          <a:custGeom>
            <a:rect l="l" t="t" r="r" b="b"/>
            <a:pathLst>
              <a:path w="21600" h="21600">
                <a:moveTo>
                  <a:pt x="2950" y="15226"/>
                </a:moveTo>
                <a:cubicBezTo>
                  <a:pt x="2188" y="13875"/>
                  <a:pt x="1788" y="12351"/>
                  <a:pt x="1788" y="10800"/>
                </a:cubicBezTo>
                <a:cubicBezTo>
                  <a:pt x="1788" y="5822"/>
                  <a:pt x="5822" y="1788"/>
                  <a:pt x="10800" y="1788"/>
                </a:cubicBezTo>
                <a:cubicBezTo>
                  <a:pt x="15777" y="1788"/>
                  <a:pt x="19812" y="5822"/>
                  <a:pt x="19812" y="10800"/>
                </a:cubicBezTo>
                <a:cubicBezTo>
                  <a:pt x="19811" y="12351"/>
                  <a:pt x="19411" y="13875"/>
                  <a:pt x="18649" y="15226"/>
                </a:cubicBezTo>
                <a:lnTo>
                  <a:pt x="20207" y="16105"/>
                </a:lnTo>
                <a:cubicBezTo>
                  <a:pt x="21120" y="14486"/>
                  <a:pt x="21600" y="12658"/>
                  <a:pt x="21600" y="10800"/>
                </a:cubicBezTo>
                <a:cubicBezTo>
                  <a:pt x="21600" y="4835"/>
                  <a:pt x="16764" y="0"/>
                  <a:pt x="10800" y="0"/>
                </a:cubicBezTo>
                <a:cubicBezTo>
                  <a:pt x="4835" y="0"/>
                  <a:pt x="0" y="4835"/>
                  <a:pt x="0" y="10800"/>
                </a:cubicBezTo>
                <a:cubicBezTo>
                  <a:pt x="-1" y="12658"/>
                  <a:pt x="479" y="14486"/>
                  <a:pt x="1392" y="16105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 rot="16426183">
            <a:off x="2243210" y="2494492"/>
            <a:ext cx="2432049" cy="2434167"/>
          </a:xfrm>
          <a:custGeom>
            <a:rect l="l" t="t" r="r" b="b"/>
            <a:pathLst>
              <a:path w="21600" h="21600">
                <a:moveTo>
                  <a:pt x="2643" y="7715"/>
                </a:moveTo>
                <a:cubicBezTo>
                  <a:pt x="3926" y="4323"/>
                  <a:pt x="7173" y="2080"/>
                  <a:pt x="10799" y="2080"/>
                </a:cubicBezTo>
                <a:cubicBezTo>
                  <a:pt x="14426" y="2080"/>
                  <a:pt x="17673" y="4323"/>
                  <a:pt x="18956" y="7715"/>
                </a:cubicBezTo>
                <a:lnTo>
                  <a:pt x="20901" y="6979"/>
                </a:lnTo>
                <a:cubicBezTo>
                  <a:pt x="19313" y="2779"/>
                  <a:pt x="15290" y="-1"/>
                  <a:pt x="10800" y="-1"/>
                </a:cubicBezTo>
                <a:cubicBezTo>
                  <a:pt x="6309" y="-1"/>
                  <a:pt x="2286" y="2779"/>
                  <a:pt x="698" y="6979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 rot="-5400000">
            <a:off x="1752143" y="2015067"/>
            <a:ext cx="3414183" cy="3414184"/>
          </a:xfrm>
          <a:custGeom>
            <a:rect l="l" t="t" r="r" b="b"/>
            <a:pathLst>
              <a:path w="21600" h="21600">
                <a:moveTo>
                  <a:pt x="6106" y="18536"/>
                </a:moveTo>
                <a:cubicBezTo>
                  <a:pt x="3402" y="16896"/>
                  <a:pt x="1751" y="13962"/>
                  <a:pt x="1751" y="10800"/>
                </a:cubicBezTo>
                <a:cubicBezTo>
                  <a:pt x="1751" y="5802"/>
                  <a:pt x="5802" y="1751"/>
                  <a:pt x="10800" y="1751"/>
                </a:cubicBezTo>
                <a:cubicBezTo>
                  <a:pt x="15797" y="1751"/>
                  <a:pt x="19849" y="5802"/>
                  <a:pt x="19849" y="10800"/>
                </a:cubicBezTo>
                <a:cubicBezTo>
                  <a:pt x="19848" y="13962"/>
                  <a:pt x="18197" y="16896"/>
                  <a:pt x="15493" y="18536"/>
                </a:cubicBezTo>
                <a:lnTo>
                  <a:pt x="16401" y="20033"/>
                </a:lnTo>
                <a:cubicBezTo>
                  <a:pt x="19628" y="18075"/>
                  <a:pt x="21600" y="14574"/>
                  <a:pt x="21600" y="10800"/>
                </a:cubicBezTo>
                <a:cubicBezTo>
                  <a:pt x="21600" y="4835"/>
                  <a:pt x="16764" y="0"/>
                  <a:pt x="10800" y="0"/>
                </a:cubicBezTo>
                <a:cubicBezTo>
                  <a:pt x="4835" y="0"/>
                  <a:pt x="0" y="4835"/>
                  <a:pt x="0" y="10800"/>
                </a:cubicBezTo>
                <a:cubicBezTo>
                  <a:pt x="-1" y="14574"/>
                  <a:pt x="1971" y="18075"/>
                  <a:pt x="5198" y="20033"/>
                </a:cubicBezTo>
                <a:lnTo>
                  <a:pt x="6106" y="18536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510528" y="1542295"/>
            <a:ext cx="480060" cy="382734"/>
          </a:xfrm>
          <a:prstGeom prst="rect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511480" y="3223760"/>
            <a:ext cx="478346" cy="399410"/>
            <a:chOff x="6511480" y="3223760"/>
            <a:chExt cx="478346" cy="399410"/>
          </a:xfrm>
        </p:grpSpPr>
        <p:sp>
          <p:nvSpPr>
            <p:cNvPr id="7" name="AutoShape 7"/>
            <p:cNvSpPr/>
            <p:nvPr/>
          </p:nvSpPr>
          <p:spPr>
            <a:xfrm>
              <a:off x="6511480" y="3223760"/>
              <a:ext cx="478346" cy="399410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6511480" y="4805669"/>
            <a:ext cx="478346" cy="413650"/>
            <a:chOff x="6511480" y="4805669"/>
            <a:chExt cx="478346" cy="413650"/>
          </a:xfrm>
        </p:grpSpPr>
        <p:sp>
          <p:nvSpPr>
            <p:cNvPr id="9" name="AutoShape 9"/>
            <p:cNvSpPr/>
            <p:nvPr/>
          </p:nvSpPr>
          <p:spPr>
            <a:xfrm>
              <a:off x="6511480" y="4805669"/>
              <a:ext cx="478346" cy="413650"/>
            </a:xfrm>
            <a:prstGeom prst="rect">
              <a:avLst/>
            </a:prstGeom>
            <a:solidFill>
              <a:schemeClr val="accent1">
                <a:lumMod val="60000"/>
                <a:lumOff val="4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0" name="Freeform 10"/>
          <p:cNvSpPr/>
          <p:nvPr/>
        </p:nvSpPr>
        <p:spPr>
          <a:xfrm>
            <a:off x="2802998" y="2871591"/>
            <a:ext cx="1701137" cy="1701137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生产过程中存在问题和挑战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6384512" y="2015068"/>
            <a:ext cx="5082159" cy="1071601"/>
            <a:chOff x="6384512" y="2015068"/>
            <a:chExt cx="5082159" cy="1071601"/>
          </a:xfrm>
        </p:grpSpPr>
        <p:sp>
          <p:nvSpPr>
            <p:cNvPr id="34" name="TextBox 34"/>
            <p:cNvSpPr txBox="1"/>
            <p:nvPr/>
          </p:nvSpPr>
          <p:spPr>
            <a:xfrm>
              <a:off x="6384512" y="2015068"/>
              <a:ext cx="5082159" cy="1071601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语音识别需要大量的语音数据进行训练，而获取高质量、多样化的语音数据并进行准确标注是一个具有挑战性的任务。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7116604" y="3155950"/>
            <a:ext cx="4476083" cy="490334"/>
            <a:chOff x="7116604" y="3155950"/>
            <a:chExt cx="4476083" cy="490334"/>
          </a:xfrm>
        </p:grpSpPr>
        <p:sp>
          <p:nvSpPr>
            <p:cNvPr id="36" name="TextBox 36"/>
            <p:cNvSpPr txBox="1"/>
            <p:nvPr/>
          </p:nvSpPr>
          <p:spPr>
            <a:xfrm>
              <a:off x="7116604" y="3155950"/>
              <a:ext cx="447608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模型泛化能力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6510528" y="3652633"/>
            <a:ext cx="5082159" cy="1071601"/>
            <a:chOff x="6510528" y="3652633"/>
            <a:chExt cx="5082159" cy="1071601"/>
          </a:xfrm>
        </p:grpSpPr>
        <p:sp>
          <p:nvSpPr>
            <p:cNvPr id="38" name="TextBox 38"/>
            <p:cNvSpPr txBox="1"/>
            <p:nvPr/>
          </p:nvSpPr>
          <p:spPr>
            <a:xfrm>
              <a:off x="6510528" y="3652633"/>
              <a:ext cx="5082159" cy="1071601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在实际应用中，语音识别系统需要面对各种复杂的场景和说话人差异，如何提高模型的泛化能力以适应不同场景是一个重要问题。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7116604" y="4743284"/>
            <a:ext cx="4476083" cy="490334"/>
            <a:chOff x="7116604" y="4743284"/>
            <a:chExt cx="4476083" cy="490334"/>
          </a:xfrm>
        </p:grpSpPr>
        <p:sp>
          <p:nvSpPr>
            <p:cNvPr id="40" name="TextBox 40"/>
            <p:cNvSpPr txBox="1"/>
            <p:nvPr/>
          </p:nvSpPr>
          <p:spPr>
            <a:xfrm>
              <a:off x="7116604" y="4743284"/>
              <a:ext cx="447608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实时性和准确性平衡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6510528" y="5239966"/>
            <a:ext cx="5082159" cy="1071601"/>
            <a:chOff x="6510528" y="5239966"/>
            <a:chExt cx="5082159" cy="1071601"/>
          </a:xfrm>
        </p:grpSpPr>
        <p:sp>
          <p:nvSpPr>
            <p:cNvPr id="42" name="TextBox 42"/>
            <p:cNvSpPr txBox="1"/>
            <p:nvPr/>
          </p:nvSpPr>
          <p:spPr>
            <a:xfrm>
              <a:off x="6510528" y="5239966"/>
              <a:ext cx="5082159" cy="1071601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在语音识别中，实时性和准确性是两个重要的指标。如何在保证识别准确性的同时提高实时性，以满足实际应用需求，是一个需要解决的问题。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116604" y="1472796"/>
            <a:ext cx="4476083" cy="490334"/>
            <a:chOff x="7116604" y="1472796"/>
            <a:chExt cx="4476083" cy="490334"/>
          </a:xfrm>
        </p:grpSpPr>
        <p:sp>
          <p:nvSpPr>
            <p:cNvPr id="44" name="TextBox 44"/>
            <p:cNvSpPr txBox="1"/>
            <p:nvPr/>
          </p:nvSpPr>
          <p:spPr>
            <a:xfrm>
              <a:off x="7116604" y="1472796"/>
              <a:ext cx="447608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数据获取和标注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578735" y="1598295"/>
            <a:ext cx="7034530" cy="3661410"/>
          </a:xfrm>
          <a:prstGeom prst="rect">
            <a:avLst/>
          </a:prstGeom>
          <a:ln w="571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270600" y="1598295"/>
            <a:ext cx="3650800" cy="114022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3513434" y="7029364"/>
            <a:ext cx="834390" cy="354330"/>
          </a:xfrm>
          <a:prstGeom prst="rect">
            <a:avLst/>
          </a:prstGeom>
        </p:spPr>
        <p:txBody>
          <a:bodyPr vert="horz" wrap="non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1704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延时符</a:t>
            </a:r>
            <a:endParaRPr lang="en-US" sz="1100"/>
          </a:p>
        </p:txBody>
      </p:sp>
      <p:grpSp>
        <p:nvGrpSpPr>
          <p:cNvPr id="5" name="Group 5"/>
          <p:cNvGrpSpPr/>
          <p:nvPr/>
        </p:nvGrpSpPr>
        <p:grpSpPr>
          <a:xfrm>
            <a:off x="4023413" y="1756561"/>
            <a:ext cx="4145173" cy="823690"/>
            <a:chOff x="4023413" y="1756561"/>
            <a:chExt cx="4145173" cy="823690"/>
          </a:xfrm>
        </p:grpSpPr>
        <p:sp>
          <p:nvSpPr>
            <p:cNvPr id="6" name="TextBox 6"/>
            <p:cNvSpPr txBox="1"/>
            <p:nvPr/>
          </p:nvSpPr>
          <p:spPr>
            <a:xfrm>
              <a:off x="4023413" y="1756561"/>
              <a:ext cx="4145173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3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7" name="TextBox 7"/>
          <p:cNvSpPr txBox="1"/>
          <p:nvPr/>
        </p:nvSpPr>
        <p:spPr>
          <a:xfrm>
            <a:off x="2996924" y="3138126"/>
            <a:ext cx="6198152" cy="1708246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36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产业链结构与合作模式探讨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091113" y="1349255"/>
            <a:ext cx="1102900" cy="110290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846826" y="1336491"/>
            <a:ext cx="347186" cy="349282"/>
          </a:xfrm>
          <a:prstGeom prst="ellipse">
            <a:avLst/>
          </a:prstGeom>
          <a:solidFill>
            <a:schemeClr val="accent1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115621" y="1171423"/>
            <a:ext cx="158782" cy="15878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5" name="Group 5"/>
          <p:cNvGrpSpPr/>
          <p:nvPr/>
        </p:nvGrpSpPr>
        <p:grpSpPr>
          <a:xfrm>
            <a:off x="5257991" y="1574521"/>
            <a:ext cx="859155" cy="624840"/>
            <a:chOff x="5257991" y="1574521"/>
            <a:chExt cx="859155" cy="624840"/>
          </a:xfrm>
        </p:grpSpPr>
        <p:sp>
          <p:nvSpPr>
            <p:cNvPr id="6" name="TextBox 6"/>
            <p:cNvSpPr txBox="1"/>
            <p:nvPr/>
          </p:nvSpPr>
          <p:spPr>
            <a:xfrm>
              <a:off x="5257991" y="1574521"/>
              <a:ext cx="859155" cy="624840"/>
            </a:xfrm>
            <a:prstGeom prst="rect">
              <a:avLst/>
            </a:prstGeom>
          </p:spPr>
          <p:txBody>
            <a:bodyPr vert="horz" wrap="square" lIns="91440" tIns="45720" rIns="91440" bIns="4572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3600" b="1">
                  <a:solidFill>
                    <a:srgbClr val="FFFFFF">
                      <a:alpha val="100000"/>
                    </a:srgbClr>
                  </a:solidFill>
                  <a:latin typeface="微软雅黑"/>
                  <a:ea typeface="微软雅黑"/>
                  <a:cs typeface="微软雅黑"/>
                </a:rPr>
                <a:t>01</a:t>
              </a:r>
            </a:p>
          </p:txBody>
        </p:sp>
      </p:grpSp>
      <p:sp>
        <p:nvSpPr>
          <p:cNvPr id="7" name="AutoShape 7"/>
          <p:cNvSpPr/>
          <p:nvPr/>
        </p:nvSpPr>
        <p:spPr>
          <a:xfrm>
            <a:off x="5091113" y="3060668"/>
            <a:ext cx="1102900" cy="110499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5846826" y="3048000"/>
            <a:ext cx="347186" cy="349282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6115621" y="2882837"/>
            <a:ext cx="158782" cy="160877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0" name="Group 10"/>
          <p:cNvGrpSpPr/>
          <p:nvPr/>
        </p:nvGrpSpPr>
        <p:grpSpPr>
          <a:xfrm>
            <a:off x="5257991" y="3286601"/>
            <a:ext cx="935355" cy="624840"/>
            <a:chOff x="5257991" y="3286601"/>
            <a:chExt cx="935355" cy="624840"/>
          </a:xfrm>
        </p:grpSpPr>
        <p:sp>
          <p:nvSpPr>
            <p:cNvPr id="11" name="TextBox 11"/>
            <p:cNvSpPr txBox="1"/>
            <p:nvPr/>
          </p:nvSpPr>
          <p:spPr>
            <a:xfrm>
              <a:off x="5257991" y="3286601"/>
              <a:ext cx="935355" cy="624840"/>
            </a:xfrm>
            <a:prstGeom prst="rect">
              <a:avLst/>
            </a:prstGeom>
          </p:spPr>
          <p:txBody>
            <a:bodyPr vert="horz" wrap="square" lIns="91440" tIns="45720" rIns="91440" bIns="4572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3600" b="1">
                  <a:solidFill>
                    <a:srgbClr val="FFFFFF">
                      <a:alpha val="100000"/>
                    </a:srgbClr>
                  </a:solidFill>
                  <a:latin typeface="微软雅黑"/>
                  <a:ea typeface="微软雅黑"/>
                  <a:cs typeface="微软雅黑"/>
                </a:rPr>
                <a:t>02</a:t>
              </a:r>
            </a:p>
          </p:txBody>
        </p:sp>
      </p:grpSp>
      <p:sp>
        <p:nvSpPr>
          <p:cNvPr id="12" name="AutoShape 12"/>
          <p:cNvSpPr/>
          <p:nvPr/>
        </p:nvSpPr>
        <p:spPr>
          <a:xfrm>
            <a:off x="5091113" y="4780407"/>
            <a:ext cx="1102900" cy="1102900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5846826" y="4767644"/>
            <a:ext cx="347186" cy="349282"/>
          </a:xfrm>
          <a:prstGeom prst="ellipse">
            <a:avLst/>
          </a:prstGeom>
          <a:solidFill>
            <a:schemeClr val="accent3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6115621" y="4602575"/>
            <a:ext cx="158782" cy="158782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5" name="Group 15"/>
          <p:cNvGrpSpPr/>
          <p:nvPr/>
        </p:nvGrpSpPr>
        <p:grpSpPr>
          <a:xfrm>
            <a:off x="5257991" y="5005674"/>
            <a:ext cx="935355" cy="624840"/>
            <a:chOff x="5257991" y="5005674"/>
            <a:chExt cx="935355" cy="624840"/>
          </a:xfrm>
        </p:grpSpPr>
        <p:sp>
          <p:nvSpPr>
            <p:cNvPr id="16" name="TextBox 16"/>
            <p:cNvSpPr txBox="1"/>
            <p:nvPr/>
          </p:nvSpPr>
          <p:spPr>
            <a:xfrm>
              <a:off x="5257991" y="5005674"/>
              <a:ext cx="935355" cy="624840"/>
            </a:xfrm>
            <a:prstGeom prst="rect">
              <a:avLst/>
            </a:prstGeom>
          </p:spPr>
          <p:txBody>
            <a:bodyPr vert="horz" wrap="square" lIns="91440" tIns="45720" rIns="91440" bIns="4572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3600" b="1">
                  <a:solidFill>
                    <a:srgbClr val="FFFFFF">
                      <a:alpha val="100000"/>
                    </a:srgbClr>
                  </a:solidFill>
                  <a:latin typeface="微软雅黑"/>
                  <a:ea typeface="微软雅黑"/>
                  <a:cs typeface="微软雅黑"/>
                </a:rPr>
                <a:t>03</a:t>
              </a:r>
            </a:p>
          </p:txBody>
        </p:sp>
      </p:grpSp>
      <p:grpSp>
        <p:nvGrpSpPr>
          <p:cNvPr id="17" name="Group 17"/>
          <p:cNvGrpSpPr/>
          <p:nvPr/>
        </p:nvGrpSpPr>
        <p:grpSpPr>
          <a:xfrm>
            <a:off x="1353066" y="1349255"/>
            <a:ext cx="1968722" cy="4629531"/>
            <a:chOff x="1353066" y="1349255"/>
            <a:chExt cx="1968722" cy="4629531"/>
          </a:xfrm>
        </p:grpSpPr>
        <p:sp>
          <p:nvSpPr>
            <p:cNvPr id="18" name="Freeform 18"/>
            <p:cNvSpPr/>
            <p:nvPr/>
          </p:nvSpPr>
          <p:spPr>
            <a:xfrm>
              <a:off x="1956379" y="4609281"/>
              <a:ext cx="827723" cy="1223582"/>
            </a:xfrm>
            <a:custGeom>
              <a:rect l="l" t="t" r="r" b="b"/>
              <a:pathLst>
                <a:path w="277" h="410">
                  <a:moveTo>
                    <a:pt x="277" y="410"/>
                  </a:moveTo>
                  <a:lnTo>
                    <a:pt x="167" y="410"/>
                  </a:lnTo>
                  <a:lnTo>
                    <a:pt x="139" y="105"/>
                  </a:lnTo>
                  <a:lnTo>
                    <a:pt x="110" y="410"/>
                  </a:lnTo>
                  <a:lnTo>
                    <a:pt x="0" y="410"/>
                  </a:lnTo>
                  <a:lnTo>
                    <a:pt x="0" y="0"/>
                  </a:lnTo>
                  <a:lnTo>
                    <a:pt x="277" y="0"/>
                  </a:lnTo>
                  <a:lnTo>
                    <a:pt x="277" y="410"/>
                  </a:lnTo>
                  <a:close/>
                </a:path>
              </a:pathLst>
            </a:custGeom>
            <a:solidFill>
              <a:srgbClr val="383735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1725684" y="5635886"/>
              <a:ext cx="609695" cy="342900"/>
            </a:xfrm>
            <a:custGeom>
              <a:rect l="l" t="t" r="r" b="b"/>
              <a:pathLst>
                <a:path w="141" h="79">
                  <a:moveTo>
                    <a:pt x="112" y="17"/>
                  </a:moveTo>
                  <a:cubicBezTo>
                    <a:pt x="130" y="36"/>
                    <a:pt x="141" y="57"/>
                    <a:pt x="109" y="61"/>
                  </a:cubicBezTo>
                  <a:cubicBezTo>
                    <a:pt x="80" y="65"/>
                    <a:pt x="0" y="79"/>
                    <a:pt x="20" y="40"/>
                  </a:cubicBezTo>
                  <a:cubicBezTo>
                    <a:pt x="39" y="3"/>
                    <a:pt x="61" y="0"/>
                    <a:pt x="74" y="0"/>
                  </a:cubicBezTo>
                  <a:cubicBezTo>
                    <a:pt x="86" y="0"/>
                    <a:pt x="102" y="7"/>
                    <a:pt x="112" y="17"/>
                  </a:cubicBezTo>
                  <a:close/>
                </a:path>
              </a:pathLst>
            </a:custGeom>
            <a:solidFill>
              <a:srgbClr val="563A28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2407293" y="5635886"/>
              <a:ext cx="607504" cy="342900"/>
            </a:xfrm>
            <a:custGeom>
              <a:rect l="l" t="t" r="r" b="b"/>
              <a:pathLst>
                <a:path w="140" h="79">
                  <a:moveTo>
                    <a:pt x="29" y="17"/>
                  </a:moveTo>
                  <a:cubicBezTo>
                    <a:pt x="10" y="36"/>
                    <a:pt x="0" y="57"/>
                    <a:pt x="31" y="61"/>
                  </a:cubicBezTo>
                  <a:cubicBezTo>
                    <a:pt x="60" y="65"/>
                    <a:pt x="140" y="79"/>
                    <a:pt x="120" y="40"/>
                  </a:cubicBezTo>
                  <a:cubicBezTo>
                    <a:pt x="101" y="3"/>
                    <a:pt x="79" y="0"/>
                    <a:pt x="67" y="0"/>
                  </a:cubicBezTo>
                  <a:cubicBezTo>
                    <a:pt x="54" y="0"/>
                    <a:pt x="38" y="7"/>
                    <a:pt x="29" y="17"/>
                  </a:cubicBezTo>
                  <a:close/>
                </a:path>
              </a:pathLst>
            </a:custGeom>
            <a:solidFill>
              <a:srgbClr val="563A28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2123638" y="3523241"/>
              <a:ext cx="495395" cy="1115568"/>
            </a:xfrm>
            <a:prstGeom prst="rect">
              <a:avLst/>
            </a:prstGeom>
            <a:solidFill>
              <a:srgbClr val="F4EFED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2314138" y="3546577"/>
              <a:ext cx="97346" cy="110109"/>
            </a:xfrm>
            <a:prstGeom prst="rect">
              <a:avLst/>
            </a:prstGeom>
            <a:solidFill>
              <a:srgbClr val="3A332D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Freeform 23"/>
            <p:cNvSpPr/>
            <p:nvPr/>
          </p:nvSpPr>
          <p:spPr>
            <a:xfrm>
              <a:off x="2233652" y="3643923"/>
              <a:ext cx="281559" cy="965263"/>
            </a:xfrm>
            <a:custGeom>
              <a:rect l="l" t="t" r="r" b="b"/>
              <a:pathLst>
                <a:path w="94" h="323">
                  <a:moveTo>
                    <a:pt x="34" y="0"/>
                  </a:moveTo>
                  <a:lnTo>
                    <a:pt x="0" y="268"/>
                  </a:lnTo>
                  <a:lnTo>
                    <a:pt x="48" y="323"/>
                  </a:lnTo>
                  <a:lnTo>
                    <a:pt x="94" y="267"/>
                  </a:lnTo>
                  <a:lnTo>
                    <a:pt x="52" y="0"/>
                  </a:lnTo>
                  <a:lnTo>
                    <a:pt x="34" y="0"/>
                  </a:lnTo>
                  <a:close/>
                </a:path>
              </a:pathLst>
            </a:custGeom>
            <a:solidFill>
              <a:srgbClr val="3A332D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Freeform 24"/>
            <p:cNvSpPr/>
            <p:nvPr/>
          </p:nvSpPr>
          <p:spPr>
            <a:xfrm>
              <a:off x="1442029" y="4422972"/>
              <a:ext cx="556736" cy="535591"/>
            </a:xfrm>
            <a:custGeom>
              <a:rect l="l" t="t" r="r" b="b"/>
              <a:pathLst>
                <a:path w="128" h="123">
                  <a:moveTo>
                    <a:pt x="48" y="0"/>
                  </a:moveTo>
                  <a:cubicBezTo>
                    <a:pt x="48" y="0"/>
                    <a:pt x="39" y="21"/>
                    <a:pt x="26" y="44"/>
                  </a:cubicBezTo>
                  <a:cubicBezTo>
                    <a:pt x="13" y="66"/>
                    <a:pt x="0" y="89"/>
                    <a:pt x="9" y="94"/>
                  </a:cubicBezTo>
                  <a:cubicBezTo>
                    <a:pt x="18" y="100"/>
                    <a:pt x="35" y="72"/>
                    <a:pt x="35" y="72"/>
                  </a:cubicBezTo>
                  <a:cubicBezTo>
                    <a:pt x="35" y="72"/>
                    <a:pt x="22" y="112"/>
                    <a:pt x="39" y="114"/>
                  </a:cubicBezTo>
                  <a:cubicBezTo>
                    <a:pt x="57" y="117"/>
                    <a:pt x="64" y="81"/>
                    <a:pt x="64" y="81"/>
                  </a:cubicBezTo>
                  <a:cubicBezTo>
                    <a:pt x="64" y="81"/>
                    <a:pt x="60" y="120"/>
                    <a:pt x="78" y="121"/>
                  </a:cubicBezTo>
                  <a:cubicBezTo>
                    <a:pt x="96" y="123"/>
                    <a:pt x="88" y="77"/>
                    <a:pt x="88" y="77"/>
                  </a:cubicBezTo>
                  <a:cubicBezTo>
                    <a:pt x="88" y="77"/>
                    <a:pt x="100" y="100"/>
                    <a:pt x="114" y="90"/>
                  </a:cubicBezTo>
                  <a:cubicBezTo>
                    <a:pt x="128" y="80"/>
                    <a:pt x="93" y="55"/>
                    <a:pt x="99" y="29"/>
                  </a:cubicBezTo>
                  <a:lnTo>
                    <a:pt x="48" y="0"/>
                  </a:lnTo>
                  <a:close/>
                </a:path>
              </a:pathLst>
            </a:custGeom>
            <a:solidFill>
              <a:srgbClr val="F9DAB4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Freeform 25"/>
            <p:cNvSpPr/>
            <p:nvPr/>
          </p:nvSpPr>
          <p:spPr>
            <a:xfrm>
              <a:off x="1598620" y="3538100"/>
              <a:ext cx="582168" cy="1030891"/>
            </a:xfrm>
            <a:custGeom>
              <a:rect l="l" t="t" r="r" b="b"/>
              <a:pathLst>
                <a:path w="134" h="238">
                  <a:moveTo>
                    <a:pt x="119" y="0"/>
                  </a:moveTo>
                  <a:cubicBezTo>
                    <a:pt x="119" y="0"/>
                    <a:pt x="22" y="34"/>
                    <a:pt x="0" y="213"/>
                  </a:cubicBezTo>
                  <a:cubicBezTo>
                    <a:pt x="0" y="213"/>
                    <a:pt x="28" y="236"/>
                    <a:pt x="68" y="238"/>
                  </a:cubicBezTo>
                  <a:cubicBezTo>
                    <a:pt x="68" y="238"/>
                    <a:pt x="84" y="189"/>
                    <a:pt x="102" y="183"/>
                  </a:cubicBezTo>
                  <a:cubicBezTo>
                    <a:pt x="134" y="2"/>
                    <a:pt x="134" y="2"/>
                    <a:pt x="134" y="2"/>
                  </a:cubicBezTo>
                  <a:lnTo>
                    <a:pt x="119" y="0"/>
                  </a:lnTo>
                  <a:close/>
                </a:path>
              </a:pathLst>
            </a:custGeom>
            <a:solidFill>
              <a:srgbClr val="383735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Freeform 26"/>
            <p:cNvSpPr/>
            <p:nvPr/>
          </p:nvSpPr>
          <p:spPr>
            <a:xfrm>
              <a:off x="2197743" y="3538100"/>
              <a:ext cx="165164" cy="135446"/>
            </a:xfrm>
            <a:custGeom>
              <a:rect l="l" t="t" r="r" b="b"/>
              <a:pathLst>
                <a:path w="55" h="46">
                  <a:moveTo>
                    <a:pt x="55" y="5"/>
                  </a:moveTo>
                  <a:lnTo>
                    <a:pt x="23" y="46"/>
                  </a:lnTo>
                  <a:lnTo>
                    <a:pt x="0" y="0"/>
                  </a:lnTo>
                  <a:lnTo>
                    <a:pt x="55" y="5"/>
                  </a:lnTo>
                  <a:close/>
                </a:path>
              </a:pathLst>
            </a:custGeom>
            <a:solidFill>
              <a:srgbClr val="E2DCD9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Freeform 27"/>
            <p:cNvSpPr/>
            <p:nvPr/>
          </p:nvSpPr>
          <p:spPr>
            <a:xfrm>
              <a:off x="1920375" y="3489427"/>
              <a:ext cx="326041" cy="1166431"/>
            </a:xfrm>
            <a:custGeom>
              <a:rect l="l" t="t" r="r" b="b"/>
              <a:pathLst>
                <a:path w="75" h="269">
                  <a:moveTo>
                    <a:pt x="52" y="0"/>
                  </a:moveTo>
                  <a:cubicBezTo>
                    <a:pt x="52" y="0"/>
                    <a:pt x="0" y="62"/>
                    <a:pt x="6" y="259"/>
                  </a:cubicBezTo>
                  <a:cubicBezTo>
                    <a:pt x="6" y="259"/>
                    <a:pt x="24" y="269"/>
                    <a:pt x="50" y="264"/>
                  </a:cubicBezTo>
                  <a:cubicBezTo>
                    <a:pt x="50" y="264"/>
                    <a:pt x="57" y="102"/>
                    <a:pt x="75" y="0"/>
                  </a:cubicBezTo>
                  <a:lnTo>
                    <a:pt x="52" y="0"/>
                  </a:lnTo>
                  <a:close/>
                </a:path>
              </a:pathLst>
            </a:custGeom>
            <a:solidFill>
              <a:srgbClr val="3F3E3D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Freeform 28"/>
            <p:cNvSpPr/>
            <p:nvPr/>
          </p:nvSpPr>
          <p:spPr>
            <a:xfrm>
              <a:off x="2735429" y="4422972"/>
              <a:ext cx="563118" cy="535591"/>
            </a:xfrm>
            <a:custGeom>
              <a:rect l="l" t="t" r="r" b="b"/>
              <a:pathLst>
                <a:path w="129" h="123">
                  <a:moveTo>
                    <a:pt x="81" y="0"/>
                  </a:moveTo>
                  <a:cubicBezTo>
                    <a:pt x="81" y="0"/>
                    <a:pt x="90" y="21"/>
                    <a:pt x="103" y="44"/>
                  </a:cubicBezTo>
                  <a:cubicBezTo>
                    <a:pt x="116" y="66"/>
                    <a:pt x="129" y="89"/>
                    <a:pt x="120" y="94"/>
                  </a:cubicBezTo>
                  <a:cubicBezTo>
                    <a:pt x="111" y="100"/>
                    <a:pt x="93" y="72"/>
                    <a:pt x="93" y="72"/>
                  </a:cubicBezTo>
                  <a:cubicBezTo>
                    <a:pt x="93" y="72"/>
                    <a:pt x="107" y="112"/>
                    <a:pt x="89" y="114"/>
                  </a:cubicBezTo>
                  <a:cubicBezTo>
                    <a:pt x="72" y="117"/>
                    <a:pt x="65" y="81"/>
                    <a:pt x="65" y="81"/>
                  </a:cubicBezTo>
                  <a:cubicBezTo>
                    <a:pt x="65" y="81"/>
                    <a:pt x="69" y="120"/>
                    <a:pt x="51" y="121"/>
                  </a:cubicBezTo>
                  <a:cubicBezTo>
                    <a:pt x="33" y="123"/>
                    <a:pt x="40" y="77"/>
                    <a:pt x="40" y="77"/>
                  </a:cubicBezTo>
                  <a:cubicBezTo>
                    <a:pt x="40" y="77"/>
                    <a:pt x="29" y="100"/>
                    <a:pt x="15" y="90"/>
                  </a:cubicBezTo>
                  <a:cubicBezTo>
                    <a:pt x="0" y="80"/>
                    <a:pt x="35" y="55"/>
                    <a:pt x="29" y="29"/>
                  </a:cubicBezTo>
                  <a:lnTo>
                    <a:pt x="81" y="0"/>
                  </a:lnTo>
                  <a:close/>
                </a:path>
              </a:pathLst>
            </a:custGeom>
            <a:solidFill>
              <a:srgbClr val="F9DAB4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Freeform 29"/>
            <p:cNvSpPr/>
            <p:nvPr/>
          </p:nvSpPr>
          <p:spPr>
            <a:xfrm>
              <a:off x="2553311" y="3538100"/>
              <a:ext cx="586359" cy="1030891"/>
            </a:xfrm>
            <a:custGeom>
              <a:rect l="l" t="t" r="r" b="b"/>
              <a:pathLst>
                <a:path w="135" h="238">
                  <a:moveTo>
                    <a:pt x="16" y="0"/>
                  </a:moveTo>
                  <a:cubicBezTo>
                    <a:pt x="16" y="0"/>
                    <a:pt x="112" y="34"/>
                    <a:pt x="135" y="213"/>
                  </a:cubicBezTo>
                  <a:cubicBezTo>
                    <a:pt x="135" y="213"/>
                    <a:pt x="106" y="236"/>
                    <a:pt x="67" y="238"/>
                  </a:cubicBezTo>
                  <a:cubicBezTo>
                    <a:pt x="67" y="238"/>
                    <a:pt x="51" y="189"/>
                    <a:pt x="33" y="183"/>
                  </a:cubicBezTo>
                  <a:cubicBezTo>
                    <a:pt x="0" y="2"/>
                    <a:pt x="0" y="2"/>
                    <a:pt x="0" y="2"/>
                  </a:cubicBezTo>
                  <a:lnTo>
                    <a:pt x="16" y="0"/>
                  </a:lnTo>
                  <a:close/>
                </a:path>
              </a:pathLst>
            </a:custGeom>
            <a:solidFill>
              <a:srgbClr val="383735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Freeform 30"/>
            <p:cNvSpPr/>
            <p:nvPr/>
          </p:nvSpPr>
          <p:spPr>
            <a:xfrm>
              <a:off x="2377670" y="3538100"/>
              <a:ext cx="165164" cy="135446"/>
            </a:xfrm>
            <a:custGeom>
              <a:rect l="l" t="t" r="r" b="b"/>
              <a:pathLst>
                <a:path w="55" h="46">
                  <a:moveTo>
                    <a:pt x="0" y="5"/>
                  </a:moveTo>
                  <a:lnTo>
                    <a:pt x="32" y="46"/>
                  </a:lnTo>
                  <a:lnTo>
                    <a:pt x="55" y="0"/>
                  </a:lnTo>
                  <a:lnTo>
                    <a:pt x="0" y="5"/>
                  </a:lnTo>
                  <a:close/>
                </a:path>
              </a:pathLst>
            </a:custGeom>
            <a:solidFill>
              <a:srgbClr val="E2DCD9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Freeform 31"/>
            <p:cNvSpPr/>
            <p:nvPr/>
          </p:nvSpPr>
          <p:spPr>
            <a:xfrm>
              <a:off x="2494065" y="3489427"/>
              <a:ext cx="326041" cy="1166431"/>
            </a:xfrm>
            <a:custGeom>
              <a:rect l="l" t="t" r="r" b="b"/>
              <a:pathLst>
                <a:path w="75" h="269">
                  <a:moveTo>
                    <a:pt x="23" y="0"/>
                  </a:moveTo>
                  <a:cubicBezTo>
                    <a:pt x="23" y="0"/>
                    <a:pt x="75" y="62"/>
                    <a:pt x="68" y="259"/>
                  </a:cubicBezTo>
                  <a:cubicBezTo>
                    <a:pt x="68" y="259"/>
                    <a:pt x="51" y="269"/>
                    <a:pt x="25" y="264"/>
                  </a:cubicBezTo>
                  <a:cubicBezTo>
                    <a:pt x="25" y="264"/>
                    <a:pt x="18" y="102"/>
                    <a:pt x="0" y="0"/>
                  </a:cubicBezTo>
                  <a:lnTo>
                    <a:pt x="23" y="0"/>
                  </a:lnTo>
                  <a:close/>
                </a:path>
              </a:pathLst>
            </a:custGeom>
            <a:solidFill>
              <a:srgbClr val="3F3E3D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Freeform 32"/>
            <p:cNvSpPr/>
            <p:nvPr/>
          </p:nvSpPr>
          <p:spPr>
            <a:xfrm>
              <a:off x="1420788" y="1349255"/>
              <a:ext cx="1901000" cy="1293400"/>
            </a:xfrm>
            <a:custGeom>
              <a:rect l="l" t="t" r="r" b="b"/>
              <a:pathLst>
                <a:path w="438" h="297">
                  <a:moveTo>
                    <a:pt x="14" y="295"/>
                  </a:moveTo>
                  <a:cubicBezTo>
                    <a:pt x="14" y="295"/>
                    <a:pt x="0" y="238"/>
                    <a:pt x="10" y="192"/>
                  </a:cubicBezTo>
                  <a:cubicBezTo>
                    <a:pt x="20" y="145"/>
                    <a:pt x="23" y="154"/>
                    <a:pt x="22" y="134"/>
                  </a:cubicBezTo>
                  <a:cubicBezTo>
                    <a:pt x="22" y="134"/>
                    <a:pt x="31" y="139"/>
                    <a:pt x="31" y="145"/>
                  </a:cubicBezTo>
                  <a:cubicBezTo>
                    <a:pt x="31" y="145"/>
                    <a:pt x="56" y="67"/>
                    <a:pt x="119" y="52"/>
                  </a:cubicBezTo>
                  <a:cubicBezTo>
                    <a:pt x="119" y="52"/>
                    <a:pt x="114" y="62"/>
                    <a:pt x="116" y="73"/>
                  </a:cubicBezTo>
                  <a:cubicBezTo>
                    <a:pt x="116" y="73"/>
                    <a:pt x="173" y="0"/>
                    <a:pt x="296" y="15"/>
                  </a:cubicBezTo>
                  <a:cubicBezTo>
                    <a:pt x="296" y="15"/>
                    <a:pt x="281" y="31"/>
                    <a:pt x="285" y="40"/>
                  </a:cubicBezTo>
                  <a:cubicBezTo>
                    <a:pt x="285" y="40"/>
                    <a:pt x="342" y="31"/>
                    <a:pt x="363" y="48"/>
                  </a:cubicBezTo>
                  <a:cubicBezTo>
                    <a:pt x="363" y="48"/>
                    <a:pt x="347" y="61"/>
                    <a:pt x="348" y="69"/>
                  </a:cubicBezTo>
                  <a:cubicBezTo>
                    <a:pt x="348" y="69"/>
                    <a:pt x="393" y="67"/>
                    <a:pt x="422" y="115"/>
                  </a:cubicBezTo>
                  <a:cubicBezTo>
                    <a:pt x="422" y="115"/>
                    <a:pt x="405" y="128"/>
                    <a:pt x="407" y="137"/>
                  </a:cubicBezTo>
                  <a:cubicBezTo>
                    <a:pt x="407" y="137"/>
                    <a:pt x="432" y="147"/>
                    <a:pt x="438" y="171"/>
                  </a:cubicBezTo>
                  <a:cubicBezTo>
                    <a:pt x="438" y="171"/>
                    <a:pt x="413" y="195"/>
                    <a:pt x="412" y="229"/>
                  </a:cubicBezTo>
                  <a:cubicBezTo>
                    <a:pt x="411" y="262"/>
                    <a:pt x="401" y="295"/>
                    <a:pt x="399" y="297"/>
                  </a:cubicBezTo>
                  <a:lnTo>
                    <a:pt x="14" y="295"/>
                  </a:lnTo>
                  <a:close/>
                </a:path>
              </a:pathLst>
            </a:custGeom>
            <a:solidFill>
              <a:srgbClr val="4C453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Freeform 33"/>
            <p:cNvSpPr/>
            <p:nvPr/>
          </p:nvSpPr>
          <p:spPr>
            <a:xfrm>
              <a:off x="2197743" y="1901800"/>
              <a:ext cx="751523" cy="683704"/>
            </a:xfrm>
            <a:custGeom>
              <a:rect l="l" t="t" r="r" b="b"/>
              <a:pathLst>
                <a:path w="173" h="157">
                  <a:moveTo>
                    <a:pt x="2" y="103"/>
                  </a:moveTo>
                  <a:cubicBezTo>
                    <a:pt x="2" y="103"/>
                    <a:pt x="0" y="14"/>
                    <a:pt x="70" y="0"/>
                  </a:cubicBezTo>
                  <a:cubicBezTo>
                    <a:pt x="70" y="0"/>
                    <a:pt x="53" y="29"/>
                    <a:pt x="56" y="36"/>
                  </a:cubicBezTo>
                  <a:cubicBezTo>
                    <a:pt x="56" y="36"/>
                    <a:pt x="84" y="4"/>
                    <a:pt x="131" y="19"/>
                  </a:cubicBezTo>
                  <a:cubicBezTo>
                    <a:pt x="131" y="19"/>
                    <a:pt x="110" y="24"/>
                    <a:pt x="108" y="35"/>
                  </a:cubicBezTo>
                  <a:cubicBezTo>
                    <a:pt x="108" y="35"/>
                    <a:pt x="169" y="26"/>
                    <a:pt x="173" y="109"/>
                  </a:cubicBezTo>
                  <a:cubicBezTo>
                    <a:pt x="173" y="109"/>
                    <a:pt x="51" y="157"/>
                    <a:pt x="2" y="103"/>
                  </a:cubicBezTo>
                  <a:close/>
                </a:path>
              </a:pathLst>
            </a:custGeom>
            <a:solidFill>
              <a:srgbClr val="3A332D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Freeform 34"/>
            <p:cNvSpPr/>
            <p:nvPr/>
          </p:nvSpPr>
          <p:spPr>
            <a:xfrm>
              <a:off x="1353066" y="2541023"/>
              <a:ext cx="281559" cy="419100"/>
            </a:xfrm>
            <a:custGeom>
              <a:rect l="l" t="t" r="r" b="b"/>
              <a:pathLst>
                <a:path w="65" h="97">
                  <a:moveTo>
                    <a:pt x="65" y="21"/>
                  </a:moveTo>
                  <a:cubicBezTo>
                    <a:pt x="65" y="21"/>
                    <a:pt x="30" y="0"/>
                    <a:pt x="15" y="21"/>
                  </a:cubicBezTo>
                  <a:cubicBezTo>
                    <a:pt x="0" y="43"/>
                    <a:pt x="28" y="82"/>
                    <a:pt x="65" y="97"/>
                  </a:cubicBezTo>
                  <a:lnTo>
                    <a:pt x="65" y="21"/>
                  </a:lnTo>
                  <a:close/>
                </a:path>
              </a:pathLst>
            </a:custGeom>
            <a:solidFill>
              <a:srgbClr val="F4D3B0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Freeform 35"/>
            <p:cNvSpPr/>
            <p:nvPr/>
          </p:nvSpPr>
          <p:spPr>
            <a:xfrm>
              <a:off x="3014797" y="2541023"/>
              <a:ext cx="283655" cy="419100"/>
            </a:xfrm>
            <a:custGeom>
              <a:rect l="l" t="t" r="r" b="b"/>
              <a:pathLst>
                <a:path w="65" h="97">
                  <a:moveTo>
                    <a:pt x="0" y="21"/>
                  </a:moveTo>
                  <a:cubicBezTo>
                    <a:pt x="0" y="21"/>
                    <a:pt x="36" y="0"/>
                    <a:pt x="51" y="21"/>
                  </a:cubicBezTo>
                  <a:cubicBezTo>
                    <a:pt x="65" y="43"/>
                    <a:pt x="38" y="82"/>
                    <a:pt x="0" y="97"/>
                  </a:cubicBezTo>
                  <a:lnTo>
                    <a:pt x="0" y="21"/>
                  </a:lnTo>
                  <a:close/>
                </a:path>
              </a:pathLst>
            </a:custGeom>
            <a:solidFill>
              <a:srgbClr val="F4D3B0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Freeform 36"/>
            <p:cNvSpPr/>
            <p:nvPr/>
          </p:nvSpPr>
          <p:spPr>
            <a:xfrm>
              <a:off x="1439838" y="2111350"/>
              <a:ext cx="1771841" cy="1458563"/>
            </a:xfrm>
            <a:custGeom>
              <a:rect l="l" t="t" r="r" b="b"/>
              <a:pathLst>
                <a:path w="408" h="336">
                  <a:moveTo>
                    <a:pt x="389" y="194"/>
                  </a:moveTo>
                  <a:cubicBezTo>
                    <a:pt x="379" y="175"/>
                    <a:pt x="371" y="170"/>
                    <a:pt x="371" y="118"/>
                  </a:cubicBezTo>
                  <a:cubicBezTo>
                    <a:pt x="371" y="66"/>
                    <a:pt x="346" y="44"/>
                    <a:pt x="346" y="44"/>
                  </a:cubicBezTo>
                  <a:cubicBezTo>
                    <a:pt x="287" y="0"/>
                    <a:pt x="204" y="61"/>
                    <a:pt x="204" y="61"/>
                  </a:cubicBezTo>
                  <a:cubicBezTo>
                    <a:pt x="204" y="61"/>
                    <a:pt x="121" y="0"/>
                    <a:pt x="62" y="44"/>
                  </a:cubicBezTo>
                  <a:cubicBezTo>
                    <a:pt x="62" y="44"/>
                    <a:pt x="37" y="66"/>
                    <a:pt x="37" y="118"/>
                  </a:cubicBezTo>
                  <a:cubicBezTo>
                    <a:pt x="37" y="170"/>
                    <a:pt x="29" y="175"/>
                    <a:pt x="19" y="194"/>
                  </a:cubicBezTo>
                  <a:cubicBezTo>
                    <a:pt x="10" y="214"/>
                    <a:pt x="0" y="336"/>
                    <a:pt x="204" y="336"/>
                  </a:cubicBezTo>
                  <a:cubicBezTo>
                    <a:pt x="408" y="336"/>
                    <a:pt x="399" y="214"/>
                    <a:pt x="389" y="194"/>
                  </a:cubicBezTo>
                  <a:close/>
                </a:path>
              </a:pathLst>
            </a:custGeom>
            <a:solidFill>
              <a:srgbClr val="F9DAB4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1837888" y="2761241"/>
              <a:ext cx="171450" cy="175736"/>
            </a:xfrm>
            <a:prstGeom prst="ellipse">
              <a:avLst/>
            </a:prstGeom>
            <a:solidFill>
              <a:srgbClr val="3A332D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Freeform 38"/>
            <p:cNvSpPr/>
            <p:nvPr/>
          </p:nvSpPr>
          <p:spPr>
            <a:xfrm>
              <a:off x="1873797" y="2769718"/>
              <a:ext cx="82582" cy="55055"/>
            </a:xfrm>
            <a:custGeom>
              <a:rect l="l" t="t" r="r" b="b"/>
              <a:pathLst>
                <a:path w="19" h="12">
                  <a:moveTo>
                    <a:pt x="18" y="4"/>
                  </a:moveTo>
                  <a:cubicBezTo>
                    <a:pt x="19" y="7"/>
                    <a:pt x="15" y="10"/>
                    <a:pt x="10" y="11"/>
                  </a:cubicBezTo>
                  <a:cubicBezTo>
                    <a:pt x="5" y="12"/>
                    <a:pt x="1" y="11"/>
                    <a:pt x="0" y="8"/>
                  </a:cubicBezTo>
                  <a:cubicBezTo>
                    <a:pt x="0" y="5"/>
                    <a:pt x="3" y="2"/>
                    <a:pt x="8" y="1"/>
                  </a:cubicBezTo>
                  <a:cubicBezTo>
                    <a:pt x="13" y="0"/>
                    <a:pt x="18" y="2"/>
                    <a:pt x="18" y="4"/>
                  </a:cubicBezTo>
                  <a:close/>
                </a:path>
              </a:pathLst>
            </a:custGeom>
            <a:solidFill>
              <a:srgbClr val="E8DFD9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Freeform 39"/>
            <p:cNvSpPr/>
            <p:nvPr/>
          </p:nvSpPr>
          <p:spPr>
            <a:xfrm>
              <a:off x="1757402" y="2549500"/>
              <a:ext cx="334423" cy="112204"/>
            </a:xfrm>
            <a:custGeom>
              <a:rect l="l" t="t" r="r" b="b"/>
              <a:pathLst>
                <a:path w="112" h="38">
                  <a:moveTo>
                    <a:pt x="0" y="9"/>
                  </a:moveTo>
                  <a:lnTo>
                    <a:pt x="0" y="38"/>
                  </a:lnTo>
                  <a:lnTo>
                    <a:pt x="112" y="32"/>
                  </a:lnTo>
                  <a:lnTo>
                    <a:pt x="112" y="0"/>
                  </a:lnTo>
                  <a:lnTo>
                    <a:pt x="0" y="9"/>
                  </a:lnTo>
                  <a:close/>
                </a:path>
              </a:pathLst>
            </a:custGeom>
            <a:solidFill>
              <a:srgbClr val="3A332D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2608365" y="2761241"/>
              <a:ext cx="175736" cy="175736"/>
            </a:xfrm>
            <a:prstGeom prst="ellipse">
              <a:avLst/>
            </a:prstGeom>
            <a:solidFill>
              <a:srgbClr val="3A332D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Freeform 41"/>
            <p:cNvSpPr/>
            <p:nvPr/>
          </p:nvSpPr>
          <p:spPr>
            <a:xfrm>
              <a:off x="2640179" y="2769718"/>
              <a:ext cx="84677" cy="55055"/>
            </a:xfrm>
            <a:custGeom>
              <a:rect l="l" t="t" r="r" b="b"/>
              <a:pathLst>
                <a:path w="19" h="12">
                  <a:moveTo>
                    <a:pt x="19" y="4"/>
                  </a:moveTo>
                  <a:cubicBezTo>
                    <a:pt x="19" y="7"/>
                    <a:pt x="16" y="10"/>
                    <a:pt x="11" y="11"/>
                  </a:cubicBezTo>
                  <a:cubicBezTo>
                    <a:pt x="6" y="12"/>
                    <a:pt x="1" y="11"/>
                    <a:pt x="1" y="8"/>
                  </a:cubicBezTo>
                  <a:cubicBezTo>
                    <a:pt x="0" y="5"/>
                    <a:pt x="4" y="2"/>
                    <a:pt x="9" y="1"/>
                  </a:cubicBezTo>
                  <a:cubicBezTo>
                    <a:pt x="13" y="0"/>
                    <a:pt x="18" y="2"/>
                    <a:pt x="19" y="4"/>
                  </a:cubicBezTo>
                  <a:close/>
                </a:path>
              </a:pathLst>
            </a:custGeom>
            <a:solidFill>
              <a:srgbClr val="E8DFD9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Freeform 42"/>
            <p:cNvSpPr/>
            <p:nvPr/>
          </p:nvSpPr>
          <p:spPr>
            <a:xfrm>
              <a:off x="2527974" y="2549500"/>
              <a:ext cx="338709" cy="112204"/>
            </a:xfrm>
            <a:custGeom>
              <a:rect l="l" t="t" r="r" b="b"/>
              <a:pathLst>
                <a:path w="114" h="38">
                  <a:moveTo>
                    <a:pt x="114" y="9"/>
                  </a:moveTo>
                  <a:lnTo>
                    <a:pt x="114" y="38"/>
                  </a:lnTo>
                  <a:lnTo>
                    <a:pt x="0" y="32"/>
                  </a:lnTo>
                  <a:lnTo>
                    <a:pt x="0" y="0"/>
                  </a:lnTo>
                  <a:lnTo>
                    <a:pt x="114" y="9"/>
                  </a:lnTo>
                  <a:close/>
                </a:path>
              </a:pathLst>
            </a:custGeom>
            <a:solidFill>
              <a:srgbClr val="3A332D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Freeform 43"/>
            <p:cNvSpPr/>
            <p:nvPr/>
          </p:nvSpPr>
          <p:spPr>
            <a:xfrm>
              <a:off x="2227365" y="2979268"/>
              <a:ext cx="230695" cy="131254"/>
            </a:xfrm>
            <a:custGeom>
              <a:rect l="l" t="t" r="r" b="b"/>
              <a:pathLst>
                <a:path w="52" h="30">
                  <a:moveTo>
                    <a:pt x="0" y="30"/>
                  </a:moveTo>
                  <a:cubicBezTo>
                    <a:pt x="0" y="30"/>
                    <a:pt x="1" y="4"/>
                    <a:pt x="22" y="2"/>
                  </a:cubicBezTo>
                  <a:cubicBezTo>
                    <a:pt x="43" y="0"/>
                    <a:pt x="53" y="27"/>
                    <a:pt x="53" y="27"/>
                  </a:cubicBezTo>
                  <a:cubicBezTo>
                    <a:pt x="53" y="27"/>
                    <a:pt x="39" y="9"/>
                    <a:pt x="23" y="11"/>
                  </a:cubicBezTo>
                  <a:cubicBezTo>
                    <a:pt x="7" y="12"/>
                    <a:pt x="0" y="30"/>
                    <a:pt x="0" y="30"/>
                  </a:cubicBezTo>
                  <a:close/>
                </a:path>
              </a:pathLst>
            </a:custGeom>
            <a:solidFill>
              <a:srgbClr val="EFC4A0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Freeform 44"/>
            <p:cNvSpPr/>
            <p:nvPr/>
          </p:nvSpPr>
          <p:spPr>
            <a:xfrm>
              <a:off x="2055915" y="3102045"/>
              <a:ext cx="694373" cy="359854"/>
            </a:xfrm>
            <a:custGeom>
              <a:rect l="l" t="t" r="r" b="b"/>
              <a:pathLst>
                <a:path w="160" h="83">
                  <a:moveTo>
                    <a:pt x="0" y="32"/>
                  </a:moveTo>
                  <a:cubicBezTo>
                    <a:pt x="0" y="32"/>
                    <a:pt x="118" y="44"/>
                    <a:pt x="150" y="0"/>
                  </a:cubicBezTo>
                  <a:cubicBezTo>
                    <a:pt x="150" y="0"/>
                    <a:pt x="160" y="83"/>
                    <a:pt x="29" y="68"/>
                  </a:cubicBezTo>
                  <a:cubicBezTo>
                    <a:pt x="29" y="68"/>
                    <a:pt x="30" y="50"/>
                    <a:pt x="0" y="32"/>
                  </a:cubicBezTo>
                  <a:close/>
                </a:path>
              </a:pathLst>
            </a:custGeom>
            <a:solidFill>
              <a:srgbClr val="492020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Freeform 45"/>
            <p:cNvSpPr/>
            <p:nvPr/>
          </p:nvSpPr>
          <p:spPr>
            <a:xfrm>
              <a:off x="2240034" y="3298927"/>
              <a:ext cx="349282" cy="116396"/>
            </a:xfrm>
            <a:custGeom>
              <a:rect l="l" t="t" r="r" b="b"/>
              <a:pathLst>
                <a:path w="80" h="27">
                  <a:moveTo>
                    <a:pt x="80" y="10"/>
                  </a:moveTo>
                  <a:cubicBezTo>
                    <a:pt x="63" y="1"/>
                    <a:pt x="47" y="0"/>
                    <a:pt x="27" y="1"/>
                  </a:cubicBezTo>
                  <a:cubicBezTo>
                    <a:pt x="3" y="2"/>
                    <a:pt x="0" y="13"/>
                    <a:pt x="1" y="24"/>
                  </a:cubicBezTo>
                  <a:cubicBezTo>
                    <a:pt x="40" y="27"/>
                    <a:pt x="64" y="20"/>
                    <a:pt x="80" y="10"/>
                  </a:cubicBezTo>
                  <a:close/>
                </a:path>
              </a:pathLst>
            </a:custGeom>
            <a:solidFill>
              <a:srgbClr val="C65044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46" name="TextBox 46"/>
          <p:cNvSpPr txBox="1"/>
          <p:nvPr/>
        </p:nvSpPr>
        <p:spPr>
          <a:xfrm>
            <a:off x="6542983" y="1171423"/>
            <a:ext cx="4076700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语音识别技术提供商与硬件制造商的合作</a:t>
            </a:r>
          </a:p>
        </p:txBody>
      </p:sp>
      <p:sp>
        <p:nvSpPr>
          <p:cNvPr id="47" name="TextBox 47"/>
          <p:cNvSpPr txBox="1"/>
          <p:nvPr/>
        </p:nvSpPr>
        <p:spPr>
          <a:xfrm>
            <a:off x="6542983" y="1511132"/>
            <a:ext cx="4495800" cy="11049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技术提供商将语音识别技术集成到硬件产品中，如智能音箱、智能手机等，通过与硬件制造商的合作实现技术应用落地。</a:t>
            </a:r>
          </a:p>
        </p:txBody>
      </p:sp>
      <p:sp>
        <p:nvSpPr>
          <p:cNvPr id="48" name="TextBox 48"/>
          <p:cNvSpPr txBox="1"/>
          <p:nvPr/>
        </p:nvSpPr>
        <p:spPr>
          <a:xfrm>
            <a:off x="6542983" y="2934249"/>
            <a:ext cx="4076700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语音识别技术提供商与软件开发商的合作</a:t>
            </a:r>
          </a:p>
        </p:txBody>
      </p:sp>
      <p:sp>
        <p:nvSpPr>
          <p:cNvPr id="49" name="TextBox 49"/>
          <p:cNvSpPr txBox="1"/>
          <p:nvPr/>
        </p:nvSpPr>
        <p:spPr>
          <a:xfrm>
            <a:off x="6542983" y="3273958"/>
            <a:ext cx="4495800" cy="13811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技术提供商为软件开发商提供语音识别API接口或SDK开发包，使软件开发商能够快速集成语音识别功能，提升用户体验。</a:t>
            </a:r>
          </a:p>
        </p:txBody>
      </p:sp>
      <p:sp>
        <p:nvSpPr>
          <p:cNvPr id="50" name="TextBox 50"/>
          <p:cNvSpPr txBox="1"/>
          <p:nvPr/>
        </p:nvSpPr>
        <p:spPr>
          <a:xfrm>
            <a:off x="6542983" y="4626808"/>
            <a:ext cx="4076700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语音识别技术提供商与行业应用客户的合作</a:t>
            </a:r>
          </a:p>
        </p:txBody>
      </p:sp>
      <p:sp>
        <p:nvSpPr>
          <p:cNvPr id="51" name="TextBox 51"/>
          <p:cNvSpPr txBox="1"/>
          <p:nvPr/>
        </p:nvSpPr>
        <p:spPr>
          <a:xfrm>
            <a:off x="6542983" y="4966517"/>
            <a:ext cx="4499225" cy="13811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针对特定行业应用场景，如智能客服、智能家居等，技术提供商与行业应用客户合作，共同开发定制化解决方案。</a:t>
            </a:r>
          </a:p>
        </p:txBody>
      </p:sp>
      <p:grpSp>
        <p:nvGrpSpPr>
          <p:cNvPr id="52" name="Group 5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53" name="AutoShape 5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AutoShape 5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AutoShape 5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6" name="AutoShape 5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7" name="AutoShape 5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AutoShape 5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9" name="AutoShape 5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0" name="AutoShape 6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1" name="AutoShape 6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2" name="AutoShape 6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3" name="AutoShape 6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4" name="AutoShape 6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5" name="AutoShape 6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6" name="AutoShape 6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7" name="AutoShape 6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8" name="AutoShape 6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9" name="AutoShape 6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0" name="AutoShape 7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1" name="AutoShape 7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2" name="AutoShape 7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3" name="TextBox 7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上下游企业合作关系剖析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74680" y="1337640"/>
            <a:ext cx="3525078" cy="4704522"/>
          </a:xfrm>
          <a:prstGeom prst="rect">
            <a:avLst/>
          </a:prstGeom>
          <a:solidFill>
            <a:schemeClr val="accent2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33461" y="1337640"/>
            <a:ext cx="3525078" cy="4704522"/>
          </a:xfrm>
          <a:prstGeom prst="rect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15335" y="1337640"/>
            <a:ext cx="3525078" cy="4704522"/>
          </a:xfrm>
          <a:prstGeom prst="rect">
            <a:avLst/>
          </a:prstGeom>
          <a:solidFill>
            <a:schemeClr val="accent2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0393985" y="-922877"/>
            <a:ext cx="1317650" cy="670369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14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要点三</a:t>
            </a:r>
          </a:p>
        </p:txBody>
      </p:sp>
      <p:sp>
        <p:nvSpPr>
          <p:cNvPr id="6" name="AutoShape 6"/>
          <p:cNvSpPr/>
          <p:nvPr/>
        </p:nvSpPr>
        <p:spPr>
          <a:xfrm>
            <a:off x="8115335" y="1337640"/>
            <a:ext cx="1554579" cy="505943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9358793" y="1337640"/>
            <a:ext cx="505943" cy="505943"/>
          </a:xfrm>
          <a:prstGeom prst="parallelogram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346600" y="1337640"/>
            <a:ext cx="1554579" cy="505943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5590056" y="1337640"/>
            <a:ext cx="505943" cy="505943"/>
          </a:xfrm>
          <a:prstGeom prst="parallelogram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574680" y="1337640"/>
            <a:ext cx="1554579" cy="505943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818137" y="1337640"/>
            <a:ext cx="505943" cy="505943"/>
          </a:xfrm>
          <a:prstGeom prst="parallelogram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877907" y="2036706"/>
            <a:ext cx="2990850" cy="11334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案例一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77907" y="3026770"/>
            <a:ext cx="2990850" cy="24955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某语音识别技术提供商与智能音箱制造商的合作。双方共同研发了一款具有高性能语音识别技术的智能音箱，实现了语音控制家居设备、语音搜索等功能，获得了市场的高度认可。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877907" y="1261999"/>
            <a:ext cx="1103690" cy="6705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要点一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76018" y="1261999"/>
            <a:ext cx="1103690" cy="6705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要点二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4598427" y="2036706"/>
            <a:ext cx="2990850" cy="11334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案例二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4598427" y="3026770"/>
            <a:ext cx="2990850" cy="24955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某语音识别技术提供商与在线教育平台的合作。技术提供商为在线教育平台提供了精准的语音识别技术，实现了在线英语口语评测、语音互动课堂等功能，提升了在线教育的教学质量和用户体验。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8406125" y="2036706"/>
            <a:ext cx="2990850" cy="11334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案例三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8406125" y="3026770"/>
            <a:ext cx="2990850" cy="24955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某语音识别技术提供商与智能客服系统的合作。双方共同开发了一套基于语音识别技术的智能客服系统，能够准确识别用户语音问题并提供相应解答，提高了客服效率和用户满意度。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447115" y="1264488"/>
            <a:ext cx="1103690" cy="6705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要点三</a:t>
            </a:r>
          </a:p>
        </p:txBody>
      </p:sp>
      <p:sp>
        <p:nvSpPr>
          <p:cNvPr id="21" name="AutoShape 21"/>
          <p:cNvSpPr/>
          <p:nvPr/>
        </p:nvSpPr>
        <p:spPr>
          <a:xfrm>
            <a:off x="507874" y="6318935"/>
            <a:ext cx="701468" cy="12299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454963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1137715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24" name="Connector 24"/>
          <p:cNvCxnSpPr/>
          <p:nvPr/>
        </p:nvCxnSpPr>
        <p:spPr>
          <a:xfrm>
            <a:off x="1209343" y="6393165"/>
            <a:ext cx="10991852" cy="0"/>
          </a:xfrm>
          <a:prstGeom prst="line">
            <a:avLst/>
          </a:prstGeom>
          <a:ln w="14288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grpSp>
        <p:nvGrpSpPr>
          <p:cNvPr id="25" name="Group 2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6" name="AutoShape 2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TextBox 4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典型案例分析：成功合作案例分享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https://d.book118.com/698004034045006023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FFD"/>
      </a:lt1>
      <a:dk2>
        <a:srgbClr val="003C35"/>
      </a:dk2>
      <a:lt2>
        <a:srgbClr val="FFFFFF"/>
      </a:lt2>
      <a:accent1>
        <a:srgbClr val="00A5B2"/>
      </a:accent1>
      <a:accent2>
        <a:srgbClr val="52C6B8"/>
      </a:accent2>
      <a:accent3>
        <a:srgbClr val="00657D"/>
      </a:accent3>
      <a:accent4>
        <a:srgbClr val="58C19B"/>
      </a:accent4>
      <a:accent5>
        <a:srgbClr val="6DD690"/>
      </a:accent5>
      <a:accent6>
        <a:srgbClr val="9CCAF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85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9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2024-08-29T20:09:11.843</cp:lastPrinted>
  <dcterms:created xsi:type="dcterms:W3CDTF">2024-08-29T12:09:11Z</dcterms:created>
  <dcterms:modified xsi:type="dcterms:W3CDTF">2024-08-29T12:09:14Z</dcterms:modified>
</cp:coreProperties>
</file>