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65607-4780-4EA6-8B19-A50053E0B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4ACC0-DE7E-46C0-96B5-1916EBE12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A7F6F-E92C-4700-A2C7-E3B190DC3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FBD14-73D3-4AE5-ADAB-62252B51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DEF16-E1F6-4A77-BF63-E56E0C35D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51702-F358-499B-B895-98B26110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EDC971-4B5D-4782-9D1B-5BD459D9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24306-A8D5-4651-850E-1234090DC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67FE6-EA5B-478C-BD40-64379FE1B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8FEC4-6576-4425-A444-1B47DA622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6CBF3-63E4-4B5E-A302-F449287D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1.png" /><Relationship Id="rId16" Type="http://schemas.openxmlformats.org/officeDocument/2006/relationships/image" Target="../media/image2.jpe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AD3777E-A810-4AB9-9164-8A35CA91FB68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97B7494-9C04-4A59-BAFA-581AC75AD9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4046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 altLang="en-US" sz="8000" smtClean="0"/>
              <a:t>第五讲</a:t>
            </a:r>
            <a:endParaRPr lang="zh-CN" altLang="en-US" sz="800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8474" y="4149877"/>
            <a:ext cx="12093526" cy="1093763"/>
          </a:xfrm>
        </p:spPr>
        <p:txBody>
          <a:bodyPr>
            <a:normAutofit/>
          </a:bodyPr>
          <a:lstStyle/>
          <a:p>
            <a:r>
              <a:rPr lang="zh-CN" altLang="en-US" sz="6600" smtClean="0">
                <a:solidFill>
                  <a:srgbClr val="FF0000"/>
                </a:solidFill>
              </a:rPr>
              <a:t>赏析散文语言（二）：语言赏析</a:t>
            </a:r>
            <a:endParaRPr lang="zh-CN" altLang="en-US" sz="660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2031" y="52418"/>
            <a:ext cx="60209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B050"/>
                </a:solidFill>
              </a:rPr>
              <a:t>高三一轮复习之散文阅读</a:t>
            </a:r>
            <a:endParaRPr lang="zh-CN" altLang="en-US" sz="3200" b="1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smtClean="0"/>
              <a:t>二、语言赏析</a:t>
            </a:r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rcRect t="57493" r="61513"/>
          <a:stretch>
            <a:fillRect/>
          </a:stretch>
        </p:blipFill>
        <p:spPr>
          <a:xfrm>
            <a:off x="2188494" y="1899140"/>
            <a:ext cx="7815012" cy="387011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36693" y="356329"/>
            <a:ext cx="11374631" cy="184665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tabLst>
                <a:tab pos="2070100"/>
              </a:tabLst>
            </a:pPr>
            <a:r>
              <a:rPr lang="zh-CN" altLang="en-US" sz="40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（一）赏析角度</a:t>
            </a:r>
            <a:endParaRPr lang="en-US" altLang="zh-CN" sz="4000" kern="100" smtClean="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tabLst>
                <a:tab pos="2070100"/>
              </a:tabLst>
            </a:pPr>
            <a:r>
              <a:rPr lang="en-US" altLang="zh-CN" sz="36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1</a:t>
            </a:r>
            <a:r>
              <a:rPr lang="zh-CN" altLang="en-US" sz="3600" kern="100" smtClean="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、用词之美</a:t>
            </a:r>
            <a:endParaRPr lang="zh-CN" altLang="zh-CN" sz="14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498202" y="2202988"/>
          <a:ext cx="11195595" cy="4479523"/>
        </p:xfrm>
        <a:graphic>
          <a:graphicData uri="http://schemas.openxmlformats.org/drawingml/2006/table">
            <a:tbl>
              <a:tblPr/>
              <a:tblGrid>
                <a:gridCol w="828843"/>
                <a:gridCol w="1511818"/>
                <a:gridCol w="8854934"/>
              </a:tblGrid>
              <a:tr h="639932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鉴赏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角度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特点或作用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932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用词之美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炼字之美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①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准确；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②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精练；</a:t>
                      </a: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③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生动、形象、传神。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99659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叠字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词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)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之美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en-US" sz="2800" kern="100">
                          <a:effectLst/>
                          <a:latin typeface="宋体" panose="02010600030101010101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①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增强语言的生动性、形象性，使语言具有绘画美</a:t>
                      </a:r>
                      <a:r>
                        <a:rPr lang="zh-CN" sz="28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en-US" altLang="zh-CN" sz="2800" kern="100" smtClean="0">
                        <a:effectLst/>
                        <a:latin typeface="Times New Roman" panose="02020603050405020304" pitchFamily="18" charset="0"/>
                        <a:ea typeface="方正中等线简体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en-US" sz="2800" kern="100" smtClean="0">
                          <a:effectLst/>
                          <a:latin typeface="宋体" panose="02010600030101010101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②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韵律铿锵悦耳，使语言富有音乐美</a:t>
                      </a:r>
                      <a:r>
                        <a:rPr lang="zh-CN" sz="28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en-US" altLang="zh-CN" sz="2800" kern="100" smtClean="0">
                        <a:effectLst/>
                        <a:latin typeface="Times New Roman" panose="02020603050405020304" pitchFamily="18" charset="0"/>
                        <a:ea typeface="方正中等线简体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en-US" sz="2800" kern="100" smtClean="0">
                          <a:effectLst/>
                          <a:latin typeface="宋体" panose="02010600030101010101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③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叠字可以组成整齐的句式，使语言具有建筑美</a:t>
                      </a:r>
                      <a:r>
                        <a:rPr lang="zh-CN" sz="28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en-US" altLang="zh-CN" sz="2800" kern="100" smtClean="0">
                        <a:effectLst/>
                        <a:latin typeface="Times New Roman" panose="02020603050405020304" pitchFamily="18" charset="0"/>
                        <a:ea typeface="方正中等线简体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en-US" sz="2800" kern="100" smtClean="0">
                          <a:effectLst/>
                          <a:latin typeface="宋体" panose="02010600030101010101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④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叠字能使意思强化，起到强调作用</a:t>
                      </a:r>
                      <a:r>
                        <a:rPr lang="zh-CN" sz="28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en-US" altLang="zh-CN" sz="2800" kern="100" smtClean="0">
                        <a:effectLst/>
                        <a:latin typeface="Times New Roman" panose="02020603050405020304" pitchFamily="18" charset="0"/>
                        <a:ea typeface="方正中等线简体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en-US" sz="2800" kern="100" smtClean="0">
                          <a:effectLst/>
                          <a:latin typeface="宋体" panose="02010600030101010101" pitchFamily="2" charset="-122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⑤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叠字能使上下文联系紧密，使文章有一气呵成之感。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403188" y="1894042"/>
          <a:ext cx="11123602" cy="2559728"/>
        </p:xfrm>
        <a:graphic>
          <a:graphicData uri="http://schemas.openxmlformats.org/drawingml/2006/table">
            <a:tbl>
              <a:tblPr/>
              <a:tblGrid>
                <a:gridCol w="900834"/>
                <a:gridCol w="2663679"/>
                <a:gridCol w="7559089"/>
              </a:tblGrid>
              <a:tr h="1279864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用词之美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反复之美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175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突出某种思想，强调某种情感，具有强烈的抒情性和感染力。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7986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化用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(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成语</a:t>
                      </a:r>
                      <a:r>
                        <a:rPr lang="zh-CN" sz="28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或</a:t>
                      </a:r>
                      <a:endParaRPr lang="en-US" altLang="zh-CN" sz="2800" kern="100" smtClean="0">
                        <a:effectLst/>
                        <a:latin typeface="Times New Roman" panose="02020603050405020304" pitchFamily="18" charset="0"/>
                        <a:ea typeface="方正中等线简体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28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古语</a:t>
                      </a:r>
                      <a:r>
                        <a:rPr lang="en-US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)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之美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altLang="en-US" sz="28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引用诗句、化用典故，</a:t>
                      </a:r>
                      <a:r>
                        <a:rPr lang="zh-CN" sz="28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富有</a:t>
                      </a:r>
                      <a:r>
                        <a:rPr lang="zh-CN" sz="28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文采，典雅优美。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534199" y="1851839"/>
          <a:ext cx="11123602" cy="3857626"/>
        </p:xfrm>
        <a:graphic>
          <a:graphicData uri="http://schemas.openxmlformats.org/drawingml/2006/table">
            <a:tbl>
              <a:tblPr/>
              <a:tblGrid>
                <a:gridCol w="900834"/>
                <a:gridCol w="2663679"/>
                <a:gridCol w="7559089"/>
              </a:tblGrid>
              <a:tr h="639932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altLang="en-US" sz="3600" kern="100" smtClean="0"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鉴赏角度</a:t>
                      </a:r>
                      <a:endParaRPr lang="zh-CN" sz="3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altLang="en-US" sz="3600" kern="100" smtClean="0"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Courier New" panose="02070309020205020404" pitchFamily="49" charset="0"/>
                        </a:rPr>
                        <a:t>特点或作用</a:t>
                      </a:r>
                      <a:endParaRPr lang="zh-CN" sz="3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932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36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句式之美</a:t>
                      </a:r>
                      <a:endParaRPr lang="zh-CN" sz="3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36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长短</a:t>
                      </a:r>
                      <a:r>
                        <a:rPr lang="zh-CN" sz="36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之美</a:t>
                      </a:r>
                      <a:endParaRPr lang="zh-CN" sz="3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altLang="en-US" sz="36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    长短句变化，</a:t>
                      </a:r>
                      <a:r>
                        <a:rPr lang="zh-CN" sz="36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行文</a:t>
                      </a:r>
                      <a:r>
                        <a:rPr lang="zh-CN" sz="36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错落有致，生动活泼，富于变化。</a:t>
                      </a:r>
                      <a:endParaRPr lang="zh-CN" sz="3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703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sz="36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整</a:t>
                      </a:r>
                      <a:r>
                        <a:rPr lang="zh-CN" sz="36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散之美</a:t>
                      </a:r>
                      <a:endParaRPr lang="zh-CN" sz="3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2070735"/>
                        </a:tabLst>
                      </a:pPr>
                      <a:r>
                        <a:rPr lang="zh-CN" altLang="en-US" sz="36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    整散句变化，</a:t>
                      </a:r>
                      <a:r>
                        <a:rPr lang="zh-CN" sz="3600" kern="100" smtClean="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句式</a:t>
                      </a:r>
                      <a:r>
                        <a:rPr lang="zh-CN" sz="3600" kern="100">
                          <a:effectLst/>
                          <a:latin typeface="Times New Roman" panose="02020603050405020304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参差，错落有致，节奏顿挫，音韵和谐。</a:t>
                      </a:r>
                      <a:endParaRPr lang="zh-CN" sz="3600" kern="100"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Courier New" panose="02070309020205020404" pitchFamily="49" charset="0"/>
                      </a:endParaRPr>
                    </a:p>
                  </a:txBody>
                  <a:tcPr marL="7401" marR="740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sz="3600" smtClean="0"/>
              <a:t>2</a:t>
            </a:r>
            <a:r>
              <a:rPr lang="zh-CN" altLang="en-US" sz="3600" smtClean="0"/>
              <a:t>、句式之美</a:t>
            </a:r>
            <a:endParaRPr lang="zh-CN" altLang="en-US" sz="3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sz="3600" smtClean="0"/>
              <a:t>3</a:t>
            </a:r>
            <a:r>
              <a:rPr lang="zh-CN" altLang="en-US" sz="3600" smtClean="0"/>
              <a:t>、修辞之美</a:t>
            </a:r>
            <a:endParaRPr lang="zh-CN" altLang="en-US" sz="3600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38200" y="1572407"/>
          <a:ext cx="10515600" cy="5151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19068"/>
                <a:gridCol w="2278966"/>
                <a:gridCol w="6317566"/>
              </a:tblGrid>
              <a:tr h="370840">
                <a:tc grid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smtClean="0"/>
                        <a:t>鉴赏角度</a:t>
                      </a:r>
                      <a:endParaRPr lang="zh-CN" altLang="en-US" sz="3200"/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smtClean="0"/>
                        <a:t>特点或作用</a:t>
                      </a:r>
                      <a:endParaRPr lang="zh-CN" altLang="en-US" sz="3200"/>
                    </a:p>
                  </a:txBody>
                  <a:tcPr anchor="ctr"/>
                </a:tc>
              </a:tr>
              <a:tr h="370840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smtClean="0"/>
                        <a:t>修辞之美</a:t>
                      </a:r>
                      <a:endParaRPr lang="zh-CN" altLang="en-US" sz="32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smtClean="0"/>
                        <a:t>修辞手法</a:t>
                      </a:r>
                      <a:endParaRPr lang="zh-CN" altLang="en-US" sz="32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3200" smtClean="0"/>
                        <a:t>    如比喻、排比、拟人、对偶、反问等。修辞方式是指修饰文字词句，运用各种方法，使语言表达得准确、鲜明而又生动有力，情感真挚、强烈而又引人入胜。</a:t>
                      </a:r>
                      <a:endParaRPr lang="zh-CN" altLang="en-US" sz="3200" smtClean="0"/>
                    </a:p>
                  </a:txBody>
                  <a:tcPr anchor="ctr"/>
                </a:tc>
              </a:tr>
              <a:tr h="37084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 smtClean="0"/>
                        <a:t>描写手法</a:t>
                      </a:r>
                      <a:endParaRPr lang="zh-CN" altLang="en-US" sz="32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3200" smtClean="0"/>
                        <a:t>     如动静结合、虚实结合、细节描写、正面描写、侧面描写等。描写生动、细腻，刻画事物逼真、形象鲜明。</a:t>
                      </a:r>
                      <a:endParaRPr lang="zh-CN" altLang="en-US" sz="320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sz="3600" smtClean="0"/>
              <a:t>4</a:t>
            </a:r>
            <a:r>
              <a:rPr lang="zh-CN" altLang="en-US" sz="3600" smtClean="0"/>
              <a:t>、风格之美</a:t>
            </a:r>
            <a:endParaRPr lang="zh-CN" altLang="en-US" sz="3600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297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14157"/>
                <a:gridCol w="1209821"/>
                <a:gridCol w="7991622"/>
              </a:tblGrid>
              <a:tr h="370840">
                <a:tc grid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赏析角度</a:t>
                      </a:r>
                      <a:endParaRPr lang="zh-CN" altLang="en-US" sz="2800"/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特点或作用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豪放与柔婉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豪放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800" smtClean="0"/>
                        <a:t>    题材多为雄心伟业；景象境界开阔；用词富有力度，色彩鲜明；抒情激越昂扬；多用排比、夸张、反复、反问等修辞手法。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柔婉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   表现对象纤巧精细，表达情感细致缠绵，描写画面色调柔和，少用排比、夸张、反问等修辞手法。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直露与含蓄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直露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表达作者的感受和观点比较直接。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含蓄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800" smtClean="0"/>
                        <a:t>     托物言志，借景抒情；多用象征、设问、比喻等修辞手法。</a:t>
                      </a:r>
                      <a:endParaRPr lang="zh-CN" altLang="en-US" sz="280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627185" y="489194"/>
          <a:ext cx="10515600" cy="533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14157"/>
                <a:gridCol w="1209821"/>
                <a:gridCol w="7991622"/>
              </a:tblGrid>
              <a:tr h="370840">
                <a:tc grid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赏析角度</a:t>
                      </a:r>
                      <a:endParaRPr lang="zh-CN" altLang="en-US" sz="2800"/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特点或作用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质朴与典雅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质朴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800" smtClean="0"/>
                        <a:t>      语言通俗化、口语化，少用修辞手法和描绘性语言。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典雅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800" smtClean="0"/>
                        <a:t>       讲究节奏韵律，多用描绘性语言和引用、排比、对偶、用典等修辞手法。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庄重与诙谐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庄重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800" smtClean="0"/>
                        <a:t>     话题较严肃，语言凝重，句式整齐完整而绵长，关联词语运用完整准确。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诙谐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800" smtClean="0"/>
                        <a:t>     语气轻松幽默，多用夸张、反语、比喻等修辞手法，有趣味。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简洁与细腻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简洁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800" smtClean="0"/>
                        <a:t>     语势流畅，多用短句。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370840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smtClean="0"/>
                        <a:t>细腻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2800" smtClean="0"/>
                        <a:t>     多用长句、对比和辩证性语言。</a:t>
                      </a:r>
                      <a:endParaRPr lang="zh-CN" altLang="en-US" sz="280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600" smtClean="0"/>
              <a:t>补充</a:t>
            </a:r>
            <a:r>
              <a:rPr lang="zh-CN" altLang="en-US" smtClean="0"/>
              <a:t>：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3600"/>
              <a:t>也可以从散文语言的“三美”切入：</a:t>
            </a:r>
            <a:endParaRPr lang="zh-CN" altLang="en-US" sz="3600"/>
          </a:p>
          <a:p>
            <a:r>
              <a:rPr lang="en-US" altLang="zh-CN" sz="3600"/>
              <a:t> </a:t>
            </a:r>
            <a:r>
              <a:rPr lang="en-US" altLang="zh-CN" sz="3600" smtClean="0"/>
              <a:t>    </a:t>
            </a:r>
            <a:r>
              <a:rPr lang="zh-CN" altLang="en-US" sz="3600" smtClean="0"/>
              <a:t>内容</a:t>
            </a:r>
            <a:r>
              <a:rPr lang="zh-CN" altLang="en-US" sz="3600"/>
              <a:t>之美</a:t>
            </a:r>
            <a:r>
              <a:rPr lang="en-US" altLang="zh-CN" sz="3600"/>
              <a:t>(</a:t>
            </a:r>
            <a:r>
              <a:rPr lang="zh-CN" altLang="en-US" sz="3600"/>
              <a:t>色彩之美、含蓄之美、哲理之美</a:t>
            </a:r>
            <a:r>
              <a:rPr lang="en-US" altLang="zh-CN" sz="3600"/>
              <a:t>)</a:t>
            </a:r>
            <a:r>
              <a:rPr lang="zh-CN" altLang="en-US" sz="3600"/>
              <a:t>。</a:t>
            </a:r>
            <a:endParaRPr lang="zh-CN" altLang="en-US" sz="3600"/>
          </a:p>
          <a:p>
            <a:r>
              <a:rPr lang="en-US" altLang="zh-CN" sz="3600"/>
              <a:t> </a:t>
            </a:r>
            <a:r>
              <a:rPr lang="en-US" altLang="zh-CN" sz="3600" smtClean="0"/>
              <a:t>    </a:t>
            </a:r>
            <a:r>
              <a:rPr lang="zh-CN" altLang="en-US" sz="3600" smtClean="0"/>
              <a:t>形式</a:t>
            </a:r>
            <a:r>
              <a:rPr lang="zh-CN" altLang="en-US" sz="3600"/>
              <a:t>之美：整齐之美</a:t>
            </a:r>
            <a:r>
              <a:rPr lang="en-US" altLang="zh-CN" sz="3600"/>
              <a:t>(</a:t>
            </a:r>
            <a:r>
              <a:rPr lang="zh-CN" altLang="en-US" sz="3600"/>
              <a:t>排偶句式</a:t>
            </a:r>
            <a:r>
              <a:rPr lang="en-US" altLang="zh-CN" sz="3600"/>
              <a:t>)</a:t>
            </a:r>
            <a:r>
              <a:rPr lang="zh-CN" altLang="en-US" sz="3600"/>
              <a:t>、参差之美</a:t>
            </a:r>
            <a:r>
              <a:rPr lang="en-US" altLang="zh-CN" sz="3600"/>
              <a:t>(</a:t>
            </a:r>
            <a:r>
              <a:rPr lang="zh-CN" altLang="en-US" sz="3600"/>
              <a:t>长短句、整散句</a:t>
            </a:r>
            <a:r>
              <a:rPr lang="en-US" altLang="zh-CN" sz="3600"/>
              <a:t>)</a:t>
            </a:r>
            <a:r>
              <a:rPr lang="zh-CN" altLang="en-US" sz="3600"/>
              <a:t>、回环之美</a:t>
            </a:r>
            <a:r>
              <a:rPr lang="en-US" altLang="zh-CN" sz="3600"/>
              <a:t>(</a:t>
            </a:r>
            <a:r>
              <a:rPr lang="zh-CN" altLang="en-US" sz="3600"/>
              <a:t>回环、顶真</a:t>
            </a:r>
            <a:r>
              <a:rPr lang="en-US" altLang="zh-CN" sz="3600"/>
              <a:t>)</a:t>
            </a:r>
            <a:r>
              <a:rPr lang="zh-CN" altLang="en-US" sz="3600"/>
              <a:t>、音韵之美</a:t>
            </a:r>
            <a:r>
              <a:rPr lang="en-US" altLang="zh-CN" sz="3600"/>
              <a:t>(</a:t>
            </a:r>
            <a:r>
              <a:rPr lang="zh-CN" altLang="en-US" sz="3600"/>
              <a:t>叠字、押韵、节奏</a:t>
            </a:r>
            <a:r>
              <a:rPr lang="en-US" altLang="zh-CN" sz="3600"/>
              <a:t>)</a:t>
            </a:r>
            <a:r>
              <a:rPr lang="zh-CN" altLang="en-US" sz="3600"/>
              <a:t>。</a:t>
            </a:r>
            <a:endParaRPr lang="zh-CN" altLang="en-US" sz="3600"/>
          </a:p>
          <a:p>
            <a:r>
              <a:rPr lang="en-US" altLang="zh-CN" sz="3600"/>
              <a:t> </a:t>
            </a:r>
            <a:r>
              <a:rPr lang="en-US" altLang="zh-CN" sz="3600" smtClean="0"/>
              <a:t>    </a:t>
            </a:r>
            <a:r>
              <a:rPr lang="zh-CN" altLang="en-US" sz="3600" smtClean="0"/>
              <a:t>手法</a:t>
            </a:r>
            <a:r>
              <a:rPr lang="zh-CN" altLang="en-US" sz="3600"/>
              <a:t>之美</a:t>
            </a:r>
            <a:r>
              <a:rPr lang="en-US" altLang="zh-CN" sz="3600"/>
              <a:t>(</a:t>
            </a:r>
            <a:r>
              <a:rPr lang="zh-CN" altLang="en-US" sz="3600"/>
              <a:t>主要是修辞之美与描写之美</a:t>
            </a:r>
            <a:r>
              <a:rPr lang="en-US" altLang="zh-CN" sz="3600"/>
              <a:t>)</a:t>
            </a:r>
            <a:r>
              <a:rPr lang="zh-CN" altLang="en-US" sz="3600"/>
              <a:t>。</a:t>
            </a:r>
            <a:endParaRPr lang="zh-CN" altLang="en-US" sz="3600"/>
          </a:p>
          <a:p>
            <a:endParaRPr lang="zh-CN" altLang="en-US" sz="3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zh-CN" altLang="en-US" sz="4000" smtClean="0"/>
              <a:t>（二）步骤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zh-CN" altLang="en-US" sz="3200" smtClean="0"/>
              <a:t>    第一</a:t>
            </a:r>
            <a:r>
              <a:rPr lang="zh-CN" altLang="en-US" sz="3200"/>
              <a:t>步：概括特点。从用词、句式、修辞手法或风格等角度，用一两个词概括。概括时既要考虑到一般文本语言的特征，又要充分考虑所给语言片段的特征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</a:t>
            </a:r>
            <a:r>
              <a:rPr lang="zh-CN" altLang="en-US" sz="3200" smtClean="0"/>
              <a:t>第二</a:t>
            </a:r>
            <a:r>
              <a:rPr lang="zh-CN" altLang="en-US" sz="3200"/>
              <a:t>步：举例分析。结合文本（词语、句、段），紧扣内容（关键词、关键句）析作用（对主旨的体现、对情感的表达）</a:t>
            </a:r>
            <a:r>
              <a:rPr lang="zh-CN" altLang="en-US" sz="3200" smtClean="0"/>
              <a:t>。</a:t>
            </a:r>
            <a:endParaRPr lang="en-US" altLang="zh-CN" sz="3200" smtClean="0"/>
          </a:p>
          <a:p>
            <a:r>
              <a:rPr lang="en-US" altLang="zh-CN" sz="3200"/>
              <a:t> </a:t>
            </a:r>
            <a:r>
              <a:rPr lang="en-US" altLang="zh-CN" sz="3200" smtClean="0"/>
              <a:t>   </a:t>
            </a:r>
            <a:r>
              <a:rPr lang="zh-CN" altLang="en-US" sz="3200" smtClean="0"/>
              <a:t>第三</a:t>
            </a:r>
            <a:r>
              <a:rPr lang="zh-CN" altLang="en-US" sz="3200"/>
              <a:t>步：规范解答。题目所涉及的语言特色一般是多方面的，答题时应先答最主要、最突出的，然后再答次要的。答案要分点表述，形成合理的顺序。另外，点明语言特点收到的效果，用词要准确，还要注意运用术语。</a:t>
            </a:r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4358"/>
          </a:xfrm>
        </p:spPr>
        <p:txBody>
          <a:bodyPr>
            <a:normAutofit/>
          </a:bodyPr>
          <a:lstStyle/>
          <a:p>
            <a:r>
              <a:rPr lang="zh-CN" altLang="en-US" sz="3600" smtClean="0"/>
              <a:t>注意两点：</a:t>
            </a:r>
            <a:endParaRPr lang="zh-CN" altLang="en-US" sz="36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387" y="1253331"/>
            <a:ext cx="11077135" cy="4351338"/>
          </a:xfrm>
        </p:spPr>
        <p:txBody>
          <a:bodyPr/>
          <a:lstStyle/>
          <a:p>
            <a:r>
              <a:rPr lang="en-US" altLang="zh-CN" sz="3600" smtClean="0"/>
              <a:t>1</a:t>
            </a:r>
            <a:r>
              <a:rPr lang="zh-CN" altLang="en-US" sz="3600" smtClean="0"/>
              <a:t>、审题要准确</a:t>
            </a:r>
            <a:r>
              <a:rPr lang="zh-CN" altLang="en-US" sz="3600"/>
              <a:t>、全面</a:t>
            </a:r>
            <a:endParaRPr lang="zh-CN" altLang="en-US" sz="3600"/>
          </a:p>
          <a:p>
            <a:r>
              <a:rPr lang="en-US" altLang="zh-CN" sz="3600"/>
              <a:t> </a:t>
            </a:r>
            <a:r>
              <a:rPr lang="en-US" altLang="zh-CN" sz="3600" smtClean="0"/>
              <a:t>     </a:t>
            </a:r>
            <a:r>
              <a:rPr lang="zh-CN" altLang="en-US" sz="3600" smtClean="0"/>
              <a:t>①</a:t>
            </a:r>
            <a:r>
              <a:rPr lang="zh-CN" altLang="en-US" sz="3600"/>
              <a:t>明考还是暗考。明考，即在题干中直接要求分析表达特色；暗考，即带有“赏析”“如何表达”“这样写有什么好处”等</a:t>
            </a:r>
            <a:r>
              <a:rPr lang="zh-CN" altLang="en-US" sz="3600" smtClean="0"/>
              <a:t>。</a:t>
            </a:r>
            <a:endParaRPr lang="en-US" altLang="zh-CN" sz="3600" smtClean="0"/>
          </a:p>
          <a:p>
            <a:r>
              <a:rPr lang="en-US" altLang="zh-CN" sz="3600"/>
              <a:t> </a:t>
            </a:r>
            <a:r>
              <a:rPr lang="en-US" altLang="zh-CN" sz="3600" smtClean="0"/>
              <a:t>    </a:t>
            </a:r>
            <a:r>
              <a:rPr lang="zh-CN" altLang="en-US" sz="3600" smtClean="0"/>
              <a:t>②</a:t>
            </a:r>
            <a:r>
              <a:rPr lang="zh-CN" altLang="en-US" sz="3600"/>
              <a:t>限定角度还是不限角度。限定角度是指在题干中已明确赏析角度，</a:t>
            </a:r>
            <a:r>
              <a:rPr lang="zh-CN" altLang="en-US" sz="3600" smtClean="0"/>
              <a:t>如题干中限定“描写手法”，那么就要将</a:t>
            </a:r>
            <a:r>
              <a:rPr lang="zh-CN" altLang="en-US" sz="3600"/>
              <a:t>赏析角度限定在“描写手法”上，其他的不涉及。对于不限角度的句子赏析题，需要从多个角度判断所用技巧。一般会按先主后次、先熟后生的顺序</a:t>
            </a:r>
            <a:r>
              <a:rPr lang="zh-CN" altLang="en-US" sz="3600" smtClean="0"/>
              <a:t>切入。</a:t>
            </a:r>
            <a:endParaRPr lang="zh-CN" altLang="en-US" sz="3600"/>
          </a:p>
          <a:p>
            <a:endParaRPr lang="zh-CN" altLang="en-US" sz="360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54976" y="235976"/>
            <a:ext cx="11682047" cy="4351338"/>
          </a:xfrm>
        </p:spPr>
        <p:txBody>
          <a:bodyPr>
            <a:normAutofit/>
          </a:bodyPr>
          <a:lstStyle/>
          <a:p>
            <a:r>
              <a:rPr lang="en-US" altLang="zh-CN" sz="3600" smtClean="0"/>
              <a:t>2</a:t>
            </a:r>
            <a:r>
              <a:rPr lang="zh-CN" altLang="en-US" sz="3600" smtClean="0"/>
              <a:t>、最终落实到效果上</a:t>
            </a:r>
            <a:endParaRPr lang="en-US" altLang="zh-CN" sz="3600" smtClean="0"/>
          </a:p>
          <a:p>
            <a:r>
              <a:rPr lang="zh-CN" altLang="en-US" sz="3600" smtClean="0"/>
              <a:t>     大凡</a:t>
            </a:r>
            <a:r>
              <a:rPr lang="zh-CN" altLang="en-US" sz="3600"/>
              <a:t>赏析题都要分析表达效果，也就是要说出它好在何处，美在哪里。而分析表达效果则要求具体、深入。为此，要注意：</a:t>
            </a:r>
            <a:endParaRPr lang="zh-CN" altLang="en-US" sz="3600"/>
          </a:p>
          <a:p>
            <a:r>
              <a:rPr lang="zh-CN" altLang="en-US" sz="3600" smtClean="0"/>
              <a:t>    一</a:t>
            </a:r>
            <a:r>
              <a:rPr lang="zh-CN" altLang="en-US" sz="3600"/>
              <a:t>是内容方面，看它表现了“景”“物”“人”的什么特点。</a:t>
            </a:r>
            <a:endParaRPr lang="zh-CN" altLang="en-US" sz="3600"/>
          </a:p>
          <a:p>
            <a:r>
              <a:rPr lang="zh-CN" altLang="en-US" sz="3600" smtClean="0"/>
              <a:t>    二</a:t>
            </a:r>
            <a:r>
              <a:rPr lang="zh-CN" altLang="en-US" sz="3600"/>
              <a:t>是作者情感，看它表现了作者什么样的情感，表现的情感结果如何</a:t>
            </a:r>
            <a:r>
              <a:rPr lang="en-US" altLang="zh-CN" sz="3600"/>
              <a:t>(</a:t>
            </a:r>
            <a:r>
              <a:rPr lang="zh-CN" altLang="en-US" sz="3600"/>
              <a:t>是否强烈、是否含蓄等</a:t>
            </a:r>
            <a:r>
              <a:rPr lang="en-US" altLang="zh-CN" sz="3600"/>
              <a:t>)</a:t>
            </a:r>
            <a:r>
              <a:rPr lang="zh-CN" altLang="en-US" sz="3600"/>
              <a:t>。</a:t>
            </a:r>
            <a:endParaRPr lang="zh-CN" altLang="en-US" sz="3600"/>
          </a:p>
          <a:p>
            <a:r>
              <a:rPr lang="zh-CN" altLang="en-US" sz="3600" smtClean="0"/>
              <a:t>    三</a:t>
            </a:r>
            <a:r>
              <a:rPr lang="zh-CN" altLang="en-US" sz="3600"/>
              <a:t>是结构方面，看它在结构上是否起到悬念、铺垫、伏笔等作用。</a:t>
            </a:r>
            <a:endParaRPr lang="zh-CN" altLang="en-US" sz="3600"/>
          </a:p>
          <a:p>
            <a:r>
              <a:rPr lang="zh-CN" altLang="en-US" sz="3600" smtClean="0"/>
              <a:t>    四</a:t>
            </a:r>
            <a:r>
              <a:rPr lang="zh-CN" altLang="en-US" sz="3600"/>
              <a:t>是表达技巧自身效果，如比喻、拟人的效果就是生动形象，对比手法就是突出强调等。</a:t>
            </a:r>
            <a:endParaRPr lang="zh-CN" altLang="en-US" sz="3600"/>
          </a:p>
          <a:p>
            <a:endParaRPr lang="zh-CN" altLang="en-US" sz="3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https://d.book118.com/698004046042006027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Times New Roman</vt:lpstr>
      <vt:lpstr>方正中等线简体</vt:lpstr>
      <vt:lpstr>Courier New</vt:lpstr>
      <vt:lpstr>Office Theme</vt:lpstr>
      <vt:lpstr>第五讲</vt:lpstr>
      <vt:lpstr>二、语言赏析</vt:lpstr>
      <vt:lpstr>PowerPoint Presentation</vt:lpstr>
      <vt:lpstr>PowerPoint Presentation</vt:lpstr>
      <vt:lpstr>2、句式之美</vt:lpstr>
      <vt:lpstr>3、修辞之美</vt:lpstr>
      <vt:lpstr>4、风格之美</vt:lpstr>
      <vt:lpstr>PowerPoint Presentation</vt:lpstr>
      <vt:lpstr>补充：</vt:lpstr>
      <vt:lpstr>（二）步骤</vt:lpstr>
      <vt:lpstr>注意两点：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2024-09-05T01:12:09.846</cp:lastPrinted>
  <dcterms:created xsi:type="dcterms:W3CDTF">2024-09-04T17:12:09Z</dcterms:created>
  <dcterms:modified xsi:type="dcterms:W3CDTF">2024-09-04T17:12:11Z</dcterms:modified>
</cp:coreProperties>
</file>