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3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9F019-35E2-4C11-B078-EEA55583F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FA0F4-71C7-4B70-BF95-5631B184A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05A40-12AE-45DE-AC9B-34F1A3C7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9F75E-635E-4555-94AC-161CDCA80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BA432B-6AEC-493F-9009-CA75553E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7AF62-941F-4826-BB9D-4C7089F0E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337FB-1D70-4316-9F74-D17E9B70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D3FCE-8ED2-48C2-9526-27A43A78D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2550C-9F54-443B-BC0C-5CEEE71D2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78A27-3D1F-4B0B-99DC-A916A555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7E33B-47EF-4060-B33E-81CD170CC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22" Type="http://schemas.openxmlformats.org/officeDocument/2006/relationships/tags" Target="../tags/tag250.xml" /><Relationship Id="rId23" Type="http://schemas.openxmlformats.org/officeDocument/2006/relationships/tags" Target="../tags/tag251.xml" /><Relationship Id="rId24" Type="http://schemas.openxmlformats.org/officeDocument/2006/relationships/tags" Target="../tags/tag252.xml" /><Relationship Id="rId25" Type="http://schemas.openxmlformats.org/officeDocument/2006/relationships/tags" Target="../tags/tag253.xml" /><Relationship Id="rId26" Type="http://schemas.openxmlformats.org/officeDocument/2006/relationships/tags" Target="../tags/tag254.xml" /><Relationship Id="rId27" Type="http://schemas.openxmlformats.org/officeDocument/2006/relationships/tags" Target="../tags/tag255.xml" /><Relationship Id="rId28" Type="http://schemas.openxmlformats.org/officeDocument/2006/relationships/tags" Target="../tags/tag256.xml" /><Relationship Id="rId29" Type="http://schemas.openxmlformats.org/officeDocument/2006/relationships/tags" Target="../tags/tag257.xml" /><Relationship Id="rId3" Type="http://schemas.openxmlformats.org/officeDocument/2006/relationships/tags" Target="../tags/tag231.xml" /><Relationship Id="rId30" Type="http://schemas.openxmlformats.org/officeDocument/2006/relationships/tags" Target="../tags/tag258.xml" /><Relationship Id="rId31" Type="http://schemas.openxmlformats.org/officeDocument/2006/relationships/tags" Target="../tags/tag259.xml" /><Relationship Id="rId32" Type="http://schemas.openxmlformats.org/officeDocument/2006/relationships/tags" Target="../tags/tag260.xml" /><Relationship Id="rId33" Type="http://schemas.openxmlformats.org/officeDocument/2006/relationships/tags" Target="../tags/tag26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22" Type="http://schemas.openxmlformats.org/officeDocument/2006/relationships/tags" Target="../tags/tag282.xml" /><Relationship Id="rId23" Type="http://schemas.openxmlformats.org/officeDocument/2006/relationships/tags" Target="../tags/tag283.xml" /><Relationship Id="rId24" Type="http://schemas.openxmlformats.org/officeDocument/2006/relationships/tags" Target="../tags/tag284.xml" /><Relationship Id="rId25" Type="http://schemas.openxmlformats.org/officeDocument/2006/relationships/tags" Target="../tags/tag285.xml" /><Relationship Id="rId26" Type="http://schemas.openxmlformats.org/officeDocument/2006/relationships/tags" Target="../tags/tag286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5.xml" /><Relationship Id="rId3" Type="http://schemas.openxmlformats.org/officeDocument/2006/relationships/tags" Target="../tags/tag316.xml" /><Relationship Id="rId4" Type="http://schemas.openxmlformats.org/officeDocument/2006/relationships/tags" Target="../tags/tag3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6.xml" /><Relationship Id="rId11" Type="http://schemas.openxmlformats.org/officeDocument/2006/relationships/tags" Target="../tags/tag327.xml" /><Relationship Id="rId12" Type="http://schemas.openxmlformats.org/officeDocument/2006/relationships/tags" Target="../tags/tag328.xml" /><Relationship Id="rId13" Type="http://schemas.openxmlformats.org/officeDocument/2006/relationships/tags" Target="../tags/tag329.xml" /><Relationship Id="rId14" Type="http://schemas.openxmlformats.org/officeDocument/2006/relationships/tags" Target="../tags/tag330.xml" /><Relationship Id="rId2" Type="http://schemas.openxmlformats.org/officeDocument/2006/relationships/tags" Target="../tags/tag318.xml" /><Relationship Id="rId3" Type="http://schemas.openxmlformats.org/officeDocument/2006/relationships/tags" Target="../tags/tag319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tags" Target="../tags/tag3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40740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舌和口底开放性损伤查房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舌和口底开放性损伤的相关知识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舌和口底开放性损伤的相关知识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疾病定义及概述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301726" y="1590497"/>
            <a:ext cx="4644916" cy="1274696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6709528" y="1590497"/>
            <a:ext cx="4644916" cy="1274696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0" name="矩形: 圆角 9"/>
          <p:cNvSpPr/>
          <p:nvPr>
            <p:custDataLst>
              <p:tags r:id="rId4"/>
            </p:custDataLst>
          </p:nvPr>
        </p:nvSpPr>
        <p:spPr>
          <a:xfrm>
            <a:off x="838200" y="1773976"/>
            <a:ext cx="907738" cy="9077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2" name="矩形: 圆角 11"/>
          <p:cNvSpPr/>
          <p:nvPr>
            <p:custDataLst>
              <p:tags r:id="rId5"/>
            </p:custDataLst>
          </p:nvPr>
        </p:nvSpPr>
        <p:spPr>
          <a:xfrm>
            <a:off x="6240208" y="1773976"/>
            <a:ext cx="907738" cy="90773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301726" y="3133652"/>
            <a:ext cx="4644916" cy="1274696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6709528" y="3133652"/>
            <a:ext cx="4644916" cy="1274696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1" name="矩形: 圆角 10"/>
          <p:cNvSpPr/>
          <p:nvPr>
            <p:custDataLst>
              <p:tags r:id="rId8"/>
            </p:custDataLst>
          </p:nvPr>
        </p:nvSpPr>
        <p:spPr>
          <a:xfrm>
            <a:off x="838200" y="3317131"/>
            <a:ext cx="907738" cy="907738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3" name="矩形: 圆角 12"/>
          <p:cNvSpPr/>
          <p:nvPr>
            <p:custDataLst>
              <p:tags r:id="rId9"/>
            </p:custDataLst>
          </p:nvPr>
        </p:nvSpPr>
        <p:spPr>
          <a:xfrm>
            <a:off x="6240208" y="3317131"/>
            <a:ext cx="907738" cy="907738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10"/>
            </p:custDataLst>
          </p:nvPr>
        </p:nvSpPr>
        <p:spPr>
          <a:xfrm>
            <a:off x="1301726" y="4676807"/>
            <a:ext cx="4644916" cy="1274696"/>
          </a:xfrm>
          <a:prstGeom prst="rect">
            <a:avLst/>
          </a:prstGeom>
          <a:noFill/>
          <a:ln w="190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5" name="矩形: 圆角 3"/>
          <p:cNvSpPr/>
          <p:nvPr>
            <p:custDataLst>
              <p:tags r:id="rId11"/>
            </p:custDataLst>
          </p:nvPr>
        </p:nvSpPr>
        <p:spPr>
          <a:xfrm>
            <a:off x="838200" y="4860286"/>
            <a:ext cx="907738" cy="907738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05</a:t>
            </a:r>
            <a:endParaRPr lang="en-US" altLang="zh-CN" sz="3600" b="1">
              <a:latin typeface="+mn-ea"/>
            </a:endParaRPr>
          </a:p>
        </p:txBody>
      </p:sp>
      <p:sp>
        <p:nvSpPr>
          <p:cNvPr id="32" name="TextBox 2"/>
          <p:cNvSpPr txBox="1"/>
          <p:nvPr>
            <p:custDataLst>
              <p:tags r:id="rId12"/>
            </p:custDataLst>
          </p:nvPr>
        </p:nvSpPr>
        <p:spPr>
          <a:xfrm>
            <a:off x="2150236" y="4995481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治疗：包括清创、止血、抗感染、修复组织缺损等。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3" name="TextBox 2"/>
          <p:cNvSpPr txBox="1"/>
          <p:nvPr>
            <p:custDataLst>
              <p:tags r:id="rId13"/>
            </p:custDataLst>
          </p:nvPr>
        </p:nvSpPr>
        <p:spPr>
          <a:xfrm>
            <a:off x="7529068" y="3426574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诊断：根据病史、临床表现、影像学检查等手段进行诊断。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4" name="TextBox 2"/>
          <p:cNvSpPr txBox="1"/>
          <p:nvPr>
            <p:custDataLst>
              <p:tags r:id="rId14"/>
            </p:custDataLst>
          </p:nvPr>
        </p:nvSpPr>
        <p:spPr>
          <a:xfrm>
            <a:off x="2150236" y="3426574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临床表现：创口疼痛、出血、肿胀、感染、组织缺损等。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5" name="TextBox 2"/>
          <p:cNvSpPr txBox="1"/>
          <p:nvPr>
            <p:custDataLst>
              <p:tags r:id="rId15"/>
            </p:custDataLst>
          </p:nvPr>
        </p:nvSpPr>
        <p:spPr>
          <a:xfrm>
            <a:off x="7529068" y="1883420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病因：常见病因包括外伤、烧伤、化学物质腐蚀等。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6" name="TextBox 2"/>
          <p:cNvSpPr txBox="1"/>
          <p:nvPr>
            <p:custDataLst>
              <p:tags r:id="rId16"/>
            </p:custDataLst>
          </p:nvPr>
        </p:nvSpPr>
        <p:spPr>
          <a:xfrm>
            <a:off x="2150236" y="1883420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舌和口底开放性损伤：指舌和口底受到外力作用，导致皮肤、黏膜、肌肉、神经、血管等组织受损，形成开放性创口。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11" name="任意多边形: 形状 10"/>
          <p:cNvSpPr/>
          <p:nvPr>
            <p:custDataLst>
              <p:tags r:id="rId2"/>
            </p:custDataLst>
          </p:nvPr>
        </p:nvSpPr>
        <p:spPr>
          <a:xfrm>
            <a:off x="1167030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10"/>
          <p:cNvSpPr txBox="1"/>
          <p:nvPr>
            <p:custDataLst>
              <p:tags r:id="rId3"/>
            </p:custDataLst>
          </p:nvPr>
        </p:nvSpPr>
        <p:spPr>
          <a:xfrm>
            <a:off x="1359765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外伤：交通事故、运动损伤、暴力伤害等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文本框 58"/>
          <p:cNvSpPr txBox="1"/>
          <p:nvPr>
            <p:custDataLst>
              <p:tags r:id="rId4"/>
            </p:custDataLst>
          </p:nvPr>
        </p:nvSpPr>
        <p:spPr>
          <a:xfrm>
            <a:off x="1359765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1047379" y="1364400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任意多边形: 形状 14"/>
          <p:cNvSpPr/>
          <p:nvPr>
            <p:custDataLst>
              <p:tags r:id="rId6"/>
            </p:custDataLst>
          </p:nvPr>
        </p:nvSpPr>
        <p:spPr>
          <a:xfrm>
            <a:off x="4634965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文本框 10"/>
          <p:cNvSpPr txBox="1"/>
          <p:nvPr>
            <p:custDataLst>
              <p:tags r:id="rId7"/>
            </p:custDataLst>
          </p:nvPr>
        </p:nvSpPr>
        <p:spPr>
          <a:xfrm>
            <a:off x="4827700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疾病：口腔癌、口腔溃疡、口腔感染等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文本框 58"/>
          <p:cNvSpPr txBox="1"/>
          <p:nvPr>
            <p:custDataLst>
              <p:tags r:id="rId8"/>
            </p:custDataLst>
          </p:nvPr>
        </p:nvSpPr>
        <p:spPr>
          <a:xfrm>
            <a:off x="4827700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02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9"/>
            </p:custDataLst>
          </p:nvPr>
        </p:nvSpPr>
        <p:spPr>
          <a:xfrm>
            <a:off x="4514668" y="1364400"/>
            <a:ext cx="120298" cy="22828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任意多边形: 形状 20"/>
          <p:cNvSpPr/>
          <p:nvPr>
            <p:custDataLst>
              <p:tags r:id="rId10"/>
            </p:custDataLst>
          </p:nvPr>
        </p:nvSpPr>
        <p:spPr>
          <a:xfrm>
            <a:off x="7989718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文本框 10"/>
          <p:cNvSpPr txBox="1"/>
          <p:nvPr>
            <p:custDataLst>
              <p:tags r:id="rId11"/>
            </p:custDataLst>
          </p:nvPr>
        </p:nvSpPr>
        <p:spPr>
          <a:xfrm>
            <a:off x="8182453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手术：口腔手术、颌面外科手术等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文本框 58"/>
          <p:cNvSpPr txBox="1"/>
          <p:nvPr>
            <p:custDataLst>
              <p:tags r:id="rId12"/>
            </p:custDataLst>
          </p:nvPr>
        </p:nvSpPr>
        <p:spPr>
          <a:xfrm>
            <a:off x="8182453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5" name="矩形 24"/>
          <p:cNvSpPr/>
          <p:nvPr>
            <p:custDataLst>
              <p:tags r:id="rId13"/>
            </p:custDataLst>
          </p:nvPr>
        </p:nvSpPr>
        <p:spPr>
          <a:xfrm>
            <a:off x="7870067" y="1364400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任意多边形: 形状 1"/>
          <p:cNvSpPr/>
          <p:nvPr>
            <p:custDataLst>
              <p:tags r:id="rId14"/>
            </p:custDataLst>
          </p:nvPr>
        </p:nvSpPr>
        <p:spPr>
          <a:xfrm>
            <a:off x="1167030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10"/>
          <p:cNvSpPr txBox="1"/>
          <p:nvPr>
            <p:custDataLst>
              <p:tags r:id="rId15"/>
            </p:custDataLst>
          </p:nvPr>
        </p:nvSpPr>
        <p:spPr>
          <a:xfrm>
            <a:off x="1359765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化学物质：强酸、强碱等腐蚀性物质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8"/>
          <p:cNvSpPr txBox="1"/>
          <p:nvPr>
            <p:custDataLst>
              <p:tags r:id="rId16"/>
            </p:custDataLst>
          </p:nvPr>
        </p:nvSpPr>
        <p:spPr>
          <a:xfrm>
            <a:off x="1359765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17"/>
            </p:custDataLst>
          </p:nvPr>
        </p:nvSpPr>
        <p:spPr>
          <a:xfrm>
            <a:off x="1047379" y="3894531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任意多边形: 形状 9"/>
          <p:cNvSpPr/>
          <p:nvPr>
            <p:custDataLst>
              <p:tags r:id="rId18"/>
            </p:custDataLst>
          </p:nvPr>
        </p:nvSpPr>
        <p:spPr>
          <a:xfrm>
            <a:off x="4634965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9"/>
            </p:custDataLst>
          </p:nvPr>
        </p:nvSpPr>
        <p:spPr>
          <a:xfrm>
            <a:off x="4827700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物理因素：高温、低温、辐射等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文本框 58"/>
          <p:cNvSpPr txBox="1"/>
          <p:nvPr>
            <p:custDataLst>
              <p:tags r:id="rId20"/>
            </p:custDataLst>
          </p:nvPr>
        </p:nvSpPr>
        <p:spPr>
          <a:xfrm>
            <a:off x="4827700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05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26" name="矩形 25"/>
          <p:cNvSpPr/>
          <p:nvPr>
            <p:custDataLst>
              <p:tags r:id="rId21"/>
            </p:custDataLst>
          </p:nvPr>
        </p:nvSpPr>
        <p:spPr>
          <a:xfrm>
            <a:off x="4514668" y="3894531"/>
            <a:ext cx="120298" cy="22828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2" name="任意多边形: 形状 31"/>
          <p:cNvSpPr/>
          <p:nvPr>
            <p:custDataLst>
              <p:tags r:id="rId22"/>
            </p:custDataLst>
          </p:nvPr>
        </p:nvSpPr>
        <p:spPr>
          <a:xfrm>
            <a:off x="7989718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4" name="文本框 10"/>
          <p:cNvSpPr txBox="1"/>
          <p:nvPr>
            <p:custDataLst>
              <p:tags r:id="rId23"/>
            </p:custDataLst>
          </p:nvPr>
        </p:nvSpPr>
        <p:spPr>
          <a:xfrm>
            <a:off x="8182453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遗传因素：基因突变、遗传缺陷等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文本框 58"/>
          <p:cNvSpPr txBox="1"/>
          <p:nvPr>
            <p:custDataLst>
              <p:tags r:id="rId24"/>
            </p:custDataLst>
          </p:nvPr>
        </p:nvSpPr>
        <p:spPr>
          <a:xfrm>
            <a:off x="8182453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06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36" name="矩形 35"/>
          <p:cNvSpPr/>
          <p:nvPr>
            <p:custDataLst>
              <p:tags r:id="rId25"/>
            </p:custDataLst>
          </p:nvPr>
        </p:nvSpPr>
        <p:spPr>
          <a:xfrm>
            <a:off x="7870067" y="3894531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856761" y="3776440"/>
            <a:ext cx="10495759" cy="640"/>
          </a:xfrm>
          <a:prstGeom prst="line">
            <a:avLst/>
          </a:prstGeom>
          <a:ln w="254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等腰三角形 103"/>
          <p:cNvSpPr/>
          <p:nvPr>
            <p:custDataLst>
              <p:tags r:id="rId3"/>
            </p:custDataLst>
          </p:nvPr>
        </p:nvSpPr>
        <p:spPr>
          <a:xfrm rot="10800000" flipH="1" flipV="1">
            <a:off x="4906835" y="4189256"/>
            <a:ext cx="1636542" cy="243209"/>
          </a:xfrm>
          <a:prstGeom prst="triangle">
            <a:avLst>
              <a:gd name="adj" fmla="val 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13" name="等腰三角形 112"/>
          <p:cNvSpPr/>
          <p:nvPr>
            <p:custDataLst>
              <p:tags r:id="rId4"/>
            </p:custDataLst>
          </p:nvPr>
        </p:nvSpPr>
        <p:spPr>
          <a:xfrm rot="10800000" flipH="1" flipV="1">
            <a:off x="9717898" y="4189256"/>
            <a:ext cx="1635902" cy="243209"/>
          </a:xfrm>
          <a:prstGeom prst="triangle">
            <a:avLst>
              <a:gd name="adj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0" name="矩形 49"/>
          <p:cNvSpPr/>
          <p:nvPr>
            <p:custDataLst>
              <p:tags r:id="rId5"/>
            </p:custDataLst>
          </p:nvPr>
        </p:nvSpPr>
        <p:spPr>
          <a:xfrm>
            <a:off x="841400" y="1859567"/>
            <a:ext cx="3296165" cy="126125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诊断依据：病史、临床表现、影像学检查等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1" name="等腰三角形 50"/>
          <p:cNvSpPr/>
          <p:nvPr>
            <p:custDataLst>
              <p:tags r:id="rId6"/>
            </p:custDataLst>
          </p:nvPr>
        </p:nvSpPr>
        <p:spPr>
          <a:xfrm rot="10800000">
            <a:off x="838200" y="3121055"/>
            <a:ext cx="1663423" cy="243209"/>
          </a:xfrm>
          <a:prstGeom prst="triangle">
            <a:avLst>
              <a:gd name="adj" fmla="val 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3" name="椭圆 52"/>
          <p:cNvSpPr/>
          <p:nvPr>
            <p:custDataLst>
              <p:tags r:id="rId7"/>
            </p:custDataLst>
          </p:nvPr>
        </p:nvSpPr>
        <p:spPr>
          <a:xfrm>
            <a:off x="2304496" y="3591473"/>
            <a:ext cx="369615" cy="369615"/>
          </a:xfrm>
          <a:prstGeom prst="ellipse">
            <a:avLst/>
          </a:prstGeom>
          <a:solidFill>
            <a:schemeClr val="accent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A</a:t>
            </a:r>
            <a:endParaRPr lang="en-US" altLang="zh-CN" sz="10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5" name="矩形 54"/>
          <p:cNvSpPr/>
          <p:nvPr>
            <p:custDataLst>
              <p:tags r:id="rId8"/>
            </p:custDataLst>
          </p:nvPr>
        </p:nvSpPr>
        <p:spPr>
          <a:xfrm>
            <a:off x="5652463" y="1859567"/>
            <a:ext cx="3296125" cy="126125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诊断方法：临床检查、影像学检查、实验室检查等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6" name="等腰三角形 55"/>
          <p:cNvSpPr/>
          <p:nvPr>
            <p:custDataLst>
              <p:tags r:id="rId9"/>
            </p:custDataLst>
          </p:nvPr>
        </p:nvSpPr>
        <p:spPr>
          <a:xfrm rot="10800000">
            <a:off x="5646703" y="3121055"/>
            <a:ext cx="1644863" cy="243209"/>
          </a:xfrm>
          <a:prstGeom prst="triangle">
            <a:avLst>
              <a:gd name="adj" fmla="val 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8" name="椭圆 57"/>
          <p:cNvSpPr/>
          <p:nvPr>
            <p:custDataLst>
              <p:tags r:id="rId10"/>
            </p:custDataLst>
          </p:nvPr>
        </p:nvSpPr>
        <p:spPr>
          <a:xfrm>
            <a:off x="7116199" y="3591473"/>
            <a:ext cx="369294" cy="369615"/>
          </a:xfrm>
          <a:prstGeom prst="ellipse">
            <a:avLst/>
          </a:prstGeom>
          <a:solidFill>
            <a:schemeClr val="accent3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C</a:t>
            </a:r>
            <a:endParaRPr lang="en-US" altLang="zh-CN" sz="10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5" name="椭圆 64"/>
          <p:cNvSpPr/>
          <p:nvPr>
            <p:custDataLst>
              <p:tags r:id="rId11"/>
            </p:custDataLst>
          </p:nvPr>
        </p:nvSpPr>
        <p:spPr>
          <a:xfrm rot="10800000" flipV="1">
            <a:off x="4710347" y="3591473"/>
            <a:ext cx="369294" cy="369615"/>
          </a:xfrm>
          <a:prstGeom prst="ellipse">
            <a:avLst/>
          </a:prstGeom>
          <a:solidFill>
            <a:schemeClr val="accent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B</a:t>
            </a:r>
            <a:endParaRPr lang="en-US" altLang="zh-CN" sz="10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7" name="椭圆 66"/>
          <p:cNvSpPr/>
          <p:nvPr>
            <p:custDataLst>
              <p:tags r:id="rId12"/>
            </p:custDataLst>
          </p:nvPr>
        </p:nvSpPr>
        <p:spPr>
          <a:xfrm rot="10800000" flipV="1">
            <a:off x="9522050" y="3591473"/>
            <a:ext cx="369294" cy="369615"/>
          </a:xfrm>
          <a:prstGeom prst="ellipse">
            <a:avLst/>
          </a:prstGeom>
          <a:solidFill>
            <a:schemeClr val="accent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D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" name="矩形 4"/>
          <p:cNvSpPr/>
          <p:nvPr>
            <p:custDataLst>
              <p:tags r:id="rId13"/>
            </p:custDataLst>
          </p:nvPr>
        </p:nvSpPr>
        <p:spPr>
          <a:xfrm>
            <a:off x="3247252" y="4421585"/>
            <a:ext cx="3296165" cy="126125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鉴别诊断：与其他口腔疾病、外伤等相鉴别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14"/>
            </p:custDataLst>
          </p:nvPr>
        </p:nvSpPr>
        <p:spPr>
          <a:xfrm>
            <a:off x="8056395" y="4421585"/>
            <a:ext cx="3296165" cy="126125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诊断标准：根据损伤程度、范围、深度等制定诊断标准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疾病预后及并发症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预防措施：及时处理伤口、保持口腔卫生、避免刺激性食物等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预后：与损伤程度、部位、治疗方法等因素有关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并发症：感染、出血、组织坏死、瘢痕形成等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治疗方法：清创缝合、抗感染、营养支持等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444519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670181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124969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09873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273340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655561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298584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09873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660167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629976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2155160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794795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职业：建筑工人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772597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受伤部位：舌和口底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613870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入院时间：2022年10月11日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941948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治疗方案：清创缝合，抗感染，营养支持等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058227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4921429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421296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受伤原因：工地意外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251603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受伤时间：2022年10月10日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239152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目前状况：意识清醒，生命体征平稳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612919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病例症状及体征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917927" y="3543807"/>
            <a:ext cx="1034835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3071161" y="2604465"/>
            <a:ext cx="599" cy="8823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2049095" y="2089535"/>
            <a:ext cx="2039338" cy="4981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受伤原因：如交通事故、跌倒、咬伤等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88754" y="3232691"/>
            <a:ext cx="3597" cy="252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470884" y="2735146"/>
            <a:ext cx="2039338" cy="4981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受伤程度：如撕裂伤、挫伤、穿刺伤等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10543" y="2223812"/>
            <a:ext cx="3597" cy="12576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892673" y="1724468"/>
            <a:ext cx="2039338" cy="4981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体征：如伤口大小、深度、形状等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332333" y="3061847"/>
            <a:ext cx="3597" cy="4969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314462" y="2561304"/>
            <a:ext cx="2039338" cy="4981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治疗方案：如清创缝合、抗感染、止痛等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859068" y="3558794"/>
            <a:ext cx="599" cy="1738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838200" y="3968819"/>
            <a:ext cx="2039338" cy="658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患者年龄、性别、职业等基本信息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82056" y="3539012"/>
            <a:ext cx="3597" cy="10574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259989" y="4827236"/>
            <a:ext cx="2039338" cy="658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受伤部位：舌、口底等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01447" y="3583971"/>
            <a:ext cx="0" cy="5287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81778" y="4389635"/>
            <a:ext cx="2039338" cy="658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症状：如疼痛、肿胀、出血、麻木等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122637" y="3539012"/>
            <a:ext cx="1798" cy="138893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03567" y="5159333"/>
            <a:ext cx="2039338" cy="658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辅助检查：如X光片、CT等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3008818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428210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849999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271788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796125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223310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39104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060893" y="3481464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838200" y="2290530"/>
            <a:ext cx="1529210" cy="53004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41079" y="2533620"/>
            <a:ext cx="4680234" cy="10826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1200093" y="2635364"/>
            <a:ext cx="4515128" cy="87975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latin typeface="+mn-ea"/>
                <a:sym typeface="+mn-ea"/>
              </a:rPr>
              <a:t>血常规检查：了解血细胞数量和形态，判断有无感染</a:t>
            </a:r>
            <a:endParaRPr lang="zh-CN" altLang="en-US" sz="1300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041079" y="1892692"/>
            <a:ext cx="838933" cy="74510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838200" y="4349175"/>
            <a:ext cx="1529210" cy="53004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1041079" y="4592265"/>
            <a:ext cx="4680234" cy="1082632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1200093" y="4694009"/>
            <a:ext cx="4515128" cy="87975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latin typeface="+mn-ea"/>
                <a:sym typeface="+mn-ea"/>
              </a:rPr>
              <a:t>凝血功能检查：了解凝血功能，判断有无出血倾向</a:t>
            </a:r>
            <a:endParaRPr lang="zh-CN" altLang="en-US" sz="1300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1041079" y="3951946"/>
            <a:ext cx="838933" cy="74510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70078" y="2265551"/>
            <a:ext cx="1529210" cy="53004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73566" y="2508641"/>
            <a:ext cx="4680234" cy="10826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32579" y="2610385"/>
            <a:ext cx="4515128" cy="87975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latin typeface="+mn-ea"/>
                <a:sym typeface="+mn-ea"/>
              </a:rPr>
              <a:t>生化检查：了解肝肾功能、血糖、电解质等指标，判断有无代谢紊乱</a:t>
            </a:r>
            <a:endParaRPr lang="zh-CN" altLang="en-US" sz="1300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73566" y="1867713"/>
            <a:ext cx="838933" cy="74510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70078" y="4331507"/>
            <a:ext cx="1529210" cy="53004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73566" y="4574597"/>
            <a:ext cx="4680234" cy="1082632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32579" y="4676341"/>
            <a:ext cx="4515128" cy="87975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影像学检查：包括X线、CT、MRI等，了解损伤程度、范围和深度，判断有无骨折、气道阻塞等并发症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73566" y="3934278"/>
            <a:ext cx="838933" cy="74510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诊断及治疗方案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诊断：根据病史、临床表现和影像学检查，确定损伤类型和程度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治疗方案：根据损伤类型和程度，制定相应的治疗方案，包括清创、缝合、引流、抗感染等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术后护理：注意观察病情变化，及时处理并发症，促进伤口愈合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康复治疗：根据患者情况，制定康复计划，包括功能锻炼、心理辅导等，帮助患者恢复功能和生活质量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原因：舌和口底开放性损伤导致的疼痛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程度：轻度、中度、重度疼痛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持续时间：急性、慢性疼痛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影响：影响患者生活质量，导致焦虑、抑郁等情绪问题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https://d.book118.com/698014074063006034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0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0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0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0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0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2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1_2"/>
  <p:tag name="KSO_WM_UNIT_INDEX" val="1_1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2_2"/>
  <p:tag name="KSO_WM_UNIT_INDEX" val="1_2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3_2"/>
  <p:tag name="KSO_WM_UNIT_INDEX" val="1_3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4_2"/>
  <p:tag name="KSO_WM_UNIT_INDEX" val="1_4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5_2"/>
  <p:tag name="KSO_WM_UNIT_INDEX" val="1_5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6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5_1"/>
  <p:tag name="KSO_WM_UNIT_INDEX" val="1_5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6_2"/>
  <p:tag name="KSO_WM_UNIT_INDEX" val="1_6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HIGHLIGHT" val="0"/>
  <p:tag name="KSO_WM_UNIT_ID" val="diagram20231479_4*l_i*1_1"/>
  <p:tag name="KSO_WM_UNIT_INDEX" val="1_1"/>
  <p:tag name="KSO_WM_UNIT_LAYERLEVEL" val="1_1"/>
  <p:tag name="KSO_WM_UNIT_LINE_FILL_TYPE" val="2"/>
  <p:tag name="KSO_WM_UNIT_LINE_FORE_SCHEMECOLOR_INDEX" val="6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1"/>
  <p:tag name="KSO_WM_UNIT_INDEX" val="1_1_1"/>
  <p:tag name="KSO_WM_UNIT_LAYERLEVEL" val="1_1_1"/>
  <p:tag name="KSO_WM_UNIT_PRESET_TEXT" val="A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1"/>
  <p:tag name="KSO_WM_UNIT_INDEX" val="1_3_1"/>
  <p:tag name="KSO_WM_UNIT_LAYERLEVEL" val="1_1_1"/>
  <p:tag name="KSO_WM_UNIT_PRESET_TEXT" val="C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1"/>
  <p:tag name="KSO_WM_UNIT_INDEX" val="1_2_1"/>
  <p:tag name="KSO_WM_UNIT_LAYERLEVEL" val="1_1_1"/>
  <p:tag name="KSO_WM_UNIT_PRESET_TEXT" val="B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1"/>
  <p:tag name="KSO_WM_UNIT_INDEX" val="1_4_1"/>
  <p:tag name="KSO_WM_UNIT_LAYERLEVEL" val="1_1_1"/>
  <p:tag name="KSO_WM_UNIT_PRESET_TEXT" val="D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31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33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舌和口底开放性损伤查房</vt:lpstr>
      <vt:lpstr>目录</vt:lpstr>
      <vt:lpstr>舌和口底开放性损伤的相关知识</vt:lpstr>
      <vt:lpstr>疾病定义及概述</vt:lpstr>
      <vt:lpstr>病因及发病机制</vt:lpstr>
      <vt:lpstr>诊断及鉴别诊断</vt:lpstr>
      <vt:lpstr>疾病预后及并发症</vt:lpstr>
      <vt:lpstr>病例汇报</vt:lpstr>
      <vt:lpstr>病例基本信息</vt:lpstr>
      <vt:lpstr>病例症状及体征</vt:lpstr>
      <vt:lpstr>实验室及影像学检查</vt:lpstr>
      <vt:lpstr>诊断及治疗方案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2024-09-12T22:37:25.479</cp:lastPrinted>
  <dcterms:created xsi:type="dcterms:W3CDTF">2024-09-12T14:37:25Z</dcterms:created>
  <dcterms:modified xsi:type="dcterms:W3CDTF">2024-09-12T14:37:28Z</dcterms:modified>
</cp:coreProperties>
</file>