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9178B890-E001-4E17-8C2D-EA0F74000EC7}"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6" name="PlaceHolder 1"/>
          <p:cNvSpPr>
            <a:spLocks noGrp="1"/>
          </p:cNvSpPr>
          <p:nvPr>
            <p:ph type="sldImg"/>
          </p:nvPr>
        </p:nvSpPr>
        <p:spPr>
          <a:xfrm>
            <a:off x="685800" y="1143000"/>
            <a:ext cx="5486040" cy="3085920"/>
          </a:xfrm>
          <a:prstGeom prst="rect">
            <a:avLst/>
          </a:prstGeom>
          <a:ln w="0">
            <a:noFill/>
          </a:ln>
        </p:spPr>
      </p:sp>
      <p:sp>
        <p:nvSpPr>
          <p:cNvPr id="337"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8"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9" name="PlaceHolder 1"/>
          <p:cNvSpPr>
            <a:spLocks noGrp="1"/>
          </p:cNvSpPr>
          <p:nvPr>
            <p:ph type="sldImg"/>
          </p:nvPr>
        </p:nvSpPr>
        <p:spPr>
          <a:xfrm>
            <a:off x="685800" y="1143000"/>
            <a:ext cx="5486040" cy="3085920"/>
          </a:xfrm>
          <a:prstGeom prst="rect">
            <a:avLst/>
          </a:prstGeom>
          <a:ln w="0">
            <a:noFill/>
          </a:ln>
        </p:spPr>
      </p:sp>
      <p:sp>
        <p:nvSpPr>
          <p:cNvPr id="340"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1"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2" name="PlaceHolder 1"/>
          <p:cNvSpPr>
            <a:spLocks noGrp="1"/>
          </p:cNvSpPr>
          <p:nvPr>
            <p:ph type="sldImg"/>
          </p:nvPr>
        </p:nvSpPr>
        <p:spPr>
          <a:xfrm>
            <a:off x="685800" y="1143000"/>
            <a:ext cx="5486040" cy="3085920"/>
          </a:xfrm>
          <a:prstGeom prst="rect">
            <a:avLst/>
          </a:prstGeom>
          <a:ln w="0">
            <a:noFill/>
          </a:ln>
        </p:spPr>
      </p:sp>
      <p:sp>
        <p:nvSpPr>
          <p:cNvPr id="343"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4"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5" name="PlaceHolder 1"/>
          <p:cNvSpPr>
            <a:spLocks noGrp="1"/>
          </p:cNvSpPr>
          <p:nvPr>
            <p:ph type="sldImg"/>
          </p:nvPr>
        </p:nvSpPr>
        <p:spPr>
          <a:xfrm>
            <a:off x="685800" y="1143000"/>
            <a:ext cx="5486040" cy="3085920"/>
          </a:xfrm>
          <a:prstGeom prst="rect">
            <a:avLst/>
          </a:prstGeom>
          <a:ln w="0">
            <a:noFill/>
          </a:ln>
        </p:spPr>
      </p:sp>
      <p:sp>
        <p:nvSpPr>
          <p:cNvPr id="346"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7"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8" name="PlaceHolder 1"/>
          <p:cNvSpPr>
            <a:spLocks noGrp="1"/>
          </p:cNvSpPr>
          <p:nvPr>
            <p:ph type="sldImg"/>
          </p:nvPr>
        </p:nvSpPr>
        <p:spPr>
          <a:xfrm>
            <a:off x="685800" y="1143000"/>
            <a:ext cx="5486040" cy="3085920"/>
          </a:xfrm>
          <a:prstGeom prst="rect">
            <a:avLst/>
          </a:prstGeom>
          <a:ln w="0">
            <a:noFill/>
          </a:ln>
        </p:spPr>
      </p:sp>
      <p:sp>
        <p:nvSpPr>
          <p:cNvPr id="349"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0"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1" name="PlaceHolder 1"/>
          <p:cNvSpPr>
            <a:spLocks noGrp="1"/>
          </p:cNvSpPr>
          <p:nvPr>
            <p:ph type="sldImg"/>
          </p:nvPr>
        </p:nvSpPr>
        <p:spPr>
          <a:xfrm>
            <a:off x="685800" y="1143000"/>
            <a:ext cx="5486040" cy="3085920"/>
          </a:xfrm>
          <a:prstGeom prst="rect">
            <a:avLst/>
          </a:prstGeom>
          <a:ln w="0">
            <a:noFill/>
          </a:ln>
        </p:spPr>
      </p:sp>
      <p:sp>
        <p:nvSpPr>
          <p:cNvPr id="352"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3"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4" name="PlaceHolder 1"/>
          <p:cNvSpPr>
            <a:spLocks noGrp="1"/>
          </p:cNvSpPr>
          <p:nvPr>
            <p:ph type="sldImg"/>
          </p:nvPr>
        </p:nvSpPr>
        <p:spPr>
          <a:xfrm>
            <a:off x="685800" y="1143000"/>
            <a:ext cx="5486040" cy="3085920"/>
          </a:xfrm>
          <a:prstGeom prst="rect">
            <a:avLst/>
          </a:prstGeom>
          <a:ln w="0">
            <a:noFill/>
          </a:ln>
        </p:spPr>
      </p:sp>
      <p:sp>
        <p:nvSpPr>
          <p:cNvPr id="355"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6"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7E655C4-3625-4277-A374-9655FE42AB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CB4A29A-4610-46A0-9AB8-D355DCCB87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B9A155F-8AC1-4C49-8360-9A5DBAF0CC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35221D7-F940-4BD3-A8FB-586634634A0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11D83E0-72EA-4FD5-A7DA-7CE265B9F73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45851F6-3CC2-4870-A858-630E49A91C4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18E19AD-18F8-4137-AA5D-01049891226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4A32D7A-AF8F-4DD5-988C-CEDDA13F777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3037D55-6316-4180-9702-4F60C87D56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CABDD1-A561-49B7-9FCA-90E6840B6A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38769D-9F94-4ECA-8966-AD4F1E362B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93FEF39E-4FE3-4148-9E0E-6A9B4E060F7F}"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941C1609-B80B-4598-9E5A-37A2B74A85D5}"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1.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98021046011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建立高效的工作流程与执行系统</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建立高效的工作流程与执行系统简介</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设立明确的目标和计划</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建立高效的沟通机制</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建立有效的监督与反馈机制</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持续改进与优化工作流程</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工作流程与执行系统的总结</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第一章 建立高效的工作流程与执行系统简介</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0"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为什么需要建立高效的工作流程与执行系统</a:t>
            </a:r>
            <a:endParaRPr lang="en-US" sz="3600" b="0" strike="noStrike" spc="-1">
              <a:solidFill>
                <a:schemeClr val="dk1"/>
              </a:solidFill>
              <a:latin typeface="Arial"/>
            </a:endParaRPr>
          </a:p>
        </p:txBody>
      </p:sp>
      <p:sp>
        <p:nvSpPr>
          <p:cNvPr id="81"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建立高效的工作流程和执行系统可以提高工作效率，确保任务的顺利完成。有效的工作流程可以优化资源分配、时间利用，优秀的执行系统可以将计划变为实际行动。</a:t>
            </a:r>
            <a:endParaRPr lang="en-US" sz="25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2"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什么是工作流程</a:t>
            </a:r>
            <a:endParaRPr lang="en-US" sz="3600" b="0" strike="noStrike" spc="-1">
              <a:solidFill>
                <a:schemeClr val="dk1"/>
              </a:solidFill>
              <a:latin typeface="Arial"/>
            </a:endParaRPr>
          </a:p>
        </p:txBody>
      </p:sp>
      <p:sp>
        <p:nvSpPr>
          <p:cNvPr id="83"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工作流程定义</a:t>
            </a:r>
            <a:endParaRPr lang="en-US" sz="2000" b="0" strike="noStrike" spc="-1">
              <a:solidFill>
                <a:srgbClr val="000000"/>
              </a:solidFill>
              <a:latin typeface="Arial"/>
            </a:endParaRPr>
          </a:p>
        </p:txBody>
      </p:sp>
      <p:sp>
        <p:nvSpPr>
          <p:cNvPr id="84"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工作的顺序、流程和规则</a:t>
            </a:r>
            <a:endParaRPr lang="en-US" sz="3000" b="0" strike="noStrike" spc="-1">
              <a:solidFill>
                <a:srgbClr val="000000"/>
              </a:solidFill>
              <a:latin typeface="Arial"/>
            </a:endParaRPr>
          </a:p>
        </p:txBody>
      </p:sp>
      <p:sp>
        <p:nvSpPr>
          <p:cNvPr id="85"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86"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87"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88"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89"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工作流程优势</a:t>
            </a:r>
            <a:endParaRPr lang="en-US" sz="2000" b="0" strike="noStrike" spc="-1">
              <a:solidFill>
                <a:srgbClr val="000000"/>
              </a:solidFill>
              <a:latin typeface="Arial"/>
            </a:endParaRPr>
          </a:p>
        </p:txBody>
      </p:sp>
      <p:sp>
        <p:nvSpPr>
          <p:cNvPr id="90"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优化资源分配、时间利用</a:t>
            </a:r>
            <a:endParaRPr lang="en-US" sz="3000" b="0" strike="noStrike" spc="-1">
              <a:solidFill>
                <a:srgbClr val="000000"/>
              </a:solidFill>
              <a:latin typeface="Arial"/>
            </a:endParaRPr>
          </a:p>
        </p:txBody>
      </p:sp>
      <p:sp>
        <p:nvSpPr>
          <p:cNvPr id="91"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2"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3"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方法和工具的组合</a:t>
            </a:r>
            <a:endParaRPr lang="en-US" sz="2200" b="0" strike="noStrike" spc="-1">
              <a:solidFill>
                <a:srgbClr val="000000"/>
              </a:solidFill>
              <a:latin typeface="Arial"/>
            </a:endParaRPr>
          </a:p>
        </p:txBody>
      </p:sp>
      <p:sp>
        <p:nvSpPr>
          <p:cNvPr id="94"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执行系统要素</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实现目标的有效工具</a:t>
            </a:r>
            <a:endParaRPr lang="en-US" sz="1500" b="0" strike="noStrike" spc="-1">
              <a:solidFill>
                <a:srgbClr val="000000"/>
              </a:solidFill>
              <a:latin typeface="Arial"/>
            </a:endParaRPr>
          </a:p>
        </p:txBody>
      </p:sp>
      <p:sp>
        <p:nvSpPr>
          <p:cNvPr id="95"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6"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97"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8"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9"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00"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1"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什么是执行系统</a:t>
            </a:r>
            <a:endParaRPr lang="en-US" sz="3600" b="0" strike="noStrike" spc="-1">
              <a:solidFill>
                <a:schemeClr val="dk1"/>
              </a:solidFill>
              <a:latin typeface="Arial"/>
            </a:endParaRPr>
          </a:p>
        </p:txBody>
      </p:sp>
      <p:sp>
        <p:nvSpPr>
          <p:cNvPr id="102"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3"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将计划落实为行动的系统</a:t>
            </a:r>
            <a:endParaRPr lang="en-US" sz="2200" b="0" strike="noStrike" spc="-1">
              <a:solidFill>
                <a:srgbClr val="000000"/>
              </a:solidFill>
              <a:latin typeface="Arial"/>
            </a:endParaRPr>
          </a:p>
        </p:txBody>
      </p:sp>
      <p:sp>
        <p:nvSpPr>
          <p:cNvPr id="104"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执行系统定义</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确保工作目标实现</a:t>
            </a:r>
            <a:endParaRPr lang="en-US" sz="15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6"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如何建立高效的工作流程与执行系统</a:t>
            </a:r>
            <a:endParaRPr lang="en-US" sz="3500" b="0" strike="noStrike" spc="-1">
              <a:solidFill>
                <a:srgbClr val="000000"/>
              </a:solidFill>
              <a:latin typeface="Arial"/>
            </a:endParaRPr>
          </a:p>
        </p:txBody>
      </p:sp>
      <p:sp>
        <p:nvSpPr>
          <p:cNvPr id="107"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要建立高效的工作流程和执行系统，需要设立明确的工作流程和执行计划，设置可量化的目标和</a:t>
            </a:r>
            <a:r>
              <a:rPr lang="en-US" sz="2500" b="0" strike="noStrike" spc="148">
                <a:solidFill>
                  <a:schemeClr val="dk1"/>
                </a:solidFill>
                <a:latin typeface="Arial"/>
                <a:ea typeface="微软雅黑"/>
              </a:rPr>
              <a:t>KPI</a:t>
            </a:r>
            <a:r>
              <a:rPr lang="zh-CN" sz="2500" b="0" strike="noStrike" spc="148">
                <a:solidFill>
                  <a:schemeClr val="dk1"/>
                </a:solidFill>
                <a:latin typeface="Arial"/>
                <a:ea typeface="微软雅黑"/>
              </a:rPr>
              <a:t>指标，建立透明的沟通机制和监督机制。这些步骤可以帮助提升工作效率和确保任务顺利完成。</a:t>
            </a:r>
            <a:endParaRPr lang="en-US" sz="2500" b="0" strike="noStrike" spc="-1">
              <a:solidFill>
                <a:srgbClr val="000000"/>
              </a:solidFill>
              <a:latin typeface="Arial"/>
            </a:endParaRPr>
          </a:p>
        </p:txBody>
      </p:sp>
      <p:sp>
        <p:nvSpPr>
          <p:cNvPr id="10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0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0"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设立明确的目标和计划</a:t>
            </a:r>
            <a:endParaRPr lang="en-US" sz="3600" b="0" strike="noStrike" spc="-1">
              <a:solidFill>
                <a:schemeClr val="dk1"/>
              </a:solidFill>
              <a:latin typeface="Arial"/>
            </a:endParaRPr>
          </a:p>
        </p:txBody>
      </p:sp>
      <p:sp>
        <p:nvSpPr>
          <p:cNvPr id="11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3"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确定清晰的工作目标</a:t>
            </a:r>
            <a:endParaRPr lang="en-US" sz="3500" b="0" strike="noStrike" spc="-1">
              <a:solidFill>
                <a:srgbClr val="000000"/>
              </a:solidFill>
              <a:latin typeface="Arial"/>
            </a:endParaRPr>
          </a:p>
        </p:txBody>
      </p:sp>
      <p:sp>
        <p:nvSpPr>
          <p:cNvPr id="114"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在工作流程中，确定清晰的工作目标是非常重要的。这些目标必须具体、可量化和可达成，以确保团队的方向明确，实现高效执行。同时，这些目标也应符合公司的战略规划，与公司整体目标保持一致。</a:t>
            </a:r>
            <a:endParaRPr lang="en-US" sz="2500" b="0" strike="noStrike" spc="-1">
              <a:solidFill>
                <a:srgbClr val="000000"/>
              </a:solidFill>
              <a:latin typeface="Arial"/>
            </a:endParaRPr>
          </a:p>
        </p:txBody>
      </p:sp>
      <p:sp>
        <p:nvSpPr>
          <p:cNvPr id="11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制定详细的执行计划</a:t>
            </a:r>
            <a:endParaRPr lang="en-US" sz="3600" b="0" strike="noStrike" spc="-1">
              <a:solidFill>
                <a:schemeClr val="dk1"/>
              </a:solidFill>
              <a:latin typeface="Arial"/>
            </a:endParaRPr>
          </a:p>
        </p:txBody>
      </p:sp>
      <p:sp>
        <p:nvSpPr>
          <p:cNvPr id="11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明确不同阶段的任务和计划</a:t>
            </a:r>
            <a:endParaRPr lang="en-US" sz="1500" b="0" strike="noStrike" spc="-1">
              <a:solidFill>
                <a:srgbClr val="000000"/>
              </a:solidFill>
              <a:latin typeface="Arial"/>
            </a:endParaRPr>
          </a:p>
        </p:txBody>
      </p:sp>
      <p:sp>
        <p:nvSpPr>
          <p:cNvPr id="11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分阶段制定执行计划</a:t>
            </a:r>
            <a:endParaRPr lang="en-US" sz="2200" b="0" strike="noStrike" spc="-1">
              <a:solidFill>
                <a:srgbClr val="000000"/>
              </a:solidFill>
              <a:latin typeface="Arial"/>
            </a:endParaRPr>
          </a:p>
        </p:txBody>
      </p:sp>
      <p:sp>
        <p:nvSpPr>
          <p:cNvPr id="11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明确任务执行的责任人和具体完成时间</a:t>
            </a:r>
            <a:endParaRPr lang="en-US" sz="1500" b="0" strike="noStrike" spc="-1">
              <a:solidFill>
                <a:srgbClr val="000000"/>
              </a:solidFill>
              <a:latin typeface="Arial"/>
            </a:endParaRPr>
          </a:p>
        </p:txBody>
      </p:sp>
      <p:sp>
        <p:nvSpPr>
          <p:cNvPr id="12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确定任务的责任人和时间节点</a:t>
            </a:r>
            <a:endParaRPr lang="en-US" sz="2200" b="0" strike="noStrike" spc="-1">
              <a:solidFill>
                <a:srgbClr val="000000"/>
              </a:solidFill>
              <a:latin typeface="Arial"/>
            </a:endParaRPr>
          </a:p>
        </p:txBody>
      </p:sp>
      <p:sp>
        <p:nvSpPr>
          <p:cNvPr id="12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2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2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2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5"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使用</a:t>
            </a:r>
            <a:r>
              <a:rPr lang="en-US" sz="3600" b="1" strike="noStrike" spc="299">
                <a:solidFill>
                  <a:schemeClr val="dk1">
                    <a:lumMod val="85000"/>
                    <a:lumOff val="15000"/>
                  </a:schemeClr>
                </a:solidFill>
                <a:latin typeface="Arial"/>
                <a:ea typeface="微软雅黑"/>
              </a:rPr>
              <a:t>OKR</a:t>
            </a:r>
            <a:r>
              <a:rPr lang="zh-CN" sz="3600" b="1" strike="noStrike" spc="299">
                <a:solidFill>
                  <a:schemeClr val="dk1">
                    <a:lumMod val="85000"/>
                    <a:lumOff val="15000"/>
                  </a:schemeClr>
                </a:solidFill>
                <a:latin typeface="Arial"/>
                <a:ea typeface="微软雅黑"/>
              </a:rPr>
              <a:t>方法管理目标</a:t>
            </a:r>
            <a:endParaRPr lang="en-US" sz="3600" b="0" strike="noStrike" spc="-1">
              <a:solidFill>
                <a:schemeClr val="dk1"/>
              </a:solidFill>
              <a:latin typeface="Arial"/>
            </a:endParaRPr>
          </a:p>
        </p:txBody>
      </p:sp>
      <p:sp>
        <p:nvSpPr>
          <p:cNvPr id="126"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Arial"/>
                <a:ea typeface="微软雅黑"/>
              </a:rPr>
              <a:t>OKR</a:t>
            </a:r>
            <a:r>
              <a:rPr lang="zh-CN" sz="2000" b="0" strike="noStrike" spc="-1">
                <a:solidFill>
                  <a:schemeClr val="dk1"/>
                </a:solidFill>
                <a:latin typeface="Arial"/>
                <a:ea typeface="微软雅黑"/>
              </a:rPr>
              <a:t>方法的优点之一</a:t>
            </a:r>
            <a:endParaRPr lang="en-US" sz="2000" b="0" strike="noStrike" spc="-1">
              <a:solidFill>
                <a:srgbClr val="000000"/>
              </a:solidFill>
              <a:latin typeface="Arial"/>
            </a:endParaRPr>
          </a:p>
        </p:txBody>
      </p:sp>
      <p:sp>
        <p:nvSpPr>
          <p:cNvPr id="127"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明确目标、衡量进展和激励团队</a:t>
            </a:r>
            <a:endParaRPr lang="en-US" sz="3000" b="0" strike="noStrike" spc="-1">
              <a:solidFill>
                <a:srgbClr val="000000"/>
              </a:solidFill>
              <a:latin typeface="Arial"/>
            </a:endParaRPr>
          </a:p>
        </p:txBody>
      </p:sp>
      <p:sp>
        <p:nvSpPr>
          <p:cNvPr id="128"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29"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30"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131"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32"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lumMod val="85000"/>
                    <a:lumOff val="15000"/>
                  </a:schemeClr>
                </a:solidFill>
                <a:latin typeface="微软雅黑"/>
                <a:ea typeface="微软雅黑"/>
              </a:rPr>
              <a:t>OKR</a:t>
            </a:r>
            <a:r>
              <a:rPr lang="zh-CN" sz="2000" b="0" strike="noStrike" spc="-1">
                <a:solidFill>
                  <a:schemeClr val="dk1">
                    <a:lumMod val="85000"/>
                    <a:lumOff val="15000"/>
                  </a:schemeClr>
                </a:solidFill>
                <a:latin typeface="微软雅黑"/>
                <a:ea typeface="微软雅黑"/>
              </a:rPr>
              <a:t>方法的另一个优点</a:t>
            </a:r>
            <a:endParaRPr lang="en-US" sz="2000" b="0" strike="noStrike" spc="-1">
              <a:solidFill>
                <a:srgbClr val="000000"/>
              </a:solidFill>
              <a:latin typeface="Arial"/>
            </a:endParaRPr>
          </a:p>
        </p:txBody>
      </p:sp>
      <p:sp>
        <p:nvSpPr>
          <p:cNvPr id="133"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提高团队执行效率和目标达成率</a:t>
            </a:r>
            <a:endParaRPr lang="en-US" sz="3000" b="0" strike="noStrike" spc="-1">
              <a:solidFill>
                <a:srgbClr val="000000"/>
              </a:solidFill>
              <a:latin typeface="Arial"/>
            </a:endParaRPr>
          </a:p>
        </p:txBody>
      </p:sp>
      <p:sp>
        <p:nvSpPr>
          <p:cNvPr id="134"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6"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实时监控任务执行情况和调整计划</a:t>
            </a:r>
            <a:endParaRPr lang="en-US" sz="2200" b="0" strike="noStrike" spc="-1">
              <a:solidFill>
                <a:srgbClr val="000000"/>
              </a:solidFill>
              <a:latin typeface="Arial"/>
            </a:endParaRPr>
          </a:p>
        </p:txBody>
      </p:sp>
      <p:sp>
        <p:nvSpPr>
          <p:cNvPr id="137"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en-US" sz="1500" b="0" strike="noStrike" spc="-1">
                <a:solidFill>
                  <a:schemeClr val="dk1">
                    <a:lumMod val="85000"/>
                    <a:lumOff val="15000"/>
                  </a:schemeClr>
                </a:solidFill>
                <a:latin typeface="微软雅黑"/>
                <a:ea typeface="微软雅黑"/>
              </a:rPr>
              <a:t>Gantt</a:t>
            </a:r>
            <a:r>
              <a:rPr lang="zh-CN" sz="1500" b="0" strike="noStrike" spc="-1">
                <a:solidFill>
                  <a:schemeClr val="dk1">
                    <a:lumMod val="85000"/>
                    <a:lumOff val="15000"/>
                  </a:schemeClr>
                </a:solidFill>
                <a:latin typeface="微软雅黑"/>
                <a:ea typeface="微软雅黑"/>
              </a:rPr>
              <a:t>图可以帮助团队及时调整计划</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确保任务按时完成</a:t>
            </a:r>
            <a:endParaRPr lang="en-US" sz="1500" b="0" strike="noStrike" spc="-1">
              <a:solidFill>
                <a:srgbClr val="000000"/>
              </a:solidFill>
              <a:latin typeface="Arial"/>
            </a:endParaRPr>
          </a:p>
        </p:txBody>
      </p:sp>
      <p:sp>
        <p:nvSpPr>
          <p:cNvPr id="13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9"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增加团队协作与效率</a:t>
            </a:r>
            <a:endParaRPr lang="en-US" sz="2200" b="0" strike="noStrike" spc="-1">
              <a:solidFill>
                <a:srgbClr val="000000"/>
              </a:solidFill>
              <a:latin typeface="Arial"/>
            </a:endParaRPr>
          </a:p>
        </p:txBody>
      </p:sp>
      <p:sp>
        <p:nvSpPr>
          <p:cNvPr id="140"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团队成员可以更好地协作</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提升整体执行效率</a:t>
            </a:r>
            <a:endParaRPr lang="en-US" sz="1500" b="0" strike="noStrike" spc="-1">
              <a:solidFill>
                <a:srgbClr val="000000"/>
              </a:solidFill>
              <a:latin typeface="Arial"/>
            </a:endParaRPr>
          </a:p>
        </p:txBody>
      </p:sp>
      <p:sp>
        <p:nvSpPr>
          <p:cNvPr id="14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2"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提高项目管理水平</a:t>
            </a:r>
            <a:endParaRPr lang="en-US" sz="2200" b="0" strike="noStrike" spc="-1">
              <a:solidFill>
                <a:srgbClr val="000000"/>
              </a:solidFill>
              <a:latin typeface="Arial"/>
            </a:endParaRPr>
          </a:p>
        </p:txBody>
      </p:sp>
      <p:sp>
        <p:nvSpPr>
          <p:cNvPr id="143"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项目管理者可以更好地掌控项目进度</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及时发现并解决问题</a:t>
            </a:r>
            <a:endParaRPr lang="en-US" sz="1500" b="0" strike="noStrike" spc="-1">
              <a:solidFill>
                <a:srgbClr val="000000"/>
              </a:solidFill>
              <a:latin typeface="Arial"/>
            </a:endParaRPr>
          </a:p>
        </p:txBody>
      </p:sp>
      <p:sp>
        <p:nvSpPr>
          <p:cNvPr id="144"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利用</a:t>
            </a:r>
            <a:r>
              <a:rPr lang="en-US" sz="3600" b="1" strike="noStrike" spc="299">
                <a:solidFill>
                  <a:schemeClr val="dk1">
                    <a:lumMod val="85000"/>
                    <a:lumOff val="15000"/>
                  </a:schemeClr>
                </a:solidFill>
                <a:latin typeface="Arial"/>
                <a:ea typeface="微软雅黑"/>
              </a:rPr>
              <a:t>Gantt</a:t>
            </a:r>
            <a:r>
              <a:rPr lang="zh-CN" sz="3600" b="1" strike="noStrike" spc="299">
                <a:solidFill>
                  <a:schemeClr val="dk1">
                    <a:lumMod val="85000"/>
                    <a:lumOff val="15000"/>
                  </a:schemeClr>
                </a:solidFill>
                <a:latin typeface="Arial"/>
                <a:ea typeface="微软雅黑"/>
              </a:rPr>
              <a:t>图跟踪执行进度</a:t>
            </a:r>
            <a:endParaRPr lang="en-US" sz="3600" b="0" strike="noStrike" spc="-1">
              <a:solidFill>
                <a:schemeClr val="dk1"/>
              </a:solidFill>
              <a:latin typeface="Arial"/>
            </a:endParaRPr>
          </a:p>
        </p:txBody>
      </p:sp>
      <p:sp>
        <p:nvSpPr>
          <p:cNvPr id="14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6"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清晰展示任务的时间安排和进度</a:t>
            </a:r>
            <a:endParaRPr lang="en-US" sz="2200" b="0" strike="noStrike" spc="-1">
              <a:solidFill>
                <a:srgbClr val="000000"/>
              </a:solidFill>
              <a:latin typeface="Arial"/>
            </a:endParaRPr>
          </a:p>
        </p:txBody>
      </p:sp>
      <p:sp>
        <p:nvSpPr>
          <p:cNvPr id="147"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en-US" sz="1500" b="0" strike="noStrike" spc="-1">
                <a:solidFill>
                  <a:schemeClr val="dk1">
                    <a:lumMod val="85000"/>
                    <a:lumOff val="15000"/>
                  </a:schemeClr>
                </a:solidFill>
                <a:latin typeface="微软雅黑"/>
                <a:ea typeface="微软雅黑"/>
              </a:rPr>
              <a:t>Gantt</a:t>
            </a:r>
            <a:r>
              <a:rPr lang="zh-CN" sz="1500" b="0" strike="noStrike" spc="-1">
                <a:solidFill>
                  <a:schemeClr val="dk1">
                    <a:lumMod val="85000"/>
                    <a:lumOff val="15000"/>
                  </a:schemeClr>
                </a:solidFill>
                <a:latin typeface="微软雅黑"/>
                <a:ea typeface="微软雅黑"/>
              </a:rPr>
              <a:t>图为任务排期提供直观信息</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任务执行进度一目了然</a:t>
            </a:r>
            <a:endParaRPr lang="en-US" sz="15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4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4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建立高效的沟通机制</a:t>
            </a:r>
            <a:endParaRPr lang="en-US" sz="3600" b="0" strike="noStrike" spc="-1">
              <a:solidFill>
                <a:schemeClr val="dk1"/>
              </a:solidFill>
              <a:latin typeface="Arial"/>
            </a:endParaRPr>
          </a:p>
        </p:txBody>
      </p:sp>
      <p:sp>
        <p:nvSpPr>
          <p:cNvPr id="15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1"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建立透明开放的沟通环境</a:t>
            </a:r>
            <a:endParaRPr lang="en-US" sz="3600" b="0" strike="noStrike" spc="-1">
              <a:solidFill>
                <a:schemeClr val="dk1"/>
              </a:solidFill>
              <a:latin typeface="Arial"/>
            </a:endParaRPr>
          </a:p>
        </p:txBody>
      </p:sp>
      <p:sp>
        <p:nvSpPr>
          <p:cNvPr id="152"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提高信息传递效率</a:t>
            </a:r>
            <a:endParaRPr lang="en-US" sz="2000" b="0" strike="noStrike" spc="-1">
              <a:solidFill>
                <a:srgbClr val="000000"/>
              </a:solidFill>
              <a:latin typeface="Arial"/>
            </a:endParaRPr>
          </a:p>
        </p:txBody>
      </p:sp>
      <p:sp>
        <p:nvSpPr>
          <p:cNvPr id="153"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多样化沟通渠道</a:t>
            </a:r>
            <a:endParaRPr lang="en-US" sz="3000" b="0" strike="noStrike" spc="-1">
              <a:solidFill>
                <a:srgbClr val="000000"/>
              </a:solidFill>
              <a:latin typeface="Arial"/>
            </a:endParaRPr>
          </a:p>
        </p:txBody>
      </p:sp>
      <p:sp>
        <p:nvSpPr>
          <p:cNvPr id="154"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55"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避免信息滞后影响决策</a:t>
            </a:r>
            <a:endParaRPr lang="en-US" sz="2000" b="0" strike="noStrike" spc="-1">
              <a:solidFill>
                <a:srgbClr val="000000"/>
              </a:solidFill>
              <a:latin typeface="Arial"/>
            </a:endParaRPr>
          </a:p>
        </p:txBody>
      </p:sp>
      <p:sp>
        <p:nvSpPr>
          <p:cNvPr id="156"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及时性</a:t>
            </a:r>
            <a:endParaRPr lang="en-US" sz="3000" b="0" strike="noStrike" spc="-1">
              <a:solidFill>
                <a:srgbClr val="000000"/>
              </a:solidFill>
              <a:latin typeface="Arial"/>
            </a:endParaRPr>
          </a:p>
        </p:txBody>
      </p:sp>
      <p:sp>
        <p:nvSpPr>
          <p:cNvPr id="157"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58"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减少误解和信息不对称</a:t>
            </a:r>
            <a:endParaRPr lang="en-US" sz="2000" b="0" strike="noStrike" spc="-1">
              <a:solidFill>
                <a:srgbClr val="000000"/>
              </a:solidFill>
              <a:latin typeface="Arial"/>
            </a:endParaRPr>
          </a:p>
        </p:txBody>
      </p:sp>
      <p:sp>
        <p:nvSpPr>
          <p:cNvPr id="159"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信息透明化</a:t>
            </a:r>
            <a:endParaRPr lang="en-US" sz="3000" b="0" strike="noStrike" spc="-1">
              <a:solidFill>
                <a:srgbClr val="000000"/>
              </a:solidFill>
              <a:latin typeface="Arial"/>
            </a:endParaRPr>
          </a:p>
        </p:txBody>
      </p:sp>
      <p:sp>
        <p:nvSpPr>
          <p:cNvPr id="160"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1"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定期召开工作会议</a:t>
            </a:r>
            <a:endParaRPr lang="en-US" sz="3600" b="0" strike="noStrike" spc="-1">
              <a:solidFill>
                <a:schemeClr val="dk1"/>
              </a:solidFill>
              <a:latin typeface="Arial"/>
            </a:endParaRPr>
          </a:p>
        </p:txBody>
      </p:sp>
      <p:sp>
        <p:nvSpPr>
          <p:cNvPr id="162"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确保团队同步工作</a:t>
            </a:r>
            <a:endParaRPr lang="en-US" sz="1500" b="0" strike="noStrike" spc="-1">
              <a:solidFill>
                <a:srgbClr val="000000"/>
              </a:solidFill>
              <a:latin typeface="Arial"/>
            </a:endParaRPr>
          </a:p>
        </p:txBody>
      </p:sp>
      <p:sp>
        <p:nvSpPr>
          <p:cNvPr id="163"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沟通协调</a:t>
            </a:r>
            <a:endParaRPr lang="en-US" sz="2200" b="0" strike="noStrike" spc="-1">
              <a:solidFill>
                <a:srgbClr val="000000"/>
              </a:solidFill>
              <a:latin typeface="Arial"/>
            </a:endParaRPr>
          </a:p>
        </p:txBody>
      </p:sp>
      <p:sp>
        <p:nvSpPr>
          <p:cNvPr id="164"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快速响应和解决难题</a:t>
            </a:r>
            <a:endParaRPr lang="en-US" sz="1500" b="0" strike="noStrike" spc="-1">
              <a:solidFill>
                <a:srgbClr val="000000"/>
              </a:solidFill>
              <a:latin typeface="Arial"/>
            </a:endParaRPr>
          </a:p>
        </p:txBody>
      </p:sp>
      <p:sp>
        <p:nvSpPr>
          <p:cNvPr id="165"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问题解决</a:t>
            </a:r>
            <a:endParaRPr lang="en-US" sz="2200" b="0" strike="noStrike" spc="-1">
              <a:solidFill>
                <a:srgbClr val="000000"/>
              </a:solidFill>
              <a:latin typeface="Arial"/>
            </a:endParaRPr>
          </a:p>
        </p:txBody>
      </p:sp>
      <p:sp>
        <p:nvSpPr>
          <p:cNvPr id="166"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专注核心议题</a:t>
            </a:r>
            <a:endParaRPr lang="en-US" sz="1500" b="0" strike="noStrike" spc="-1">
              <a:solidFill>
                <a:srgbClr val="000000"/>
              </a:solidFill>
              <a:latin typeface="Arial"/>
            </a:endParaRPr>
          </a:p>
        </p:txBody>
      </p:sp>
      <p:sp>
        <p:nvSpPr>
          <p:cNvPr id="167"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内容精简</a:t>
            </a:r>
            <a:endParaRPr lang="en-US" sz="2200" b="0" strike="noStrike" spc="-1">
              <a:solidFill>
                <a:srgbClr val="000000"/>
              </a:solidFill>
              <a:latin typeface="Arial"/>
            </a:endParaRPr>
          </a:p>
        </p:txBody>
      </p:sp>
      <p:sp>
        <p:nvSpPr>
          <p:cNvPr id="168"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9"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利用项目管理工具进行协作</a:t>
            </a:r>
            <a:endParaRPr lang="en-US" sz="3500" b="0" strike="noStrike" spc="-1">
              <a:solidFill>
                <a:srgbClr val="000000"/>
              </a:solidFill>
              <a:latin typeface="Arial"/>
            </a:endParaRPr>
          </a:p>
        </p:txBody>
      </p:sp>
      <p:sp>
        <p:nvSpPr>
          <p:cNvPr id="17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通过项目管理工具，团队成员可以方便地共享信息和文档，提高工作效率和互动效果。这样的工具不仅使得团队协作更加便捷，也提升了整体的沟通效率。</a:t>
            </a:r>
            <a:endParaRPr lang="en-US" sz="2500" b="0" strike="noStrike" spc="-1">
              <a:solidFill>
                <a:srgbClr val="000000"/>
              </a:solidFill>
              <a:latin typeface="Arial"/>
            </a:endParaRPr>
          </a:p>
        </p:txBody>
      </p:sp>
      <p:sp>
        <p:nvSpPr>
          <p:cNvPr id="17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4"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5"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激励措施</a:t>
            </a:r>
            <a:endParaRPr lang="en-US" sz="2200" b="0" strike="noStrike" spc="-1">
              <a:solidFill>
                <a:srgbClr val="000000"/>
              </a:solidFill>
              <a:latin typeface="Arial"/>
            </a:endParaRPr>
          </a:p>
        </p:txBody>
      </p:sp>
      <p:sp>
        <p:nvSpPr>
          <p:cNvPr id="176"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促进团队创新</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提升工作积极性</a:t>
            </a:r>
            <a:endParaRPr lang="en-US" sz="1500" b="0" strike="noStrike" spc="-1">
              <a:solidFill>
                <a:srgbClr val="000000"/>
              </a:solidFill>
              <a:latin typeface="Arial"/>
            </a:endParaRPr>
          </a:p>
        </p:txBody>
      </p:sp>
      <p:sp>
        <p:nvSpPr>
          <p:cNvPr id="177"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8"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合作文化</a:t>
            </a:r>
            <a:endParaRPr lang="en-US" sz="2200" b="0" strike="noStrike" spc="-1">
              <a:solidFill>
                <a:srgbClr val="000000"/>
              </a:solidFill>
              <a:latin typeface="Arial"/>
            </a:endParaRPr>
          </a:p>
        </p:txBody>
      </p:sp>
      <p:sp>
        <p:nvSpPr>
          <p:cNvPr id="179"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营造良好氛围</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增进团队凝聚力</a:t>
            </a:r>
            <a:endParaRPr lang="en-US" sz="1500" b="0" strike="noStrike" spc="-1">
              <a:solidFill>
                <a:srgbClr val="000000"/>
              </a:solidFill>
              <a:latin typeface="Arial"/>
            </a:endParaRPr>
          </a:p>
        </p:txBody>
      </p:sp>
      <p:sp>
        <p:nvSpPr>
          <p:cNvPr id="180"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1"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团队精神</a:t>
            </a:r>
            <a:endParaRPr lang="en-US" sz="2200" b="0" strike="noStrike" spc="-1">
              <a:solidFill>
                <a:srgbClr val="000000"/>
              </a:solidFill>
              <a:latin typeface="Arial"/>
            </a:endParaRPr>
          </a:p>
        </p:txBody>
      </p:sp>
      <p:sp>
        <p:nvSpPr>
          <p:cNvPr id="182"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共同目标感</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协作精神培养</a:t>
            </a:r>
            <a:endParaRPr lang="en-US" sz="1500" b="0" strike="noStrike" spc="-1">
              <a:solidFill>
                <a:srgbClr val="000000"/>
              </a:solidFill>
              <a:latin typeface="Arial"/>
            </a:endParaRPr>
          </a:p>
        </p:txBody>
      </p:sp>
      <p:sp>
        <p:nvSpPr>
          <p:cNvPr id="183"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激励团队创新和合作</a:t>
            </a:r>
            <a:endParaRPr lang="en-US" sz="3600" b="0" strike="noStrike" spc="-1">
              <a:solidFill>
                <a:schemeClr val="dk1"/>
              </a:solidFill>
              <a:latin typeface="Arial"/>
            </a:endParaRPr>
          </a:p>
        </p:txBody>
      </p:sp>
      <p:sp>
        <p:nvSpPr>
          <p:cNvPr id="184"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5"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奖励制度</a:t>
            </a:r>
            <a:endParaRPr lang="en-US" sz="2200" b="0" strike="noStrike" spc="-1">
              <a:solidFill>
                <a:srgbClr val="000000"/>
              </a:solidFill>
              <a:latin typeface="Arial"/>
            </a:endParaRPr>
          </a:p>
        </p:txBody>
      </p:sp>
      <p:sp>
        <p:nvSpPr>
          <p:cNvPr id="186"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激励积极表现</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鼓励团队合作</a:t>
            </a:r>
            <a:endParaRPr lang="en-US" sz="15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87"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建立高效的工作流程与执行系统</a:t>
            </a:r>
            <a:endParaRPr lang="en-US" sz="3600" b="0" strike="noStrike" spc="-1">
              <a:solidFill>
                <a:schemeClr val="dk1"/>
              </a:solidFill>
              <a:latin typeface="Arial"/>
            </a:endParaRPr>
          </a:p>
        </p:txBody>
      </p:sp>
      <p:sp>
        <p:nvSpPr>
          <p:cNvPr id="188"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要建立高效的工作流程和执行系统，沟通机制是至关重要的一环。透明开放的沟通环境、定期工作会议、项目管理工具的应用以及激励团队创新和合作等方面都是需要重点关注和持续优化的。只有确保团队成员之间的良好沟通和合作，才能在工作中取得更高效的成果。</a:t>
            </a:r>
            <a:endParaRPr lang="en-US" sz="25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8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04</a:t>
            </a:r>
            <a:endParaRPr lang="en-US" sz="1800" b="0" strike="noStrike" spc="148">
              <a:solidFill>
                <a:schemeClr val="dk1">
                  <a:lumMod val="65000"/>
                  <a:lumOff val="35000"/>
                </a:schemeClr>
              </a:solidFill>
              <a:latin typeface="Arial"/>
            </a:endParaRPr>
          </a:p>
        </p:txBody>
      </p:sp>
      <p:sp>
        <p:nvSpPr>
          <p:cNvPr id="190"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4</a:t>
            </a:r>
            <a:r>
              <a:rPr lang="zh-CN" sz="3600" b="1" strike="noStrike" spc="299">
                <a:solidFill>
                  <a:schemeClr val="dk1">
                    <a:lumMod val="85000"/>
                    <a:lumOff val="15000"/>
                  </a:schemeClr>
                </a:solidFill>
                <a:latin typeface="Arial"/>
                <a:ea typeface="微软雅黑"/>
              </a:rPr>
              <a:t>章 建立有效的监督与反馈机制</a:t>
            </a:r>
            <a:endParaRPr lang="en-US" sz="3600" b="0" strike="noStrike" spc="-1">
              <a:solidFill>
                <a:schemeClr val="dk1"/>
              </a:solidFill>
              <a:latin typeface="Arial"/>
            </a:endParaRPr>
          </a:p>
        </p:txBody>
      </p:sp>
      <p:sp>
        <p:nvSpPr>
          <p:cNvPr id="19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https://d.book118.com/698021046011006050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122</Paragraphs>
  <Slides>20</Slides>
  <Notes>7</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微软雅黑</vt:lpstr>
      <vt:lpstr>Times New Roman</vt:lpstr>
      <vt:lpstr>Wingdings</vt:lpstr>
      <vt:lpstr>Symbol</vt:lpstr>
      <vt:lpstr>DejaVu Sans</vt:lpstr>
      <vt:lpstr>Office Theme</vt:lpstr>
      <vt:lpstr>建立高效的工作流程与执行系统</vt:lpstr>
      <vt:lpstr>目录</vt:lpstr>
      <vt:lpstr>第一章 建立高效的工作流程与执行系统简介</vt:lpstr>
      <vt:lpstr>为什么需要建立高效的工作流程与执行系统</vt:lpstr>
      <vt:lpstr>什么是工作流程</vt:lpstr>
      <vt:lpstr>什么是执行系统</vt:lpstr>
      <vt:lpstr> </vt:lpstr>
      <vt:lpstr>第2章 设立明确的目标和计划</vt:lpstr>
      <vt:lpstr> </vt:lpstr>
      <vt:lpstr>制定详细的执行计划</vt:lpstr>
      <vt:lpstr>使用OKR方法管理目标</vt:lpstr>
      <vt:lpstr>利用Gantt图跟踪执行进度</vt:lpstr>
      <vt:lpstr>第3章 建立高效的沟通机制</vt:lpstr>
      <vt:lpstr>建立透明开放的沟通环境</vt:lpstr>
      <vt:lpstr>定期召开工作会议</vt:lpstr>
      <vt:lpstr> </vt:lpstr>
      <vt:lpstr>激励团队创新和合作</vt:lpstr>
      <vt:lpstr>建立高效的工作流程与执行系统</vt:lpstr>
      <vt:lpstr>第4章 建立有效的监督与反馈机制</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2024-09-29T14:55:50.474</cp:lastPrinted>
  <dcterms:created xsi:type="dcterms:W3CDTF">2024-09-29T06:55:50Z</dcterms:created>
  <dcterms:modified xsi:type="dcterms:W3CDTF">2024-09-29T06:55:52Z</dcterms:modified>
</cp:coreProperties>
</file>