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FJPWL+MS-UIGothic"/>
      <p:regular r:id="rId17"/>
    </p:embeddedFont>
    <p:embeddedFont>
      <p:font typeface="EEKEVR+QGHTRJ+ArialMT"/>
      <p:regular r:id="rId18"/>
    </p:embeddedFont>
    <p:embeddedFont>
      <p:font typeface="VJGGTK+TUPOHD+MicrosoftYaHei-Bold"/>
      <p:regular r:id="rId19"/>
    </p:embeddedFont>
    <p:embeddedFont>
      <p:font typeface="SMITML+QNDKAM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A89C-8B07-4D12-B898-8084B948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6738F-E2F0-4E26-8154-E844325D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2E99-2920-4DE8-8B51-8203DA5D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89DCA-72EE-4567-8D24-720B6C7B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22A2A-C1F8-4CDA-84C2-13F08A91F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2EB58-EE83-4160-A5DA-9AD8334F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3F7F1-25AE-48DF-8B70-E2F3CA5A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E92DB-025A-4453-9311-71D6789A3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D25D2-9D08-48C3-80D1-FD89377B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CD4DD-7101-4547-B457-E4E6604B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29B3C-3B48-41CA-AC67-A9C2778F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006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1340552"/>
            <a:ext cx="5400675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癫痫</a:t>
            </a: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持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续</a:t>
            </a: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状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的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诊</a:t>
            </a: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治</a:t>
            </a:r>
          </a:p>
          <a:p>
            <a:pPr marL="1285875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要点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KFJPWL+MS-UIGothic"/>
                <a:cs typeface="KFJPW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KFJPWL+MS-UIGothic"/>
                <a:cs typeface="KFJPWL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55022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的定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与分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214649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的病因与病理生理机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83175" y="2694622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9975" y="3291395"/>
            <a:ext cx="4439861" cy="2572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的治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癫痫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持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状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防与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EEKEVR+QGHTRJ+ArialMT"/>
                <a:cs typeface="EEKEVR+QGHTRJ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FJPWL+MS-UIGothic"/>
                <a:cs typeface="KFJPWL+MS-UIGothic"/>
              </a:rPr>
              <a:t>病例分享与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癫痫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持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续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状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的定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义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与分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VJGGTK+TUPOHD+MicrosoftYaHei-Bold"/>
                <a:cs typeface="VJGGTK+TUPOHD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JGGTK+TUPOHD+MicrosoftYaHei-Bold"/>
                <a:cs typeface="VJGGTK+TUPOH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通常的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续时间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，或者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致患者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无法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恢复正常状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JGGTK+TUPOHD+MicrosoftYaHei-Bold"/>
                <a:cs typeface="VJGGTK+TUPOH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急医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况，需要立即采取治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措施以避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患者的身体和大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造成永久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2615" y="1342243"/>
            <a:ext cx="453331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的原因，可以分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性、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源性等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70557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70115" y="3173583"/>
            <a:ext cx="453331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重程度，可以分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度、中度、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重度等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10300" y="5071598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续时间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性等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10175" y="541333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303303"/>
            <a:ext cx="6835140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癫痫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持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续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状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的病因与病理生</a:t>
            </a:r>
          </a:p>
          <a:p>
            <a:pPr marL="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VJGGTK+TUPOHD+MicrosoftYaHei-Bold"/>
                <a:cs typeface="VJGGTK+TUPOH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10814" y="19970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FFFEFE"/>
                </a:solidFill>
                <a:latin typeface="KFJPWL+MS-UIGothic"/>
                <a:cs typeface="KFJPWL+MS-UIGothic"/>
              </a:rPr>
              <a:t>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7800" y="1997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脑</a:t>
            </a:r>
            <a:r>
              <a:rPr sz="1550" spc="25">
                <a:solidFill>
                  <a:srgbClr val="FFFEFE"/>
                </a:solidFill>
                <a:latin typeface="KFJPWL+MS-UIGothic"/>
                <a:cs typeface="KFJPWL+MS-UIGothic"/>
              </a:rPr>
              <a:t>部疾病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44650" y="2238652"/>
            <a:ext cx="2014983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A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88194" y="2238652"/>
            <a:ext cx="1945332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B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07004" y="2400141"/>
            <a:ext cx="3457354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约</a:t>
            </a:r>
            <a:r>
              <a:rPr sz="12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30%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的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癫痫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患者有家族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遗传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史，其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癫痫发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作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与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遗传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因素密切相关。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3990" y="2400141"/>
            <a:ext cx="303692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脑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部疾病如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脑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外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脑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炎、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脑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膜炎等可引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起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癫痫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状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710814" y="39674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FJPWL+MS-UIGothic"/>
                <a:cs typeface="KFJPWL+MS-UIGothic"/>
              </a:rPr>
              <a:t>内分泌失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19875" y="39674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FJPWL+MS-UIGothic"/>
                <a:cs typeface="KFJPWL+MS-UIGothic"/>
              </a:rPr>
              <a:t>其他因素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60525" y="4202072"/>
            <a:ext cx="1983283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C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589134" y="4202072"/>
            <a:ext cx="2068115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D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707004" y="4370546"/>
            <a:ext cx="327106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如低血糖、糖尿病、甲状腺功能亢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或减退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等内分泌失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调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疾病，也可能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诱发癫痫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状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523990" y="4370546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物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滥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用、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度疲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劳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、情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绪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激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等也可能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成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为癫痫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持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状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的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诱</a:t>
            </a:r>
            <a:r>
              <a:rPr sz="1200">
                <a:solidFill>
                  <a:srgbClr val="FFFEFE"/>
                </a:solidFill>
                <a:latin typeface="KFJPWL+MS-UIGothic"/>
                <a:cs typeface="KFJPWL+MS-UIGothic"/>
              </a:rPr>
              <a:t>因。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病理生理机制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神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元异常放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神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经递质</a:t>
            </a: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失衡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生与神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异常放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有关，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种异常放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致大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功能紊乱，引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发癫</a:t>
            </a:r>
          </a:p>
          <a:p>
            <a:pPr marL="171450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痫发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经递质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如多巴胺、乙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酰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胆碱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等在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中失衡，可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作和持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脑</a:t>
            </a: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部代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谢</a:t>
            </a: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异常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FJPWL+MS-UIGothic"/>
                <a:cs typeface="KFJPWL+MS-UIGothic"/>
              </a:rPr>
              <a:t>炎症反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态时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部代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部炎症反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致神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常可能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致神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元能量供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一步加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剧癫痫发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作。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和异常放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，从而引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发癫</a:t>
            </a:r>
          </a:p>
          <a:p>
            <a:pPr marL="13716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癫痫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持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续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状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的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诊</a:t>
            </a:r>
            <a:r>
              <a:rPr sz="3600">
                <a:solidFill>
                  <a:srgbClr val="C76900"/>
                </a:solidFill>
                <a:latin typeface="KFJPWL+MS-UIGothic"/>
                <a:cs typeface="KFJPWL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VJGGTK+TUPOHD+MicrosoftYaHei-Bold"/>
                <a:cs typeface="VJGGTK+TUPOHD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床表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4381976"/>
            <a:ext cx="232228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癫痫发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续时间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超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SMITML+QNDKAM+MicrosoftYaHei"/>
                <a:cs typeface="SMITML+QNDKAM+MicrosoftYaHei"/>
              </a:rPr>
              <a:t>5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多次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期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未完全恢复。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53179" y="4381976"/>
            <a:ext cx="2179007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全身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直</a:t>
            </a:r>
            <a:r>
              <a:rPr sz="1200">
                <a:solidFill>
                  <a:srgbClr val="000000"/>
                </a:solidFill>
                <a:latin typeface="SMITML+QNDKAM+MicrosoftYaHei"/>
                <a:cs typeface="SMITML+QNDKAM+MicrosoftYaHei"/>
              </a:rPr>
              <a:t>-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阵挛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性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作、肌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阵挛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或失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力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等不同表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43979" y="4381976"/>
            <a:ext cx="204424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可能出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咬舌、尿失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禁、跌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等意外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025" y="4381976"/>
            <a:ext cx="204424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作后可能出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模糊、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嗜睡或行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异常等后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200">
                <a:solidFill>
                  <a:srgbClr val="000000"/>
                </a:solidFill>
                <a:latin typeface="KFJPWL+MS-UIGothic"/>
                <a:cs typeface="KFJPWL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断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13725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癫痫发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作持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续时间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MITML+QNDKAM+MicrosoftYaHei"/>
                <a:cs typeface="SMITML+QNDKAM+MicrosoftYaHei"/>
              </a:rPr>
              <a:t>5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，或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多次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作，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期意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未完全恢复。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脑电图显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癫痫样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排除其他非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癫痫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性原因引起的抽搐状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KFJPWL+MS-UIGothic"/>
                <a:cs typeface="KFJPW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FF6D1B"/>
                </a:solidFill>
                <a:latin typeface="KFJPWL+MS-UIGothic"/>
                <a:cs typeface="KFJPWL+MS-UIGothic"/>
              </a:rPr>
              <a:t>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脑电图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的重要手段，可以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癫痫样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放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，有助于确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3925" y="33305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KFJPWL+MS-UIGothic"/>
                <a:cs typeface="KFJPWL+MS-UIGothic"/>
              </a:rPr>
              <a:t>影像学</a:t>
            </a:r>
            <a:r>
              <a:rPr sz="1550" spc="25">
                <a:solidFill>
                  <a:srgbClr val="FF9000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70115" y="3687298"/>
            <a:ext cx="45660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如</a:t>
            </a:r>
            <a:r>
              <a:rPr sz="1350">
                <a:solidFill>
                  <a:srgbClr val="000000"/>
                </a:solidFill>
                <a:latin typeface="SMITML+QNDKAM+MicrosoftYaHei"/>
                <a:cs typeface="SMITML+QNDKAM+MicrosoftYaHei"/>
              </a:rPr>
              <a:t>CT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、</a:t>
            </a:r>
            <a:r>
              <a:rPr sz="1350">
                <a:solidFill>
                  <a:srgbClr val="000000"/>
                </a:solidFill>
                <a:latin typeface="SMITML+QNDKAM+MicrosoftYaHei"/>
                <a:cs typeface="SMITML+QNDKAM+MicrosoftYaHei"/>
              </a:rPr>
              <a:t>MRI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等，可以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构异常或病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情况。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50323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KFJPWL+MS-UIGothic"/>
                <a:cs typeface="KFJPWL+MS-UIGothic"/>
              </a:rPr>
              <a:t>生化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MITML+QNDKAM+MicrosoftYaHei"/>
                <a:cs typeface="SMITML+QNDKAM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348729" y="5389098"/>
            <a:ext cx="453331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可以了解患者体内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、血糖、肝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功能等情况，有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助于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癫痫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鉴别诊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断和治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FJPWL+MS-UIGothic"/>
                <a:cs typeface="KFJPW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https://d.book118.com/698040061070006042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KFJPWL+MS-UIGothic</vt:lpstr>
      <vt:lpstr>Times New Roman</vt:lpstr>
      <vt:lpstr>EEKEVR+QGHTRJ+ArialMT</vt:lpstr>
      <vt:lpstr>VJGGTK+TUPOHD+MicrosoftYaHei-Bold</vt:lpstr>
      <vt:lpstr>SMITML+QNDKAM+MicrosoftYaHei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2024-09-21T16:29:52.767</cp:lastPrinted>
  <dcterms:created xsi:type="dcterms:W3CDTF">2024-09-21T08:29:52Z</dcterms:created>
  <dcterms:modified xsi:type="dcterms:W3CDTF">2024-09-21T08:29:53Z</dcterms:modified>
</cp:coreProperties>
</file>