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NSAEGF+MS-UIGothic"/>
      <p:regular r:id="rId19"/>
    </p:embeddedFont>
    <p:embeddedFont>
      <p:font typeface="VCMRFD+QFKUPR+ArialMT"/>
      <p:regular r:id="rId20"/>
    </p:embeddedFont>
    <p:embeddedFont>
      <p:font typeface="OVGEKN+TDQDJI+Arial-BoldMT"/>
      <p:regular r:id="rId21"/>
    </p:embeddedFont>
    <p:embeddedFont>
      <p:font typeface="ASJSQE+CTTVIO+MicrosoftYaHei-Bold"/>
      <p:regular r:id="rId22"/>
    </p:embeddedFont>
    <p:embeddedFont>
      <p:font typeface="AAEKTQ+QFMPSE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F05C6-10EC-41DD-A761-C6946D1D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35EE3-8F8F-4D41-BBDE-BB352C78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456F8-3715-4F43-9448-14698A72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25793-FAFE-41B0-8F1D-F9F18BD1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90E35-DE51-4135-8D8D-686A3519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FE452-D0A7-406C-B247-08B6D5F9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6849F-7604-4635-BE5B-CD7D29A0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0D9A8-1A57-4432-A42D-DADA0D97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3AC90-79E2-4920-94D8-454039B7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4ED0-0374-4408-9D8C-E87C6409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14083-E090-4649-885C-CF458D69A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2054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NSAEGF+MS-UIGothic"/>
                <a:cs typeface="NSAEGF+MS-UIGothic"/>
              </a:rPr>
              <a:t>安全用常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198456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7950" y="254463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57950" y="31040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技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57950" y="36641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电规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57950" y="4223575"/>
            <a:ext cx="4439861" cy="13435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教育与培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VCMRFD+QFKUPR+ArialMT"/>
                <a:cs typeface="VCMRFD+QFKUPR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事故的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防与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85077"/>
                </a:solidFill>
                <a:latin typeface="NSAEGF+MS-UIGothic"/>
                <a:cs typeface="NSAEGF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OVGEKN+TDQDJI+Arial-BoldMT"/>
                <a:cs typeface="OVGEKN+TDQDJI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NSAEGF+MS-UIGothic"/>
                <a:cs typeface="NSAEGF+MS-UIGothic"/>
              </a:rPr>
              <a:t>安全用概述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什么是安全用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 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是指人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在日常生活和工作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中，能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安全、合理地使用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能，避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生漏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、触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等事故，保障人身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安全用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涵盖了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、配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等各个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，要求人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在使用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须严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格遵守安全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定，采取安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全措施，确保用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随着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代社会的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展，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能已成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日常生活和工作中不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可或缺的能源之一，因此安全用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电对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于保障人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的生命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安全具有重要意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关系到个人的安全，也关系到整个社会的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展。一旦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生用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事故，不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会造成人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员伤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亡和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财产损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失，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整个社会造成不良影响。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常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的用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事故及其后果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漏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事故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火灾事故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指由于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路漏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致的触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事故，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轻则导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，重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造成人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死亡。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指由于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过热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火花而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致的火灾事故，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轻则导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失，重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造成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员伤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触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事故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电击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事故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指由于人体直接接触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带电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体而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致的触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事故，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轻则导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致人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，重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造成人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死亡。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指由于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路故障而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致的人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员电击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事故，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轻则导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致人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受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，重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造成人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死亡。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OVGEKN+TDQDJI+Arial-BoldMT"/>
                <a:cs typeface="OVGEKN+TDQDJI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2015">
                <a:solidFill>
                  <a:srgbClr val="485077"/>
                </a:solidFill>
                <a:latin typeface="NSAEGF+MS-UIGothic"/>
                <a:cs typeface="NSAEGF+MS-UIGothic"/>
              </a:rPr>
              <a:t>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的正确使用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识别电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的安全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SJSQE+CTTVIO+MicrosoftYaHei-Bold"/>
                <a:cs typeface="ASJSQE+CTTVIO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SJSQE+CTTVIO+MicrosoftYaHei-Bold"/>
                <a:cs typeface="ASJSQE+CTTVIO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SJSQE+CTTVIO+MicrosoftYaHei-Bold"/>
                <a:cs typeface="ASJSQE+CTTVIO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472042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确保使用的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具有安全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，如</a:t>
            </a:r>
            <a:r>
              <a:rPr sz="1500">
                <a:solidFill>
                  <a:srgbClr val="23283D"/>
                </a:solidFill>
                <a:latin typeface="AAEKTQ+QFMPSE+MicrosoftYaHei"/>
                <a:cs typeface="AAEKTQ+QFMPSE+MicrosoftYaHei"/>
              </a:rPr>
              <a:t>CE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认证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避免使用破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损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或老化的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不要使用任何破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或老化的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，如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破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、插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避免超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负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荷使用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16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不要将多个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设备连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接到同一个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源插座，以防止超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荷引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火灾。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SAEGF+MS-UIGothic"/>
                <a:cs typeface="NSAEGF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检查电</a:t>
            </a: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2000">
                <a:solidFill>
                  <a:srgbClr val="FFFDFD"/>
                </a:solidFill>
                <a:latin typeface="NSAEGF+MS-UIGothic"/>
                <a:cs typeface="NSAEGF+MS-UIGothic"/>
              </a:rPr>
              <a:t>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SAEGF+MS-UIGothic"/>
                <a:cs typeface="NSAEGF+MS-UIGothic"/>
              </a:rPr>
              <a:t>定期更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换电</a:t>
            </a: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FFFDFD"/>
                </a:solidFill>
                <a:latin typeface="NSAEGF+MS-UIGothic"/>
                <a:cs typeface="NSAEGF+MS-UIGothic"/>
              </a:rPr>
              <a:t>的部件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检查电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接，确保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固且无松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根据需要定期更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换电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的部件，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扇、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网等，以确保其正常运行。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洁电</a:t>
            </a: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2000" spc="23">
                <a:solidFill>
                  <a:srgbClr val="FFFDFD"/>
                </a:solidFill>
                <a:latin typeface="NSAEGF+MS-UIGothic"/>
                <a:cs typeface="NSAEGF+MS-UIGothic"/>
              </a:rPr>
              <a:t>表面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定期清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洁电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表面，去除灰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垢，以保持良好的散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NSAEGF+MS-UIGothic"/>
                <a:cs typeface="NSAEGF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的安全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患及排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识别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潜在的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设备隐</a:t>
            </a:r>
            <a:r>
              <a:rPr sz="2300">
                <a:solidFill>
                  <a:srgbClr val="485077"/>
                </a:solidFill>
                <a:latin typeface="NSAEGF+MS-UIGothic"/>
                <a:cs typeface="NSAEGF+MS-UIGothic"/>
              </a:rPr>
              <a:t>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如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电线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裸露、插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松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等，及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并修复。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使用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工具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行排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使用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表、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流表等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工具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，以确保其安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全可靠。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遵循安全操作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485077"/>
                </a:solidFill>
                <a:latin typeface="NSAEGF+MS-UIGothic"/>
                <a:cs typeface="NSAEGF+MS-UIGothic"/>
              </a:rPr>
              <a:t>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行任何与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相关的操作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格遵守安全操作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程，确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保操作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程的安全性。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OVGEKN+TDQDJI+Arial-BoldMT"/>
                <a:cs typeface="OVGEKN+TDQDJI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NSAEGF+MS-UIGothic"/>
                <a:cs typeface="NSAEGF+MS-UIGothic"/>
              </a:rPr>
              <a:t>安全用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接地与接零技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接地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的外壳和接地装置之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接，以防止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设备带电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危及人身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接零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气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的外壳与零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线连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接，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以防止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因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绝缘损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坏而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带电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漏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技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漏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或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路漏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电时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，能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自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切断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源，保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人身和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漏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485077"/>
                </a:solidFill>
                <a:latin typeface="NSAEGF+MS-UIGothic"/>
                <a:cs typeface="NSAEGF+MS-UIGothic"/>
              </a:rPr>
              <a:t>装置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用于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和切断漏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流的装置，包括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流互感器、比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继电</a:t>
            </a:r>
            <a:r>
              <a:rPr sz="1500">
                <a:solidFill>
                  <a:srgbClr val="23283D"/>
                </a:solidFill>
                <a:latin typeface="NSAEGF+MS-UIGothic"/>
                <a:cs typeface="NSAEGF+MS-UIGothic"/>
              </a:rPr>
              <a:t>器等。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过载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85077"/>
                </a:solidFill>
                <a:latin typeface="NSAEGF+MS-UIGothic"/>
                <a:cs typeface="NSAEGF+MS-UIGothic"/>
              </a:rPr>
              <a:t>技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过载</a:t>
            </a:r>
            <a:r>
              <a:rPr sz="1550" spc="25">
                <a:solidFill>
                  <a:srgbClr val="485077"/>
                </a:solidFill>
                <a:latin typeface="NSAEGF+MS-UIGothic"/>
                <a:cs typeface="NSAEGF+MS-UIGothic"/>
              </a:rPr>
              <a:t>保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485077"/>
                </a:solidFill>
                <a:latin typeface="NSAEGF+MS-UIGothic"/>
                <a:cs typeface="NSAEGF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当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路或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设备过载时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，能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自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切断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源，以防止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设备损</a:t>
            </a:r>
            <a:r>
              <a:rPr sz="1350">
                <a:solidFill>
                  <a:srgbClr val="23283D"/>
                </a:solidFill>
                <a:latin typeface="NSAEGF+MS-UIGothic"/>
                <a:cs typeface="NSAEGF+MS-UIGothic"/>
              </a:rPr>
              <a:t>坏和火灾事故。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过载</a:t>
            </a:r>
            <a:r>
              <a:rPr sz="1550" spc="25">
                <a:solidFill>
                  <a:srgbClr val="FFFFFF"/>
                </a:solidFill>
                <a:latin typeface="NSAEGF+MS-UIGothic"/>
                <a:cs typeface="NSAEGF+MS-UIGothic"/>
              </a:rPr>
              <a:t>保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FFFFFF"/>
                </a:solidFill>
                <a:latin typeface="NSAEGF+MS-UIGothic"/>
                <a:cs typeface="NSAEGF+MS-UIGothic"/>
              </a:rPr>
              <a:t>装置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和切断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过载电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流的装置，包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括熔断器、断路器和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热继电</a:t>
            </a:r>
            <a:r>
              <a:rPr sz="1350">
                <a:solidFill>
                  <a:srgbClr val="FFFFFF"/>
                </a:solidFill>
                <a:latin typeface="NSAEGF+MS-UIGothic"/>
                <a:cs typeface="NSAEGF+MS-UIGothic"/>
              </a:rPr>
              <a:t>器等。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https://d.book118.com/698042054074006030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NSAEGF+MS-UIGothic</vt:lpstr>
      <vt:lpstr>VCMRFD+QFKUPR+ArialMT</vt:lpstr>
      <vt:lpstr>Times New Roman</vt:lpstr>
      <vt:lpstr>SimSun</vt:lpstr>
      <vt:lpstr>OVGEKN+TDQDJI+Arial-BoldMT</vt:lpstr>
      <vt:lpstr>ASJSQE+CTTVIO+MicrosoftYaHei-Bold</vt:lpstr>
      <vt:lpstr>AAEKTQ+QFMPSE+MicrosoftYaHei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2024-09-07T02:37:34.663</cp:lastPrinted>
  <dcterms:created xsi:type="dcterms:W3CDTF">2024-09-06T18:37:34Z</dcterms:created>
  <dcterms:modified xsi:type="dcterms:W3CDTF">2024-09-06T18:37:35Z</dcterms:modified>
</cp:coreProperties>
</file>