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11341100" cy="160401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6D71FB-6C25-41EB-A600-3BA88BAD9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969CC-D108-479A-8270-7B4D91B48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F2079E-251A-4FF0-BA39-5AC6AF305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FC90D1-9308-43E4-99C5-D03744F2E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42EA44-EDFC-42E5-B367-BB50289E01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1D75AA-2BF5-46C4-824C-C73323453B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89DF13-C27C-4D8E-9C70-51BF4B366D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F30326-6B6B-4038-BEC5-7D226C463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DF25E5-6548-4520-9962-F0834C63C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4AA826-3663-42D8-9E0F-29ED759EB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A4D4B-814E-4528-A01E-E0B2433AB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850582" y="4972431"/>
            <a:ext cx="9639935" cy="3368421"/>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701165" y="8982456"/>
            <a:ext cx="7938770" cy="4010025"/>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3/4/2024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3/4/2024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567055" y="3689223"/>
            <a:ext cx="4933378" cy="10586466"/>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840666" y="3689223"/>
            <a:ext cx="4933378" cy="10586466"/>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3/4/2024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3/4/2024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3/4/2024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t>‹#›</a:t>
            </a:fld>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567055" y="641604"/>
            <a:ext cx="10206990" cy="2566416"/>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567055" y="3689223"/>
            <a:ext cx="10206990" cy="10586466"/>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855974" y="14917293"/>
            <a:ext cx="3629152" cy="802005"/>
          </a:xfrm>
          <a:prstGeom prst="rect">
            <a:avLst/>
          </a:prstGeom>
        </p:spPr>
        <p:txBody>
          <a:bodyPr wrap="square" lIns="0" tIns="0" rIns="0" bIns="0">
            <a:spAutoFit/>
          </a:bodyPr>
          <a:lstStyle>
            <a:defPPr>
              <a:defRPr lang="zh-CN"/>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Holder 5"/>
          <p:cNvSpPr>
            <a:spLocks noGrp="1"/>
          </p:cNvSpPr>
          <p:nvPr>
            <p:ph type="dt" sz="half" idx="6"/>
          </p:nvPr>
        </p:nvSpPr>
        <p:spPr>
          <a:xfrm>
            <a:off x="567055" y="14917293"/>
            <a:ext cx="2608453" cy="802005"/>
          </a:xfrm>
          <a:prstGeom prst="rect">
            <a:avLst/>
          </a:prstGeom>
        </p:spPr>
        <p:txBody>
          <a:bodyPr wrap="square" lIns="0" tIns="0" rIns="0" bIns="0">
            <a:spAutoFit/>
          </a:bodyPr>
          <a:lstStyle>
            <a:defPPr>
              <a:defRPr lang="zh-CN"/>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3/4/2024</a:t>
            </a:fld>
            <a:endParaRPr lang="en-US"/>
          </a:p>
        </p:txBody>
      </p:sp>
      <p:sp>
        <p:nvSpPr>
          <p:cNvPr id="6" name="Holder 6"/>
          <p:cNvSpPr>
            <a:spLocks noGrp="1"/>
          </p:cNvSpPr>
          <p:nvPr>
            <p:ph type="sldNum" sz="quarter" idx="7"/>
          </p:nvPr>
        </p:nvSpPr>
        <p:spPr>
          <a:xfrm>
            <a:off x="8165592" y="14917293"/>
            <a:ext cx="2608453" cy="802005"/>
          </a:xfrm>
          <a:prstGeom prst="rect">
            <a:avLst/>
          </a:prstGeom>
        </p:spPr>
        <p:txBody>
          <a:bodyPr wrap="square" lIns="0" tIns="0" rIns="0" bIns="0">
            <a:spAutoFit/>
          </a:bodyPr>
          <a:lstStyle>
            <a:defPPr>
              <a:defRPr lang="zh-CN"/>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a:t>
            </a:fld>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9.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5107504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5810250"/>
            <a:ext cx="11341099" cy="7694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b="1" smtClean="0"/>
              <a:t>2024</a:t>
            </a:r>
            <a:r>
              <a:rPr lang="zh-CN" altLang="en-US" sz="4400" b="1" smtClean="0"/>
              <a:t>年消防安全知识题库与答案</a:t>
            </a:r>
            <a:endParaRPr lang="zh-CN" altLang="en-US" sz="4400"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2580"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0">
                <a:latin typeface="SimSun"/>
                <a:cs typeface="SimSun"/>
              </a:rPr>
              <a:t>一、单项选择题（每</a:t>
            </a:r>
            <a:r>
              <a:rPr sz="1550" spc="30">
                <a:latin typeface="SimSun"/>
                <a:cs typeface="SimSun"/>
              </a:rPr>
              <a:t>题</a:t>
            </a:r>
            <a:r>
              <a:rPr sz="1550" spc="-400">
                <a:latin typeface="SimSun"/>
                <a:cs typeface="SimSun"/>
              </a:rPr>
              <a:t> </a:t>
            </a:r>
            <a:r>
              <a:rPr sz="1550" spc="15">
                <a:latin typeface="Calibri"/>
                <a:cs typeface="Calibri"/>
              </a:rPr>
              <a:t>2</a:t>
            </a:r>
            <a:r>
              <a:rPr sz="1550" spc="30">
                <a:latin typeface="Calibri"/>
                <a:cs typeface="Calibri"/>
              </a:rPr>
              <a:t> </a:t>
            </a:r>
            <a:r>
              <a:rPr sz="1550" spc="20">
                <a:latin typeface="SimSun"/>
                <a:cs typeface="SimSun"/>
              </a:rPr>
              <a:t>分）</a:t>
            </a:r>
            <a:endParaRPr sz="1550">
              <a:latin typeface="SimSun"/>
              <a:cs typeface="SimSun"/>
            </a:endParaRPr>
          </a:p>
          <a:p>
            <a:pPr marL="12700" marR="5080" algn="just">
              <a:lnSpc>
                <a:spcPct val="272400"/>
              </a:lnSpc>
              <a:spcBef>
                <a:spcPts val="10"/>
              </a:spcBef>
            </a:pPr>
            <a:r>
              <a:rPr sz="1550" spc="20">
                <a:latin typeface="Calibri"/>
                <a:cs typeface="Calibri"/>
              </a:rPr>
              <a:t>1</a:t>
            </a:r>
            <a:r>
              <a:rPr sz="1550" spc="-890">
                <a:latin typeface="SimSun"/>
                <a:cs typeface="SimSun"/>
              </a:rPr>
              <a:t>、</a:t>
            </a:r>
            <a:r>
              <a:rPr sz="1550" spc="5">
                <a:latin typeface="SimSun"/>
                <a:cs typeface="SimSun"/>
              </a:rPr>
              <a:t>《电力设备经典消防规程》规定，一级动火工作旳过程中，应每隔（）测定一次现场可燃 </a:t>
            </a:r>
            <a:r>
              <a:rPr sz="1550" spc="20">
                <a:latin typeface="SimSun"/>
                <a:cs typeface="SimSun"/>
              </a:rPr>
              <a:t>性气体</a:t>
            </a:r>
            <a:r>
              <a:rPr sz="1550" spc="-330">
                <a:latin typeface="SimSun"/>
                <a:cs typeface="SimSun"/>
              </a:rPr>
              <a:t>、</a:t>
            </a:r>
            <a:r>
              <a:rPr sz="1550" spc="20">
                <a:latin typeface="SimSun"/>
                <a:cs typeface="SimSun"/>
              </a:rPr>
              <a:t>易燃液体旳可燃蒸汽含量或粉尘浓度与否合格</a:t>
            </a:r>
            <a:r>
              <a:rPr sz="1550" spc="-350">
                <a:latin typeface="SimSun"/>
                <a:cs typeface="SimSun"/>
              </a:rPr>
              <a:t>，</a:t>
            </a:r>
            <a:r>
              <a:rPr sz="1550" spc="20">
                <a:latin typeface="SimSun"/>
                <a:cs typeface="SimSun"/>
              </a:rPr>
              <a:t>当发现不合格或异常升高时应立即 停止动火，在未查明原因或排除险情前不得重新动火。</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30">
                <a:latin typeface="SimSun"/>
                <a:cs typeface="SimSun"/>
              </a:rPr>
              <a:t>（</a:t>
            </a:r>
            <a:r>
              <a:rPr sz="1550" spc="30">
                <a:latin typeface="Calibri"/>
                <a:cs typeface="Calibri"/>
              </a:rPr>
              <a:t>A</a:t>
            </a:r>
            <a:r>
              <a:rPr sz="1550" spc="30">
                <a:latin typeface="SimSun"/>
                <a:cs typeface="SimSun"/>
              </a:rPr>
              <a:t>）</a:t>
            </a:r>
            <a:r>
              <a:rPr sz="1550" spc="30">
                <a:latin typeface="Calibri"/>
                <a:cs typeface="Calibri"/>
              </a:rPr>
              <a:t>1-2h</a:t>
            </a:r>
            <a:endParaRPr sz="1550">
              <a:latin typeface="Calibri"/>
              <a:cs typeface="Calibri"/>
            </a:endParaRPr>
          </a:p>
          <a:p>
            <a:pPr>
              <a:lnSpc>
                <a:spcPct val="100000"/>
              </a:lnSpc>
            </a:pPr>
            <a:endParaRPr sz="1700">
              <a:latin typeface="Calibri"/>
              <a:cs typeface="Calibri"/>
            </a:endParaRPr>
          </a:p>
          <a:p>
            <a:pPr marL="12700">
              <a:lnSpc>
                <a:spcPct val="100000"/>
              </a:lnSpc>
              <a:spcBef>
                <a:spcPts val="1120"/>
              </a:spcBef>
            </a:pPr>
            <a:r>
              <a:rPr sz="1550" spc="30">
                <a:latin typeface="SimSun"/>
                <a:cs typeface="SimSun"/>
              </a:rPr>
              <a:t>（</a:t>
            </a:r>
            <a:r>
              <a:rPr sz="1550" spc="30">
                <a:latin typeface="Calibri"/>
                <a:cs typeface="Calibri"/>
              </a:rPr>
              <a:t>B</a:t>
            </a:r>
            <a:r>
              <a:rPr sz="1550" spc="30">
                <a:latin typeface="SimSun"/>
                <a:cs typeface="SimSun"/>
              </a:rPr>
              <a:t>）</a:t>
            </a:r>
            <a:r>
              <a:rPr sz="1550" spc="30">
                <a:latin typeface="Calibri"/>
                <a:cs typeface="Calibri"/>
              </a:rPr>
              <a:t>2-3h</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30">
                <a:latin typeface="SimSun"/>
                <a:cs typeface="SimSun"/>
              </a:rPr>
              <a:t>（</a:t>
            </a:r>
            <a:r>
              <a:rPr sz="1550" spc="30">
                <a:latin typeface="Calibri"/>
                <a:cs typeface="Calibri"/>
              </a:rPr>
              <a:t>C</a:t>
            </a:r>
            <a:r>
              <a:rPr sz="1550" spc="30">
                <a:latin typeface="SimSun"/>
                <a:cs typeface="SimSun"/>
              </a:rPr>
              <a:t>）</a:t>
            </a:r>
            <a:r>
              <a:rPr sz="1550" spc="30">
                <a:latin typeface="Calibri"/>
                <a:cs typeface="Calibri"/>
              </a:rPr>
              <a:t>2-4h</a:t>
            </a:r>
            <a:endParaRPr sz="1550">
              <a:latin typeface="Calibri"/>
              <a:cs typeface="Calibri"/>
            </a:endParaRPr>
          </a:p>
          <a:p>
            <a:pPr marL="12700" marR="7011034">
              <a:lnSpc>
                <a:spcPct val="271900"/>
              </a:lnSpc>
              <a:spcBef>
                <a:spcPts val="20"/>
              </a:spcBef>
            </a:pPr>
            <a:r>
              <a:rPr sz="1550" spc="25">
                <a:latin typeface="SimSun"/>
                <a:cs typeface="SimSun"/>
              </a:rPr>
              <a:t>（</a:t>
            </a:r>
            <a:r>
              <a:rPr sz="1550" spc="15">
                <a:latin typeface="Calibri"/>
                <a:cs typeface="Calibri"/>
              </a:rPr>
              <a:t>D</a:t>
            </a:r>
            <a:r>
              <a:rPr sz="1550" spc="10">
                <a:latin typeface="SimSun"/>
                <a:cs typeface="SimSun"/>
              </a:rPr>
              <a:t>）</a:t>
            </a:r>
            <a:r>
              <a:rPr sz="1550" spc="5">
                <a:latin typeface="Calibri"/>
                <a:cs typeface="Calibri"/>
              </a:rPr>
              <a:t>3-4</a:t>
            </a:r>
            <a:r>
              <a:rPr sz="1550" spc="110">
                <a:latin typeface="Calibri"/>
                <a:cs typeface="Calibri"/>
              </a:rPr>
              <a:t>h </a:t>
            </a:r>
            <a:r>
              <a:rPr sz="1550" spc="20">
                <a:latin typeface="SimSun"/>
                <a:cs typeface="SimSun"/>
              </a:rPr>
              <a:t>答案：</a:t>
            </a:r>
            <a:r>
              <a:rPr sz="1550" spc="20">
                <a:latin typeface="Calibri"/>
                <a:cs typeface="Calibri"/>
              </a:rPr>
              <a:t>C</a:t>
            </a:r>
            <a:endParaRPr sz="1550">
              <a:latin typeface="Calibri"/>
              <a:cs typeface="Calibri"/>
            </a:endParaRPr>
          </a:p>
          <a:p>
            <a:pPr>
              <a:lnSpc>
                <a:spcPct val="100000"/>
              </a:lnSpc>
            </a:pPr>
            <a:endParaRPr sz="1700">
              <a:latin typeface="Calibri"/>
              <a:cs typeface="Calibri"/>
            </a:endParaRPr>
          </a:p>
          <a:p>
            <a:pPr marL="12700">
              <a:lnSpc>
                <a:spcPct val="100000"/>
              </a:lnSpc>
              <a:spcBef>
                <a:spcPts val="1140"/>
              </a:spcBef>
            </a:pPr>
            <a:r>
              <a:rPr sz="1550" spc="20">
                <a:latin typeface="Calibri"/>
                <a:cs typeface="Calibri"/>
              </a:rPr>
              <a:t>2</a:t>
            </a:r>
            <a:r>
              <a:rPr sz="1550" spc="-765">
                <a:latin typeface="SimSun"/>
                <a:cs typeface="SimSun"/>
              </a:rPr>
              <a:t>、</a:t>
            </a:r>
            <a:r>
              <a:rPr sz="1550" spc="20">
                <a:latin typeface="SimSun"/>
                <a:cs typeface="SimSun"/>
              </a:rPr>
              <a:t>《电力设备经典消防规程》规定，动火工作间断、终止时检查现场无残留</a:t>
            </a:r>
            <a:r>
              <a:rPr sz="1550" spc="-370">
                <a:latin typeface="SimSun"/>
                <a:cs typeface="SimSun"/>
              </a:rPr>
              <a:t>（）</a:t>
            </a:r>
            <a:r>
              <a:rPr sz="1550" spc="30">
                <a:latin typeface="SimSun"/>
                <a:cs typeface="SimSun"/>
              </a:rPr>
              <a:t>。</a:t>
            </a:r>
            <a:endParaRPr sz="1550">
              <a:latin typeface="SimSun"/>
              <a:cs typeface="SimSun"/>
            </a:endParaRPr>
          </a:p>
          <a:p>
            <a:pPr>
              <a:lnSpc>
                <a:spcPct val="100000"/>
              </a:lnSpc>
              <a:spcBef>
                <a:spcPts val="10"/>
              </a:spcBef>
            </a:pPr>
            <a:endParaRPr sz="2500">
              <a:latin typeface="SimSun"/>
              <a:cs typeface="SimSun"/>
            </a:endParaRPr>
          </a:p>
          <a:p>
            <a:pPr marL="532130" indent="-520065">
              <a:lnSpc>
                <a:spcPct val="100000"/>
              </a:lnSpc>
              <a:spcBef>
                <a:spcPts val="5"/>
              </a:spcBef>
              <a:buSzPct val="93548"/>
              <a:buAutoNum type="alphaUcPeriod"/>
              <a:tabLst>
                <a:tab pos="532765"/>
              </a:tabLst>
            </a:pPr>
            <a:r>
              <a:rPr sz="1550" spc="20">
                <a:latin typeface="SimSun"/>
                <a:cs typeface="SimSun"/>
              </a:rPr>
              <a:t>工具</a:t>
            </a:r>
            <a:endParaRPr sz="1550">
              <a:latin typeface="SimSun"/>
              <a:cs typeface="SimSun"/>
            </a:endParaRPr>
          </a:p>
          <a:p>
            <a:pPr>
              <a:lnSpc>
                <a:spcPct val="100000"/>
              </a:lnSpc>
              <a:spcBef>
                <a:spcPts val="60"/>
              </a:spcBef>
              <a:buFont typeface="SimSun"/>
              <a:buAutoNum type="alphaUcPeriod"/>
            </a:pPr>
            <a:endParaRPr sz="2450">
              <a:latin typeface="SimSun"/>
              <a:cs typeface="SimSun"/>
            </a:endParaRPr>
          </a:p>
          <a:p>
            <a:pPr marL="525145" indent="-513080">
              <a:lnSpc>
                <a:spcPct val="100000"/>
              </a:lnSpc>
              <a:buSzPct val="93548"/>
              <a:buAutoNum type="alphaUcPeriod"/>
              <a:tabLst>
                <a:tab pos="525780"/>
              </a:tabLst>
            </a:pPr>
            <a:r>
              <a:rPr sz="1550" spc="20">
                <a:latin typeface="SimSun"/>
                <a:cs typeface="SimSun"/>
              </a:rPr>
              <a:t>人员</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522605" indent="-510540">
              <a:lnSpc>
                <a:spcPct val="100000"/>
              </a:lnSpc>
              <a:spcBef>
                <a:spcPts val="5"/>
              </a:spcBef>
              <a:buSzPct val="93548"/>
              <a:buAutoNum type="alphaUcPeriod"/>
              <a:tabLst>
                <a:tab pos="523240"/>
              </a:tabLst>
            </a:pPr>
            <a:r>
              <a:rPr sz="1550" spc="20">
                <a:latin typeface="SimSun"/>
                <a:cs typeface="SimSun"/>
              </a:rPr>
              <a:t>杂物</a:t>
            </a:r>
            <a:endParaRPr sz="1550">
              <a:latin typeface="SimSun"/>
              <a:cs typeface="SimSun"/>
            </a:endParaRPr>
          </a:p>
          <a:p>
            <a:pPr marL="12700" marR="6997065">
              <a:lnSpc>
                <a:spcPct val="271900"/>
              </a:lnSpc>
              <a:spcBef>
                <a:spcPts val="15"/>
              </a:spcBef>
              <a:buSzPct val="93548"/>
              <a:buAutoNum type="alphaUcPeriod"/>
              <a:tabLst>
                <a:tab pos="539115"/>
              </a:tabLst>
            </a:pPr>
            <a:r>
              <a:rPr sz="1550" spc="15">
                <a:latin typeface="SimSun"/>
                <a:cs typeface="SimSun"/>
              </a:rPr>
              <a:t>火种 </a:t>
            </a:r>
            <a:r>
              <a:rPr sz="1550" spc="20">
                <a:latin typeface="SimSun"/>
                <a:cs typeface="SimSun"/>
              </a:rPr>
              <a:t>答案</a:t>
            </a:r>
            <a:r>
              <a:rPr sz="1550" spc="25">
                <a:latin typeface="SimSun"/>
                <a:cs typeface="SimSun"/>
              </a:rPr>
              <a:t>：</a:t>
            </a:r>
            <a:r>
              <a:rPr sz="1550" spc="25">
                <a:latin typeface="Calibri"/>
                <a:cs typeface="Calibri"/>
              </a:rPr>
              <a:t>D</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20">
                <a:latin typeface="Calibri"/>
                <a:cs typeface="Calibri"/>
              </a:rPr>
              <a:t>3</a:t>
            </a:r>
            <a:r>
              <a:rPr sz="1550" spc="-800">
                <a:latin typeface="SimSun"/>
                <a:cs typeface="SimSun"/>
              </a:rPr>
              <a:t>、</a:t>
            </a:r>
            <a:r>
              <a:rPr sz="1550" spc="15">
                <a:latin typeface="SimSun"/>
                <a:cs typeface="SimSun"/>
              </a:rPr>
              <a:t>《电力设备经典消防规程》规定，外单位来生产区动火时，应由负责该项工作旳本</a:t>
            </a:r>
            <a:r>
              <a:rPr sz="1550" spc="5">
                <a:latin typeface="SimSun"/>
                <a:cs typeface="SimSun"/>
              </a:rPr>
              <a:t>厂</a:t>
            </a:r>
            <a:r>
              <a:rPr sz="1550" spc="15">
                <a:latin typeface="Calibri"/>
                <a:cs typeface="Calibri"/>
              </a:rPr>
              <a:t>(</a:t>
            </a:r>
            <a:r>
              <a:rPr sz="1550" spc="10">
                <a:latin typeface="SimSun"/>
                <a:cs typeface="SimSun"/>
              </a:rPr>
              <a:t>局</a:t>
            </a:r>
            <a:r>
              <a:rPr sz="1550" spc="10">
                <a:latin typeface="Calibri"/>
                <a:cs typeface="Calibri"/>
              </a:rPr>
              <a:t>)</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20">
                <a:latin typeface="SimSun"/>
                <a:cs typeface="SimSun"/>
              </a:rPr>
              <a:t>人员，按（）履行动火工作票制度。</a:t>
            </a:r>
            <a:endParaRPr sz="1550">
              <a:latin typeface="SimSun"/>
              <a:cs typeface="SimSun"/>
            </a:endParaRPr>
          </a:p>
          <a:p>
            <a:pPr>
              <a:lnSpc>
                <a:spcPct val="100000"/>
              </a:lnSpc>
            </a:pPr>
            <a:endParaRPr sz="1600">
              <a:latin typeface="SimSun"/>
              <a:cs typeface="SimSun"/>
            </a:endParaRPr>
          </a:p>
          <a:p>
            <a:pPr marL="532130" indent="-520065">
              <a:lnSpc>
                <a:spcPct val="100000"/>
              </a:lnSpc>
              <a:spcBef>
                <a:spcPts val="1145"/>
              </a:spcBef>
              <a:buSzPct val="93548"/>
              <a:buAutoNum type="alphaUcPeriod"/>
              <a:tabLst>
                <a:tab pos="532765"/>
              </a:tabLst>
            </a:pPr>
            <a:r>
              <a:rPr sz="1550" spc="20">
                <a:latin typeface="SimSun"/>
                <a:cs typeface="SimSun"/>
              </a:rPr>
              <a:t>职责职务</a:t>
            </a:r>
            <a:endParaRPr sz="1550">
              <a:latin typeface="SimSun"/>
              <a:cs typeface="SimSun"/>
            </a:endParaRPr>
          </a:p>
          <a:p>
            <a:pPr>
              <a:lnSpc>
                <a:spcPct val="100000"/>
              </a:lnSpc>
              <a:spcBef>
                <a:spcPts val="15"/>
              </a:spcBef>
              <a:buFont typeface="SimSun"/>
              <a:buAutoNum type="alphaUcPeriod"/>
            </a:pPr>
            <a:endParaRPr sz="2500">
              <a:latin typeface="SimSun"/>
              <a:cs typeface="SimSun"/>
            </a:endParaRPr>
          </a:p>
          <a:p>
            <a:pPr marL="525145" indent="-513080">
              <a:lnSpc>
                <a:spcPct val="100000"/>
              </a:lnSpc>
              <a:buSzPct val="93548"/>
              <a:buAutoNum type="alphaUcPeriod"/>
              <a:tabLst>
                <a:tab pos="525780"/>
              </a:tabLst>
            </a:pPr>
            <a:r>
              <a:rPr sz="1550" spc="20">
                <a:latin typeface="SimSun"/>
                <a:cs typeface="SimSun"/>
              </a:rPr>
              <a:t>工作场所</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522605" indent="-510540">
              <a:lnSpc>
                <a:spcPct val="100000"/>
              </a:lnSpc>
              <a:buSzPct val="93548"/>
              <a:buAutoNum type="alphaUcPeriod"/>
              <a:tabLst>
                <a:tab pos="523240"/>
              </a:tabLst>
            </a:pPr>
            <a:r>
              <a:rPr sz="1550" spc="20">
                <a:latin typeface="SimSun"/>
                <a:cs typeface="SimSun"/>
              </a:rPr>
              <a:t>动火等级</a:t>
            </a:r>
            <a:endParaRPr sz="1550">
              <a:latin typeface="SimSun"/>
              <a:cs typeface="SimSun"/>
            </a:endParaRPr>
          </a:p>
        </p:txBody>
      </p:sp>
    </p:spTree>
  </p:cSld>
  <p:clrMapOvr>
    <a:masterClrMapping/>
  </p:clrMapOvr>
  <p:transition>
    <p:cu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42275" cy="606298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0">
                <a:latin typeface="SimSun"/>
                <a:cs typeface="SimSun"/>
              </a:rPr>
              <a:t>（</a:t>
            </a:r>
            <a:r>
              <a:rPr sz="1550" spc="20">
                <a:latin typeface="Calibri"/>
                <a:cs typeface="Calibri"/>
              </a:rPr>
              <a:t>D</a:t>
            </a:r>
            <a:r>
              <a:rPr sz="1550" spc="20">
                <a:latin typeface="SimSun"/>
                <a:cs typeface="SimSun"/>
              </a:rPr>
              <a:t>）动火时间</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20">
                <a:latin typeface="SimSun"/>
                <a:cs typeface="SimSun"/>
              </a:rPr>
              <a:t>答案</a:t>
            </a:r>
            <a:r>
              <a:rPr sz="1550" spc="30">
                <a:latin typeface="SimSun"/>
                <a:cs typeface="SimSun"/>
              </a:rPr>
              <a:t>：</a:t>
            </a:r>
            <a:r>
              <a:rPr sz="1550" spc="15">
                <a:latin typeface="Calibri"/>
                <a:cs typeface="Calibri"/>
              </a:rPr>
              <a:t>C</a:t>
            </a:r>
            <a:endParaRPr sz="1550">
              <a:latin typeface="Calibri"/>
              <a:cs typeface="Calibri"/>
            </a:endParaRPr>
          </a:p>
          <a:p>
            <a:pPr>
              <a:lnSpc>
                <a:spcPct val="100000"/>
              </a:lnSpc>
            </a:pPr>
            <a:endParaRPr sz="1700">
              <a:latin typeface="Calibri"/>
              <a:cs typeface="Calibri"/>
            </a:endParaRPr>
          </a:p>
          <a:p>
            <a:pPr marL="12700">
              <a:lnSpc>
                <a:spcPct val="100000"/>
              </a:lnSpc>
              <a:spcBef>
                <a:spcPts val="1125"/>
              </a:spcBef>
            </a:pPr>
            <a:r>
              <a:rPr sz="1550" spc="20">
                <a:latin typeface="Calibri"/>
                <a:cs typeface="Calibri"/>
              </a:rPr>
              <a:t>4</a:t>
            </a:r>
            <a:r>
              <a:rPr sz="1550" spc="20">
                <a:latin typeface="SimSun"/>
                <a:cs typeface="SimSun"/>
              </a:rPr>
              <a:t>、火灾使人致命旳最重要原因是</a:t>
            </a:r>
            <a:r>
              <a:rPr sz="1550" spc="-380">
                <a:latin typeface="SimSun"/>
                <a:cs typeface="SimSun"/>
              </a:rPr>
              <a:t>（）</a:t>
            </a:r>
            <a:r>
              <a:rPr sz="1550" spc="30">
                <a:latin typeface="SimSun"/>
                <a:cs typeface="SimSun"/>
              </a:rPr>
              <a:t>。</a:t>
            </a:r>
            <a:endParaRPr sz="1550">
              <a:latin typeface="SimSun"/>
              <a:cs typeface="SimSun"/>
            </a:endParaRPr>
          </a:p>
          <a:p>
            <a:pPr>
              <a:lnSpc>
                <a:spcPct val="100000"/>
              </a:lnSpc>
              <a:spcBef>
                <a:spcPts val="10"/>
              </a:spcBef>
            </a:pPr>
            <a:endParaRPr sz="2500">
              <a:latin typeface="SimSun"/>
              <a:cs typeface="SimSun"/>
            </a:endParaRPr>
          </a:p>
          <a:p>
            <a:pPr marL="1116330" indent="-1104265">
              <a:lnSpc>
                <a:spcPct val="100000"/>
              </a:lnSpc>
              <a:buSzPct val="93548"/>
              <a:buAutoNum type="alphaUcPeriod"/>
              <a:tabLst>
                <a:tab pos="1116965"/>
              </a:tabLst>
            </a:pPr>
            <a:r>
              <a:rPr sz="1550" spc="20">
                <a:latin typeface="SimSun"/>
                <a:cs typeface="SimSun"/>
              </a:rPr>
              <a:t>被人践踏</a:t>
            </a:r>
            <a:endParaRPr sz="1550">
              <a:latin typeface="SimSun"/>
              <a:cs typeface="SimSun"/>
            </a:endParaRPr>
          </a:p>
          <a:p>
            <a:pPr>
              <a:lnSpc>
                <a:spcPct val="100000"/>
              </a:lnSpc>
              <a:spcBef>
                <a:spcPts val="15"/>
              </a:spcBef>
              <a:buFont typeface="SimSun"/>
              <a:buAutoNum type="alphaUcPeriod"/>
            </a:pPr>
            <a:endParaRPr sz="2500">
              <a:latin typeface="SimSun"/>
              <a:cs typeface="SimSun"/>
            </a:endParaRPr>
          </a:p>
          <a:p>
            <a:pPr marL="1109345" indent="-1097280">
              <a:lnSpc>
                <a:spcPct val="100000"/>
              </a:lnSpc>
              <a:buSzPct val="93548"/>
              <a:buAutoNum type="alphaUcPeriod"/>
              <a:tabLst>
                <a:tab pos="1109980"/>
              </a:tabLst>
            </a:pPr>
            <a:r>
              <a:rPr sz="1550" spc="20">
                <a:latin typeface="SimSun"/>
                <a:cs typeface="SimSun"/>
              </a:rPr>
              <a:t>窒息</a:t>
            </a:r>
            <a:endParaRPr sz="1550">
              <a:latin typeface="SimSun"/>
              <a:cs typeface="SimSun"/>
            </a:endParaRPr>
          </a:p>
          <a:p>
            <a:pPr>
              <a:lnSpc>
                <a:spcPct val="100000"/>
              </a:lnSpc>
              <a:spcBef>
                <a:spcPts val="55"/>
              </a:spcBef>
              <a:buFont typeface="SimSun"/>
              <a:buAutoNum type="alphaUcPeriod"/>
            </a:pPr>
            <a:endParaRPr sz="2450">
              <a:latin typeface="SimSun"/>
              <a:cs typeface="SimSun"/>
            </a:endParaRPr>
          </a:p>
          <a:p>
            <a:pPr marL="1107440" indent="-1095375">
              <a:lnSpc>
                <a:spcPct val="100000"/>
              </a:lnSpc>
              <a:spcBef>
                <a:spcPts val="5"/>
              </a:spcBef>
              <a:buSzPct val="93548"/>
              <a:buAutoNum type="alphaUcPeriod"/>
              <a:tabLst>
                <a:tab pos="1108075"/>
              </a:tabLst>
            </a:pPr>
            <a:r>
              <a:rPr sz="1550" spc="20">
                <a:latin typeface="SimSun"/>
                <a:cs typeface="SimSun"/>
              </a:rPr>
              <a:t>烧伤</a:t>
            </a:r>
            <a:endParaRPr sz="1550">
              <a:latin typeface="SimSun"/>
              <a:cs typeface="SimSun"/>
            </a:endParaRPr>
          </a:p>
          <a:p>
            <a:pPr marL="12700" marR="7096759">
              <a:lnSpc>
                <a:spcPct val="272900"/>
              </a:lnSpc>
              <a:buSzPct val="93548"/>
              <a:buAutoNum type="alphaUcPeriod"/>
              <a:tabLst>
                <a:tab pos="1123950"/>
              </a:tabLst>
            </a:pPr>
            <a:r>
              <a:rPr sz="1550" spc="20">
                <a:latin typeface="SimSun"/>
                <a:cs typeface="SimSun"/>
              </a:rPr>
              <a:t>高温答案 </a:t>
            </a:r>
            <a:r>
              <a:rPr sz="1550" spc="25">
                <a:latin typeface="SimSun"/>
                <a:cs typeface="SimSun"/>
              </a:rPr>
              <a:t>：</a:t>
            </a:r>
            <a:r>
              <a:rPr sz="1550" spc="25">
                <a:latin typeface="Calibri"/>
                <a:cs typeface="Calibri"/>
              </a:rPr>
              <a:t>B</a:t>
            </a:r>
            <a:endParaRPr sz="1550">
              <a:latin typeface="Calibri"/>
              <a:cs typeface="Calibri"/>
            </a:endParaRPr>
          </a:p>
          <a:p>
            <a:pPr marL="12700" marR="5080">
              <a:lnSpc>
                <a:spcPts val="5080"/>
              </a:lnSpc>
              <a:spcBef>
                <a:spcPts val="484"/>
              </a:spcBef>
            </a:pPr>
            <a:r>
              <a:rPr sz="1550" spc="20">
                <a:latin typeface="Calibri"/>
                <a:cs typeface="Calibri"/>
              </a:rPr>
              <a:t>5</a:t>
            </a:r>
            <a:r>
              <a:rPr sz="1550" spc="-765">
                <a:latin typeface="SimSun"/>
                <a:cs typeface="SimSun"/>
              </a:rPr>
              <a:t>、</a:t>
            </a:r>
            <a:r>
              <a:rPr sz="1550" spc="10">
                <a:latin typeface="SimSun"/>
                <a:cs typeface="SimSun"/>
              </a:rPr>
              <a:t>《电力设备经典消防规程》规定，对长期停用旳原煤仓、输煤皮带系</a:t>
            </a:r>
            <a:r>
              <a:rPr sz="1550" spc="30">
                <a:latin typeface="SimSun"/>
                <a:cs typeface="SimSun"/>
              </a:rPr>
              <a:t>统</a:t>
            </a:r>
            <a:r>
              <a:rPr sz="1550" spc="-270">
                <a:latin typeface="SimSun"/>
                <a:cs typeface="SimSun"/>
              </a:rPr>
              <a:t> </a:t>
            </a:r>
            <a:r>
              <a:rPr sz="1550" spc="15">
                <a:latin typeface="Calibri"/>
                <a:cs typeface="Calibri"/>
              </a:rPr>
              <a:t>(</a:t>
            </a:r>
            <a:r>
              <a:rPr sz="1550" spc="30">
                <a:latin typeface="SimSun"/>
                <a:cs typeface="SimSun"/>
              </a:rPr>
              <a:t>包括煤斗、落煤 </a:t>
            </a:r>
            <a:r>
              <a:rPr sz="1550" spc="20">
                <a:latin typeface="SimSun"/>
                <a:cs typeface="SimSun"/>
              </a:rPr>
              <a:t>管和除尘用旳通风</a:t>
            </a:r>
            <a:r>
              <a:rPr sz="1550" spc="5">
                <a:latin typeface="SimSun"/>
                <a:cs typeface="SimSun"/>
              </a:rPr>
              <a:t>管</a:t>
            </a:r>
            <a:r>
              <a:rPr sz="1550" spc="10">
                <a:latin typeface="Calibri"/>
                <a:cs typeface="Calibri"/>
              </a:rPr>
              <a:t>)</a:t>
            </a:r>
            <a:r>
              <a:rPr sz="1550" spc="120">
                <a:latin typeface="Calibri"/>
                <a:cs typeface="Calibri"/>
              </a:rPr>
              <a:t> </a:t>
            </a:r>
            <a:r>
              <a:rPr sz="1550" spc="5">
                <a:latin typeface="SimSun"/>
                <a:cs typeface="SimSun"/>
              </a:rPr>
              <a:t>旳积煤、积粉应清理洁净，皮带上不得有存煤，以防积煤、积粉</a:t>
            </a:r>
            <a:r>
              <a:rPr sz="1550" spc="-380">
                <a:latin typeface="SimSun"/>
                <a:cs typeface="SimSun"/>
              </a:rPr>
              <a:t>（）</a:t>
            </a:r>
            <a:r>
              <a:rPr sz="1550" spc="30">
                <a:latin typeface="SimSun"/>
                <a:cs typeface="SimSun"/>
              </a:rPr>
              <a:t>。</a:t>
            </a:r>
            <a:endParaRPr sz="1550">
              <a:latin typeface="SimSun"/>
              <a:cs typeface="SimSun"/>
            </a:endParaRPr>
          </a:p>
        </p:txBody>
      </p:sp>
      <p:sp>
        <p:nvSpPr>
          <p:cNvPr id="3" name="object 3"/>
          <p:cNvSpPr txBox="1"/>
          <p:nvPr/>
        </p:nvSpPr>
        <p:spPr>
          <a:xfrm>
            <a:off x="1702257" y="8641562"/>
            <a:ext cx="8034020" cy="542036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16330" indent="-1104265">
              <a:lnSpc>
                <a:spcPct val="100000"/>
              </a:lnSpc>
              <a:spcBef>
                <a:spcPts val="135"/>
              </a:spcBef>
              <a:buSzPct val="93548"/>
              <a:buAutoNum type="alphaUcPeriod"/>
              <a:tabLst>
                <a:tab pos="1116965"/>
              </a:tabLst>
            </a:pPr>
            <a:r>
              <a:rPr sz="1550" spc="20">
                <a:latin typeface="SimSun"/>
                <a:cs typeface="SimSun"/>
              </a:rPr>
              <a:t>爆炸</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1109345" indent="-1097280">
              <a:lnSpc>
                <a:spcPct val="100000"/>
              </a:lnSpc>
              <a:buSzPct val="93548"/>
              <a:buAutoNum type="alphaUcPeriod"/>
              <a:tabLst>
                <a:tab pos="1109980"/>
              </a:tabLst>
            </a:pPr>
            <a:r>
              <a:rPr sz="1550" spc="20">
                <a:latin typeface="SimSun"/>
                <a:cs typeface="SimSun"/>
              </a:rPr>
              <a:t>自燃</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1107440" indent="-1095375">
              <a:lnSpc>
                <a:spcPct val="100000"/>
              </a:lnSpc>
              <a:spcBef>
                <a:spcPts val="5"/>
              </a:spcBef>
              <a:buSzPct val="93548"/>
              <a:buAutoNum type="alphaUcPeriod"/>
              <a:tabLst>
                <a:tab pos="1108075"/>
              </a:tabLst>
            </a:pPr>
            <a:r>
              <a:rPr sz="1550" spc="20">
                <a:latin typeface="SimSun"/>
                <a:cs typeface="SimSun"/>
              </a:rPr>
              <a:t>污染环境</a:t>
            </a:r>
            <a:endParaRPr sz="1550">
              <a:latin typeface="SimSun"/>
              <a:cs typeface="SimSun"/>
            </a:endParaRPr>
          </a:p>
          <a:p>
            <a:pPr marL="12700" marR="7088505">
              <a:lnSpc>
                <a:spcPts val="5080"/>
              </a:lnSpc>
              <a:spcBef>
                <a:spcPts val="680"/>
              </a:spcBef>
              <a:buSzPct val="93548"/>
              <a:buAutoNum type="alphaUcPeriod"/>
              <a:tabLst>
                <a:tab pos="1123950"/>
              </a:tabLst>
            </a:pPr>
            <a:r>
              <a:rPr sz="1550" spc="20">
                <a:latin typeface="SimSun"/>
                <a:cs typeface="SimSun"/>
              </a:rPr>
              <a:t>板结答案 </a:t>
            </a:r>
            <a:r>
              <a:rPr sz="1550" spc="25">
                <a:latin typeface="SimSun"/>
                <a:cs typeface="SimSun"/>
              </a:rPr>
              <a:t>：</a:t>
            </a:r>
            <a:r>
              <a:rPr sz="1550" spc="25">
                <a:latin typeface="Calibri"/>
                <a:cs typeface="Calibri"/>
              </a:rPr>
              <a:t>B</a:t>
            </a:r>
            <a:endParaRPr sz="1550">
              <a:latin typeface="Calibri"/>
              <a:cs typeface="Calibri"/>
            </a:endParaRPr>
          </a:p>
          <a:p>
            <a:pPr marL="12700" marR="5080">
              <a:lnSpc>
                <a:spcPts val="5060"/>
              </a:lnSpc>
              <a:spcBef>
                <a:spcPts val="15"/>
              </a:spcBef>
            </a:pPr>
            <a:r>
              <a:rPr sz="1550" spc="20">
                <a:latin typeface="Calibri"/>
                <a:cs typeface="Calibri"/>
              </a:rPr>
              <a:t>6</a:t>
            </a:r>
            <a:r>
              <a:rPr sz="1550" spc="-765">
                <a:latin typeface="SimSun"/>
                <a:cs typeface="SimSun"/>
              </a:rPr>
              <a:t>、</a:t>
            </a:r>
            <a:r>
              <a:rPr sz="1550" spc="20">
                <a:latin typeface="SimSun"/>
                <a:cs typeface="SimSun"/>
              </a:rPr>
              <a:t>《电力设备经典消防规程》规定，油罐区应有（）系统，并装有闸门。着火时关闭闸门， </a:t>
            </a:r>
            <a:r>
              <a:rPr sz="1550" spc="-760">
                <a:latin typeface="SimSun"/>
                <a:cs typeface="SimSun"/>
              </a:rPr>
              <a:t> </a:t>
            </a:r>
            <a:r>
              <a:rPr sz="1550" spc="20">
                <a:latin typeface="SimSun"/>
                <a:cs typeface="SimSun"/>
              </a:rPr>
              <a:t>防止油从下水道流出扩大火灾事故。</a:t>
            </a:r>
            <a:endParaRPr sz="1550">
              <a:latin typeface="SimSun"/>
              <a:cs typeface="SimSun"/>
            </a:endParaRPr>
          </a:p>
          <a:p>
            <a:pPr>
              <a:lnSpc>
                <a:spcPct val="100000"/>
              </a:lnSpc>
              <a:spcBef>
                <a:spcPts val="10"/>
              </a:spcBef>
            </a:pPr>
            <a:endParaRPr sz="1950">
              <a:latin typeface="SimSun"/>
              <a:cs typeface="SimSun"/>
            </a:endParaRPr>
          </a:p>
          <a:p>
            <a:pPr marL="1116330" indent="-1104265">
              <a:lnSpc>
                <a:spcPct val="100000"/>
              </a:lnSpc>
              <a:spcBef>
                <a:spcPts val="5"/>
              </a:spcBef>
              <a:buSzPct val="93548"/>
              <a:buAutoNum type="alphaUcPeriod"/>
              <a:tabLst>
                <a:tab pos="1116965"/>
              </a:tabLst>
            </a:pPr>
            <a:r>
              <a:rPr sz="1550" spc="20">
                <a:latin typeface="SimSun"/>
                <a:cs typeface="SimSun"/>
              </a:rPr>
              <a:t>供水</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1109345" indent="-1097280">
              <a:lnSpc>
                <a:spcPct val="100000"/>
              </a:lnSpc>
              <a:buSzPct val="93548"/>
              <a:buAutoNum type="alphaUcPeriod"/>
              <a:tabLst>
                <a:tab pos="1109980"/>
              </a:tabLst>
            </a:pPr>
            <a:r>
              <a:rPr sz="1550" spc="20">
                <a:latin typeface="SimSun"/>
                <a:cs typeface="SimSun"/>
              </a:rPr>
              <a:t>给水</a:t>
            </a:r>
            <a:endParaRPr sz="1550">
              <a:latin typeface="SimSun"/>
              <a:cs typeface="SimSun"/>
            </a:endParaRPr>
          </a:p>
        </p:txBody>
      </p:sp>
    </p:spTree>
  </p:cSld>
  <p:clrMapOvr>
    <a:masterClrMapping/>
  </p:clrMapOvr>
  <p:transition>
    <p:cu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38465" cy="1121410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7440" indent="-1095375">
              <a:lnSpc>
                <a:spcPct val="100000"/>
              </a:lnSpc>
              <a:spcBef>
                <a:spcPts val="130"/>
              </a:spcBef>
              <a:buSzPct val="93548"/>
              <a:buAutoNum type="alphaUcPeriod" startAt="3"/>
              <a:tabLst>
                <a:tab pos="1108075"/>
              </a:tabLst>
            </a:pPr>
            <a:r>
              <a:rPr sz="1550" spc="20">
                <a:latin typeface="SimSun"/>
                <a:cs typeface="SimSun"/>
              </a:rPr>
              <a:t>消防</a:t>
            </a:r>
            <a:endParaRPr sz="1550">
              <a:latin typeface="SimSun"/>
              <a:cs typeface="SimSun"/>
            </a:endParaRPr>
          </a:p>
          <a:p>
            <a:pPr marL="12700" marR="7092950">
              <a:lnSpc>
                <a:spcPct val="271900"/>
              </a:lnSpc>
              <a:spcBef>
                <a:spcPts val="20"/>
              </a:spcBef>
              <a:buSzPct val="93548"/>
              <a:buAutoNum type="alphaUcPeriod" startAt="3"/>
              <a:tabLst>
                <a:tab pos="1123950"/>
              </a:tabLst>
            </a:pPr>
            <a:r>
              <a:rPr sz="1550" spc="20">
                <a:latin typeface="SimSun"/>
                <a:cs typeface="SimSun"/>
              </a:rPr>
              <a:t>排水答案 </a:t>
            </a:r>
            <a:r>
              <a:rPr sz="1550" spc="-40">
                <a:latin typeface="SimSun"/>
                <a:cs typeface="SimSun"/>
              </a:rPr>
              <a:t>：</a:t>
            </a:r>
            <a:r>
              <a:rPr sz="1550" spc="-40">
                <a:latin typeface="Calibri"/>
                <a:cs typeface="Calibri"/>
              </a:rPr>
              <a:t>D</a:t>
            </a:r>
            <a:endParaRPr sz="1550">
              <a:latin typeface="Calibri"/>
              <a:cs typeface="Calibri"/>
            </a:endParaRPr>
          </a:p>
          <a:p>
            <a:pPr marL="12700" marR="100965">
              <a:lnSpc>
                <a:spcPct val="272900"/>
              </a:lnSpc>
            </a:pPr>
            <a:r>
              <a:rPr sz="1550" spc="20">
                <a:latin typeface="Calibri"/>
                <a:cs typeface="Calibri"/>
              </a:rPr>
              <a:t>7</a:t>
            </a:r>
            <a:r>
              <a:rPr sz="1550" spc="-765">
                <a:latin typeface="SimSun"/>
                <a:cs typeface="SimSun"/>
              </a:rPr>
              <a:t>、</a:t>
            </a:r>
            <a:r>
              <a:rPr sz="1550" spc="20">
                <a:latin typeface="SimSun"/>
                <a:cs typeface="SimSun"/>
              </a:rPr>
              <a:t>《电力设备经典</a:t>
            </a:r>
            <a:r>
              <a:rPr sz="1550" spc="25">
                <a:latin typeface="SimSun"/>
                <a:cs typeface="SimSun"/>
              </a:rPr>
              <a:t>消防</a:t>
            </a:r>
            <a:r>
              <a:rPr sz="1550" spc="20">
                <a:latin typeface="SimSun"/>
                <a:cs typeface="SimSun"/>
              </a:rPr>
              <a:t>规程》规定，制粉系统</a:t>
            </a:r>
            <a:r>
              <a:rPr sz="1550" spc="25">
                <a:latin typeface="SimSun"/>
                <a:cs typeface="SimSun"/>
              </a:rPr>
              <a:t>防</a:t>
            </a:r>
            <a:r>
              <a:rPr sz="1550" spc="20">
                <a:latin typeface="SimSun"/>
                <a:cs typeface="SimSun"/>
              </a:rPr>
              <a:t>爆门应</a:t>
            </a:r>
            <a:r>
              <a:rPr sz="1550" spc="25">
                <a:latin typeface="SimSun"/>
                <a:cs typeface="SimSun"/>
              </a:rPr>
              <a:t>防</a:t>
            </a:r>
            <a:r>
              <a:rPr sz="1550" spc="20">
                <a:latin typeface="SimSun"/>
                <a:cs typeface="SimSun"/>
              </a:rPr>
              <a:t>止朝向电缆层及</a:t>
            </a:r>
            <a:r>
              <a:rPr sz="1550" spc="-375">
                <a:latin typeface="SimSun"/>
                <a:cs typeface="SimSun"/>
              </a:rPr>
              <a:t>（）</a:t>
            </a:r>
            <a:r>
              <a:rPr sz="1550" spc="25">
                <a:latin typeface="SimSun"/>
                <a:cs typeface="SimSun"/>
              </a:rPr>
              <a:t>。防爆门动作 </a:t>
            </a:r>
            <a:r>
              <a:rPr sz="1550" spc="20">
                <a:latin typeface="SimSun"/>
                <a:cs typeface="SimSun"/>
              </a:rPr>
              <a:t>后应立即检查及清除周围火苗与积粉。</a:t>
            </a:r>
            <a:endParaRPr sz="1550">
              <a:latin typeface="SimSun"/>
              <a:cs typeface="SimSun"/>
            </a:endParaRPr>
          </a:p>
          <a:p>
            <a:pPr>
              <a:lnSpc>
                <a:spcPct val="100000"/>
              </a:lnSpc>
            </a:pPr>
            <a:endParaRPr sz="1600">
              <a:latin typeface="SimSun"/>
              <a:cs typeface="SimSun"/>
            </a:endParaRPr>
          </a:p>
          <a:p>
            <a:pPr marL="1116330" indent="-1104265">
              <a:lnSpc>
                <a:spcPct val="100000"/>
              </a:lnSpc>
              <a:spcBef>
                <a:spcPts val="1150"/>
              </a:spcBef>
              <a:buSzPct val="93548"/>
              <a:buAutoNum type="alphaUcPeriod"/>
              <a:tabLst>
                <a:tab pos="1116965"/>
              </a:tabLst>
            </a:pPr>
            <a:r>
              <a:rPr sz="1550" spc="20">
                <a:latin typeface="SimSun"/>
                <a:cs typeface="SimSun"/>
              </a:rPr>
              <a:t>热力系统</a:t>
            </a:r>
            <a:endParaRPr sz="1550">
              <a:latin typeface="SimSun"/>
              <a:cs typeface="SimSun"/>
            </a:endParaRPr>
          </a:p>
          <a:p>
            <a:pPr>
              <a:lnSpc>
                <a:spcPct val="100000"/>
              </a:lnSpc>
              <a:spcBef>
                <a:spcPts val="15"/>
              </a:spcBef>
              <a:buFont typeface="SimSun"/>
              <a:buAutoNum type="alphaUcPeriod"/>
            </a:pPr>
            <a:endParaRPr sz="2500">
              <a:latin typeface="SimSun"/>
              <a:cs typeface="SimSun"/>
            </a:endParaRPr>
          </a:p>
          <a:p>
            <a:pPr marL="1109345" indent="-1097280">
              <a:lnSpc>
                <a:spcPct val="100000"/>
              </a:lnSpc>
              <a:buSzPct val="93548"/>
              <a:buAutoNum type="alphaUcPeriod"/>
              <a:tabLst>
                <a:tab pos="1109980"/>
              </a:tabLst>
            </a:pPr>
            <a:r>
              <a:rPr sz="1550" spc="20">
                <a:latin typeface="SimSun"/>
                <a:cs typeface="SimSun"/>
              </a:rPr>
              <a:t>输粉管道</a:t>
            </a:r>
            <a:endParaRPr sz="1550">
              <a:latin typeface="SimSun"/>
              <a:cs typeface="SimSun"/>
            </a:endParaRPr>
          </a:p>
          <a:p>
            <a:pPr>
              <a:lnSpc>
                <a:spcPct val="100000"/>
              </a:lnSpc>
              <a:spcBef>
                <a:spcPts val="15"/>
              </a:spcBef>
              <a:buFont typeface="SimSun"/>
              <a:buAutoNum type="alphaUcPeriod"/>
            </a:pPr>
            <a:endParaRPr sz="2500">
              <a:latin typeface="SimSun"/>
              <a:cs typeface="SimSun"/>
            </a:endParaRPr>
          </a:p>
          <a:p>
            <a:pPr marL="1107440" indent="-1095375">
              <a:lnSpc>
                <a:spcPct val="100000"/>
              </a:lnSpc>
              <a:buSzPct val="93548"/>
              <a:buAutoNum type="alphaUcPeriod"/>
              <a:tabLst>
                <a:tab pos="1108075"/>
              </a:tabLst>
            </a:pPr>
            <a:r>
              <a:rPr sz="1550" spc="20">
                <a:latin typeface="SimSun"/>
                <a:cs typeface="SimSun"/>
              </a:rPr>
              <a:t>人行通道</a:t>
            </a:r>
            <a:endParaRPr sz="1550">
              <a:latin typeface="SimSun"/>
              <a:cs typeface="SimSun"/>
            </a:endParaRPr>
          </a:p>
          <a:p>
            <a:pPr marL="12700" marR="6692900">
              <a:lnSpc>
                <a:spcPts val="5080"/>
              </a:lnSpc>
              <a:spcBef>
                <a:spcPts val="685"/>
              </a:spcBef>
              <a:buSzPct val="93548"/>
              <a:buAutoNum type="alphaUcPeriod"/>
              <a:tabLst>
                <a:tab pos="1123950"/>
              </a:tabLst>
            </a:pPr>
            <a:r>
              <a:rPr sz="1550" spc="15">
                <a:latin typeface="SimSun"/>
                <a:cs typeface="SimSun"/>
              </a:rPr>
              <a:t>电 </a:t>
            </a:r>
            <a:r>
              <a:rPr sz="1550" spc="20">
                <a:latin typeface="SimSun"/>
                <a:cs typeface="SimSun"/>
              </a:rPr>
              <a:t>气设备答案</a:t>
            </a:r>
            <a:r>
              <a:rPr sz="1550" spc="25">
                <a:latin typeface="SimSun"/>
                <a:cs typeface="SimSun"/>
              </a:rPr>
              <a:t>：</a:t>
            </a:r>
            <a:r>
              <a:rPr sz="1550" spc="25">
                <a:latin typeface="Calibri"/>
                <a:cs typeface="Calibri"/>
              </a:rPr>
              <a:t>C</a:t>
            </a:r>
            <a:endParaRPr sz="1550">
              <a:latin typeface="Calibri"/>
              <a:cs typeface="Calibri"/>
            </a:endParaRPr>
          </a:p>
          <a:p>
            <a:pPr marL="12700" marR="105410">
              <a:lnSpc>
                <a:spcPts val="5060"/>
              </a:lnSpc>
              <a:spcBef>
                <a:spcPts val="5"/>
              </a:spcBef>
            </a:pPr>
            <a:r>
              <a:rPr sz="1550" spc="20">
                <a:latin typeface="Calibri"/>
                <a:cs typeface="Calibri"/>
              </a:rPr>
              <a:t>8</a:t>
            </a:r>
            <a:r>
              <a:rPr sz="1550" spc="-890">
                <a:latin typeface="SimSun"/>
                <a:cs typeface="SimSun"/>
              </a:rPr>
              <a:t>、</a:t>
            </a:r>
            <a:r>
              <a:rPr sz="1550" spc="5">
                <a:latin typeface="SimSun"/>
                <a:cs typeface="SimSun"/>
              </a:rPr>
              <a:t>《电力设备经典消防规程》规定，在启动制粉系统和设备检修之前，应（）设备内外有无 </a:t>
            </a:r>
            <a:r>
              <a:rPr sz="1550" spc="20">
                <a:latin typeface="SimSun"/>
                <a:cs typeface="SimSun"/>
              </a:rPr>
              <a:t>积粉自燃，若发现积粉自燃，应予消除。</a:t>
            </a:r>
            <a:endParaRPr sz="1550">
              <a:latin typeface="SimSun"/>
              <a:cs typeface="SimSun"/>
            </a:endParaRPr>
          </a:p>
          <a:p>
            <a:pPr>
              <a:lnSpc>
                <a:spcPct val="100000"/>
              </a:lnSpc>
              <a:spcBef>
                <a:spcPts val="15"/>
              </a:spcBef>
            </a:pPr>
            <a:endParaRPr sz="1950">
              <a:latin typeface="SimSun"/>
              <a:cs typeface="SimSun"/>
            </a:endParaRPr>
          </a:p>
          <a:p>
            <a:pPr marL="1116330" indent="-1104265">
              <a:lnSpc>
                <a:spcPct val="100000"/>
              </a:lnSpc>
              <a:spcBef>
                <a:spcPts val="5"/>
              </a:spcBef>
              <a:buSzPct val="93548"/>
              <a:buAutoNum type="alphaUcPeriod"/>
              <a:tabLst>
                <a:tab pos="1116965"/>
              </a:tabLst>
            </a:pPr>
            <a:r>
              <a:rPr sz="1550" spc="20">
                <a:latin typeface="SimSun"/>
                <a:cs typeface="SimSun"/>
              </a:rPr>
              <a:t>定期巡检</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1109345" indent="-1097280">
              <a:lnSpc>
                <a:spcPct val="100000"/>
              </a:lnSpc>
              <a:buSzPct val="93548"/>
              <a:buAutoNum type="alphaUcPeriod"/>
              <a:tabLst>
                <a:tab pos="1109980"/>
              </a:tabLst>
            </a:pPr>
            <a:r>
              <a:rPr sz="1550" spc="20">
                <a:latin typeface="SimSun"/>
                <a:cs typeface="SimSun"/>
              </a:rPr>
              <a:t>仔细检查</a:t>
            </a:r>
            <a:endParaRPr sz="1550">
              <a:latin typeface="SimSun"/>
              <a:cs typeface="SimSun"/>
            </a:endParaRPr>
          </a:p>
          <a:p>
            <a:pPr>
              <a:lnSpc>
                <a:spcPct val="100000"/>
              </a:lnSpc>
              <a:spcBef>
                <a:spcPts val="60"/>
              </a:spcBef>
              <a:buFont typeface="SimSun"/>
              <a:buAutoNum type="alphaUcPeriod"/>
            </a:pPr>
            <a:endParaRPr sz="2450">
              <a:latin typeface="SimSun"/>
              <a:cs typeface="SimSun"/>
            </a:endParaRPr>
          </a:p>
          <a:p>
            <a:pPr marL="1107440" indent="-1095375">
              <a:lnSpc>
                <a:spcPct val="100000"/>
              </a:lnSpc>
              <a:buSzPct val="93548"/>
              <a:buAutoNum type="alphaUcPeriod"/>
              <a:tabLst>
                <a:tab pos="1108075"/>
              </a:tabLst>
            </a:pPr>
            <a:r>
              <a:rPr sz="1550" spc="20">
                <a:latin typeface="SimSun"/>
                <a:cs typeface="SimSun"/>
              </a:rPr>
              <a:t>重点观测</a:t>
            </a:r>
            <a:endParaRPr sz="1550">
              <a:latin typeface="SimSun"/>
              <a:cs typeface="SimSun"/>
            </a:endParaRPr>
          </a:p>
          <a:p>
            <a:pPr marL="12700" marR="6692900">
              <a:lnSpc>
                <a:spcPts val="5080"/>
              </a:lnSpc>
              <a:spcBef>
                <a:spcPts val="700"/>
              </a:spcBef>
              <a:buSzPct val="93548"/>
              <a:buAutoNum type="alphaUcPeriod"/>
              <a:tabLst>
                <a:tab pos="1123950"/>
              </a:tabLst>
            </a:pPr>
            <a:r>
              <a:rPr sz="1550" spc="15">
                <a:latin typeface="SimSun"/>
                <a:cs typeface="SimSun"/>
              </a:rPr>
              <a:t>加 </a:t>
            </a:r>
            <a:r>
              <a:rPr sz="1550" spc="20">
                <a:latin typeface="SimSun"/>
                <a:cs typeface="SimSun"/>
              </a:rPr>
              <a:t>强监测答案</a:t>
            </a:r>
            <a:r>
              <a:rPr sz="1550" spc="25">
                <a:latin typeface="SimSun"/>
                <a:cs typeface="SimSun"/>
              </a:rPr>
              <a:t>：</a:t>
            </a:r>
            <a:r>
              <a:rPr sz="1550" spc="25">
                <a:latin typeface="Calibri"/>
                <a:cs typeface="Calibri"/>
              </a:rPr>
              <a:t>B</a:t>
            </a:r>
            <a:endParaRPr sz="1550">
              <a:latin typeface="Calibri"/>
              <a:cs typeface="Calibri"/>
            </a:endParaRPr>
          </a:p>
          <a:p>
            <a:pPr>
              <a:lnSpc>
                <a:spcPct val="100000"/>
              </a:lnSpc>
              <a:spcBef>
                <a:spcPts val="50"/>
              </a:spcBef>
            </a:pPr>
            <a:endParaRPr sz="2000">
              <a:latin typeface="Calibri"/>
              <a:cs typeface="Calibri"/>
            </a:endParaRPr>
          </a:p>
          <a:p>
            <a:pPr marL="12700">
              <a:lnSpc>
                <a:spcPct val="100000"/>
              </a:lnSpc>
              <a:spcBef>
                <a:spcPts val="5"/>
              </a:spcBef>
            </a:pPr>
            <a:r>
              <a:rPr sz="1550" spc="20">
                <a:latin typeface="Calibri"/>
                <a:cs typeface="Calibri"/>
              </a:rPr>
              <a:t>9</a:t>
            </a:r>
            <a:r>
              <a:rPr sz="1550" spc="-890">
                <a:latin typeface="SimSun"/>
                <a:cs typeface="SimSun"/>
              </a:rPr>
              <a:t>、</a:t>
            </a:r>
            <a:r>
              <a:rPr sz="1550">
                <a:latin typeface="SimSun"/>
                <a:cs typeface="SimSun"/>
              </a:rPr>
              <a:t>《电力设备经典</a:t>
            </a:r>
            <a:r>
              <a:rPr sz="1550" spc="5">
                <a:latin typeface="SimSun"/>
                <a:cs typeface="SimSun"/>
              </a:rPr>
              <a:t>消防</a:t>
            </a:r>
            <a:r>
              <a:rPr sz="1550">
                <a:latin typeface="SimSun"/>
                <a:cs typeface="SimSun"/>
              </a:rPr>
              <a:t>规程》规定，燃油金属软管着火时，应</a:t>
            </a:r>
            <a:r>
              <a:rPr sz="1550" spc="-254">
                <a:latin typeface="SimSun"/>
                <a:cs typeface="SimSun"/>
              </a:rPr>
              <a:t>（），</a:t>
            </a:r>
            <a:r>
              <a:rPr sz="1550" spc="10">
                <a:latin typeface="SimSun"/>
                <a:cs typeface="SimSun"/>
              </a:rPr>
              <a:t>用泡沫或黄沙进行扑救。</a:t>
            </a:r>
            <a:endParaRPr sz="1550">
              <a:latin typeface="SimSun"/>
              <a:cs typeface="SimSun"/>
            </a:endParaRPr>
          </a:p>
        </p:txBody>
      </p:sp>
      <p:sp>
        <p:nvSpPr>
          <p:cNvPr id="3" name="object 3"/>
          <p:cNvSpPr txBox="1"/>
          <p:nvPr/>
        </p:nvSpPr>
        <p:spPr>
          <a:xfrm>
            <a:off x="1702257" y="13794778"/>
            <a:ext cx="134366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a:t>
            </a:r>
            <a:r>
              <a:rPr sz="1550" spc="20">
                <a:latin typeface="Calibri"/>
                <a:cs typeface="Calibri"/>
              </a:rPr>
              <a:t>A</a:t>
            </a:r>
            <a:r>
              <a:rPr sz="1550" spc="20">
                <a:latin typeface="SimSun"/>
                <a:cs typeface="SimSun"/>
              </a:rPr>
              <a:t>）切断油源</a:t>
            </a:r>
            <a:endParaRPr sz="1550">
              <a:latin typeface="SimSun"/>
              <a:cs typeface="SimSun"/>
            </a:endParaRPr>
          </a:p>
        </p:txBody>
      </p:sp>
    </p:spTree>
  </p:cSld>
  <p:clrMapOvr>
    <a:masterClrMapping/>
  </p:clrMapOvr>
  <p:transition>
    <p:cu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2580" cy="670750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9345" indent="-1097280">
              <a:lnSpc>
                <a:spcPct val="100000"/>
              </a:lnSpc>
              <a:spcBef>
                <a:spcPts val="130"/>
              </a:spcBef>
              <a:buSzPct val="93548"/>
              <a:buAutoNum type="alphaUcPeriod" startAt="2"/>
              <a:tabLst>
                <a:tab pos="1109980"/>
              </a:tabLst>
            </a:pPr>
            <a:r>
              <a:rPr sz="1550" spc="20">
                <a:latin typeface="SimSun"/>
                <a:cs typeface="SimSun"/>
              </a:rPr>
              <a:t>立即汇报</a:t>
            </a:r>
            <a:endParaRPr sz="1550">
              <a:latin typeface="SimSun"/>
              <a:cs typeface="SimSun"/>
            </a:endParaRPr>
          </a:p>
          <a:p>
            <a:pPr>
              <a:lnSpc>
                <a:spcPct val="100000"/>
              </a:lnSpc>
              <a:spcBef>
                <a:spcPts val="15"/>
              </a:spcBef>
              <a:buFont typeface="SimSun"/>
              <a:buAutoNum type="alphaUcPeriod" startAt="2"/>
            </a:pPr>
            <a:endParaRPr sz="2500">
              <a:latin typeface="SimSun"/>
              <a:cs typeface="SimSun"/>
            </a:endParaRPr>
          </a:p>
          <a:p>
            <a:pPr marL="1107440" indent="-1095375">
              <a:lnSpc>
                <a:spcPct val="100000"/>
              </a:lnSpc>
              <a:buSzPct val="93548"/>
              <a:buAutoNum type="alphaUcPeriod" startAt="2"/>
              <a:tabLst>
                <a:tab pos="1108075"/>
              </a:tabLst>
            </a:pPr>
            <a:r>
              <a:rPr sz="1550" spc="20">
                <a:latin typeface="SimSun"/>
                <a:cs typeface="SimSun"/>
              </a:rPr>
              <a:t>组织扑救</a:t>
            </a:r>
            <a:endParaRPr sz="1550">
              <a:latin typeface="SimSun"/>
              <a:cs typeface="SimSun"/>
            </a:endParaRPr>
          </a:p>
          <a:p>
            <a:pPr marL="12700" marR="6597015">
              <a:lnSpc>
                <a:spcPts val="5080"/>
              </a:lnSpc>
              <a:spcBef>
                <a:spcPts val="685"/>
              </a:spcBef>
              <a:buSzPct val="93548"/>
              <a:buAutoNum type="alphaUcPeriod" startAt="2"/>
              <a:tabLst>
                <a:tab pos="1123950"/>
              </a:tabLst>
            </a:pPr>
            <a:r>
              <a:rPr sz="1550" spc="-310">
                <a:latin typeface="SimSun"/>
                <a:cs typeface="SimSun"/>
              </a:rPr>
              <a:t>临 时处理答案</a:t>
            </a:r>
            <a:r>
              <a:rPr sz="1550" spc="30">
                <a:latin typeface="SimSun"/>
                <a:cs typeface="SimSun"/>
              </a:rPr>
              <a:t>：</a:t>
            </a:r>
            <a:r>
              <a:rPr sz="1550" spc="15">
                <a:latin typeface="Calibri"/>
                <a:cs typeface="Calibri"/>
              </a:rPr>
              <a:t>A</a:t>
            </a:r>
            <a:endParaRPr sz="1550">
              <a:latin typeface="Calibri"/>
              <a:cs typeface="Calibri"/>
            </a:endParaRPr>
          </a:p>
          <a:p>
            <a:pPr marL="12700" marR="5080">
              <a:lnSpc>
                <a:spcPts val="5060"/>
              </a:lnSpc>
              <a:spcBef>
                <a:spcPts val="5"/>
              </a:spcBef>
            </a:pPr>
            <a:r>
              <a:rPr sz="1550" spc="20">
                <a:latin typeface="Calibri"/>
                <a:cs typeface="Calibri"/>
              </a:rPr>
              <a:t>10</a:t>
            </a:r>
            <a:r>
              <a:rPr sz="1550" spc="-780">
                <a:latin typeface="SimSun"/>
                <a:cs typeface="SimSun"/>
              </a:rPr>
              <a:t>、</a:t>
            </a:r>
            <a:r>
              <a:rPr sz="1550" spc="20">
                <a:latin typeface="SimSun"/>
                <a:cs typeface="SimSun"/>
              </a:rPr>
              <a:t>《电力设备经典消防规程》规定，易燃易爆危险品仓库旳一切电气设施应符合安全规程 防爆规定，每天下班前应</a:t>
            </a:r>
            <a:r>
              <a:rPr sz="1550" spc="-245">
                <a:latin typeface="SimSun"/>
                <a:cs typeface="SimSun"/>
              </a:rPr>
              <a:t>（），</a:t>
            </a:r>
            <a:r>
              <a:rPr sz="1550" spc="15">
                <a:latin typeface="SimSun"/>
                <a:cs typeface="SimSun"/>
              </a:rPr>
              <a:t>方可离开。</a:t>
            </a:r>
            <a:endParaRPr sz="1550">
              <a:latin typeface="SimSun"/>
              <a:cs typeface="SimSun"/>
            </a:endParaRPr>
          </a:p>
          <a:p>
            <a:pPr>
              <a:lnSpc>
                <a:spcPct val="100000"/>
              </a:lnSpc>
              <a:spcBef>
                <a:spcPts val="20"/>
              </a:spcBef>
            </a:pPr>
            <a:endParaRPr sz="1950">
              <a:latin typeface="SimSun"/>
              <a:cs typeface="SimSun"/>
            </a:endParaRPr>
          </a:p>
          <a:p>
            <a:pPr marL="1116330" indent="-1104265">
              <a:lnSpc>
                <a:spcPct val="100000"/>
              </a:lnSpc>
              <a:buSzPct val="93548"/>
              <a:buAutoNum type="alphaUcPeriod"/>
              <a:tabLst>
                <a:tab pos="1116965"/>
              </a:tabLst>
            </a:pPr>
            <a:r>
              <a:rPr sz="1550" spc="20">
                <a:latin typeface="SimSun"/>
                <a:cs typeface="SimSun"/>
              </a:rPr>
              <a:t>仔细检查</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1109345" indent="-1097280">
              <a:lnSpc>
                <a:spcPct val="100000"/>
              </a:lnSpc>
              <a:spcBef>
                <a:spcPts val="5"/>
              </a:spcBef>
              <a:buSzPct val="93548"/>
              <a:buAutoNum type="alphaUcPeriod"/>
              <a:tabLst>
                <a:tab pos="1109980"/>
              </a:tabLst>
            </a:pPr>
            <a:r>
              <a:rPr sz="1550" spc="20">
                <a:latin typeface="SimSun"/>
                <a:cs typeface="SimSun"/>
              </a:rPr>
              <a:t>定期检查</a:t>
            </a:r>
            <a:endParaRPr sz="1550">
              <a:latin typeface="SimSun"/>
              <a:cs typeface="SimSun"/>
            </a:endParaRPr>
          </a:p>
          <a:p>
            <a:pPr>
              <a:lnSpc>
                <a:spcPct val="100000"/>
              </a:lnSpc>
              <a:spcBef>
                <a:spcPts val="55"/>
              </a:spcBef>
              <a:buFont typeface="SimSun"/>
              <a:buAutoNum type="alphaUcPeriod"/>
            </a:pPr>
            <a:endParaRPr sz="2450">
              <a:latin typeface="SimSun"/>
              <a:cs typeface="SimSun"/>
            </a:endParaRPr>
          </a:p>
          <a:p>
            <a:pPr marL="1107440" indent="-1095375">
              <a:lnSpc>
                <a:spcPct val="100000"/>
              </a:lnSpc>
              <a:buSzPct val="93548"/>
              <a:buAutoNum type="alphaUcPeriod"/>
              <a:tabLst>
                <a:tab pos="1108075"/>
              </a:tabLst>
            </a:pPr>
            <a:r>
              <a:rPr sz="1550" spc="20">
                <a:latin typeface="SimSun"/>
                <a:cs typeface="SimSun"/>
              </a:rPr>
              <a:t>停止使用</a:t>
            </a:r>
            <a:endParaRPr sz="1550">
              <a:latin typeface="SimSun"/>
              <a:cs typeface="SimSun"/>
            </a:endParaRPr>
          </a:p>
          <a:p>
            <a:pPr marL="12700" marR="6597015">
              <a:lnSpc>
                <a:spcPct val="272900"/>
              </a:lnSpc>
              <a:buSzPct val="93548"/>
              <a:buAutoNum type="alphaUcPeriod"/>
              <a:tabLst>
                <a:tab pos="1123950"/>
              </a:tabLst>
            </a:pPr>
            <a:r>
              <a:rPr sz="1550" spc="15">
                <a:latin typeface="SimSun"/>
                <a:cs typeface="SimSun"/>
              </a:rPr>
              <a:t>切 </a:t>
            </a:r>
            <a:r>
              <a:rPr sz="1550" spc="20">
                <a:latin typeface="SimSun"/>
                <a:cs typeface="SimSun"/>
              </a:rPr>
              <a:t>断电源答案</a:t>
            </a:r>
            <a:r>
              <a:rPr sz="1550" spc="-40">
                <a:latin typeface="SimSun"/>
                <a:cs typeface="SimSun"/>
              </a:rPr>
              <a:t>：</a:t>
            </a:r>
            <a:r>
              <a:rPr sz="1550" spc="-40">
                <a:latin typeface="Calibri"/>
                <a:cs typeface="Calibri"/>
              </a:rPr>
              <a:t>D</a:t>
            </a:r>
            <a:endParaRPr sz="1550">
              <a:latin typeface="Calibri"/>
              <a:cs typeface="Calibri"/>
            </a:endParaRPr>
          </a:p>
        </p:txBody>
      </p:sp>
      <p:pic>
        <p:nvPicPr>
          <p:cNvPr id="3" name="object 3"/>
          <p:cNvPicPr/>
          <p:nvPr/>
        </p:nvPicPr>
        <p:blipFill>
          <a:blip r:embed="rId2"/>
          <a:stretch>
            <a:fillRect/>
          </a:stretch>
        </p:blipFill>
        <p:spPr>
          <a:xfrm>
            <a:off x="1714500" y="8636000"/>
            <a:ext cx="215900" cy="292100"/>
          </a:xfrm>
          <a:prstGeom prst="rect">
            <a:avLst/>
          </a:prstGeom>
        </p:spPr>
      </p:pic>
      <p:pic>
        <p:nvPicPr>
          <p:cNvPr id="4" name="object 4"/>
          <p:cNvPicPr/>
          <p:nvPr/>
        </p:nvPicPr>
        <p:blipFill>
          <a:blip r:embed="rId3"/>
          <a:stretch>
            <a:fillRect/>
          </a:stretch>
        </p:blipFill>
        <p:spPr>
          <a:xfrm>
            <a:off x="2108200" y="8636000"/>
            <a:ext cx="6032500" cy="292100"/>
          </a:xfrm>
          <a:prstGeom prst="rect">
            <a:avLst/>
          </a:prstGeom>
        </p:spPr>
      </p:pic>
      <p:sp>
        <p:nvSpPr>
          <p:cNvPr id="5" name="object 5"/>
          <p:cNvSpPr txBox="1"/>
          <p:nvPr/>
        </p:nvSpPr>
        <p:spPr>
          <a:xfrm>
            <a:off x="1702257" y="8641562"/>
            <a:ext cx="3729354"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1</a:t>
            </a:r>
            <a:r>
              <a:rPr sz="1550" spc="30">
                <a:latin typeface="SimSun"/>
                <a:cs typeface="SimSun"/>
              </a:rPr>
              <a:t>1</a:t>
            </a:r>
            <a:r>
              <a:rPr sz="1550" spc="20">
                <a:latin typeface="SimSun"/>
                <a:cs typeface="SimSun"/>
              </a:rPr>
              <a:t>、根据公安部</a:t>
            </a:r>
            <a:r>
              <a:rPr sz="1550" spc="30">
                <a:latin typeface="SimSun"/>
                <a:cs typeface="SimSun"/>
              </a:rPr>
              <a:t>第</a:t>
            </a:r>
            <a:r>
              <a:rPr sz="1550" spc="-385">
                <a:latin typeface="SimSun"/>
                <a:cs typeface="SimSun"/>
              </a:rPr>
              <a:t> </a:t>
            </a:r>
            <a:r>
              <a:rPr sz="1550" spc="-5">
                <a:latin typeface="SimSun"/>
                <a:cs typeface="SimSun"/>
              </a:rPr>
              <a:t>6</a:t>
            </a:r>
            <a:r>
              <a:rPr sz="1550" spc="15">
                <a:latin typeface="SimSun"/>
                <a:cs typeface="SimSun"/>
              </a:rPr>
              <a:t>1</a:t>
            </a:r>
            <a:r>
              <a:rPr sz="1550" spc="-375">
                <a:latin typeface="SimSun"/>
                <a:cs typeface="SimSun"/>
              </a:rPr>
              <a:t> </a:t>
            </a:r>
            <a:r>
              <a:rPr sz="1550" spc="10">
                <a:latin typeface="SimSun"/>
                <a:cs typeface="SimSun"/>
              </a:rPr>
              <a:t>号令</a:t>
            </a:r>
            <a:r>
              <a:rPr sz="1550" spc="15">
                <a:latin typeface="SimSun"/>
                <a:cs typeface="SimSun"/>
              </a:rPr>
              <a:t>,</a:t>
            </a:r>
            <a:r>
              <a:rPr sz="1550" spc="20">
                <a:latin typeface="SimSun"/>
                <a:cs typeface="SimSun"/>
              </a:rPr>
              <a:t>企业应当至</a:t>
            </a:r>
            <a:r>
              <a:rPr sz="1550" spc="25">
                <a:latin typeface="SimSun"/>
                <a:cs typeface="SimSun"/>
              </a:rPr>
              <a:t>少</a:t>
            </a:r>
            <a:r>
              <a:rPr sz="1550" spc="15">
                <a:latin typeface="SimSun"/>
                <a:cs typeface="SimSun"/>
              </a:rPr>
              <a:t>(</a:t>
            </a:r>
            <a:endParaRPr sz="1550">
              <a:latin typeface="SimSun"/>
              <a:cs typeface="SimSun"/>
            </a:endParaRPr>
          </a:p>
        </p:txBody>
      </p:sp>
      <p:sp>
        <p:nvSpPr>
          <p:cNvPr id="6" name="object 6"/>
          <p:cNvSpPr txBox="1"/>
          <p:nvPr/>
        </p:nvSpPr>
        <p:spPr>
          <a:xfrm>
            <a:off x="5803836" y="8641562"/>
            <a:ext cx="1926589"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5">
                <a:latin typeface="SimSun"/>
                <a:cs typeface="SimSun"/>
              </a:rPr>
              <a:t>)</a:t>
            </a:r>
            <a:r>
              <a:rPr sz="1550" spc="20">
                <a:latin typeface="SimSun"/>
                <a:cs typeface="SimSun"/>
              </a:rPr>
              <a:t>进行一次防火检查。</a:t>
            </a:r>
            <a:endParaRPr sz="1550">
              <a:latin typeface="SimSun"/>
              <a:cs typeface="SimSun"/>
            </a:endParaRPr>
          </a:p>
        </p:txBody>
      </p:sp>
      <p:pic>
        <p:nvPicPr>
          <p:cNvPr id="7" name="object 7"/>
          <p:cNvPicPr/>
          <p:nvPr/>
        </p:nvPicPr>
        <p:blipFill>
          <a:blip r:embed="rId4"/>
          <a:stretch>
            <a:fillRect/>
          </a:stretch>
        </p:blipFill>
        <p:spPr>
          <a:xfrm>
            <a:off x="1943100" y="9283700"/>
            <a:ext cx="3035300" cy="292100"/>
          </a:xfrm>
          <a:prstGeom prst="rect">
            <a:avLst/>
          </a:prstGeom>
        </p:spPr>
      </p:pic>
      <p:pic>
        <p:nvPicPr>
          <p:cNvPr id="8" name="object 8"/>
          <p:cNvPicPr/>
          <p:nvPr/>
        </p:nvPicPr>
        <p:blipFill>
          <a:blip r:embed="rId5"/>
          <a:stretch>
            <a:fillRect/>
          </a:stretch>
        </p:blipFill>
        <p:spPr>
          <a:xfrm>
            <a:off x="1943100" y="9931400"/>
            <a:ext cx="2819400" cy="279400"/>
          </a:xfrm>
          <a:prstGeom prst="rect">
            <a:avLst/>
          </a:prstGeom>
        </p:spPr>
      </p:pic>
      <p:pic>
        <p:nvPicPr>
          <p:cNvPr id="9" name="object 9"/>
          <p:cNvPicPr/>
          <p:nvPr/>
        </p:nvPicPr>
        <p:blipFill>
          <a:blip r:embed="rId6"/>
          <a:stretch>
            <a:fillRect/>
          </a:stretch>
        </p:blipFill>
        <p:spPr>
          <a:xfrm>
            <a:off x="1943100" y="10566400"/>
            <a:ext cx="825500" cy="292100"/>
          </a:xfrm>
          <a:prstGeom prst="rect">
            <a:avLst/>
          </a:prstGeom>
        </p:spPr>
      </p:pic>
      <p:sp>
        <p:nvSpPr>
          <p:cNvPr id="10" name="object 10"/>
          <p:cNvSpPr txBox="1"/>
          <p:nvPr/>
        </p:nvSpPr>
        <p:spPr>
          <a:xfrm>
            <a:off x="1702257" y="9286214"/>
            <a:ext cx="856615" cy="219900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5"/>
              </a:spcBef>
              <a:buSzPct val="93548"/>
              <a:buFont typeface="Calibri"/>
              <a:buAutoNum type="alphaUcParenBoth"/>
              <a:tabLst>
                <a:tab pos="252729"/>
              </a:tabLst>
            </a:pPr>
            <a:r>
              <a:rPr sz="1550" spc="30">
                <a:latin typeface="SimSun"/>
                <a:cs typeface="SimSun"/>
              </a:rPr>
              <a:t>每月</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20">
                <a:latin typeface="SimSun"/>
                <a:cs typeface="SimSun"/>
              </a:rPr>
              <a:t>每星期</a:t>
            </a:r>
            <a:endParaRPr sz="1550">
              <a:latin typeface="SimSun"/>
              <a:cs typeface="SimSun"/>
            </a:endParaRPr>
          </a:p>
          <a:p>
            <a:pPr marL="12700" marR="6985">
              <a:lnSpc>
                <a:spcPts val="5080"/>
              </a:lnSpc>
              <a:spcBef>
                <a:spcPts val="484"/>
              </a:spcBef>
              <a:buSzPct val="93548"/>
              <a:buFont typeface="Calibri"/>
              <a:buAutoNum type="alphaUcParenBoth"/>
              <a:tabLst>
                <a:tab pos="243204"/>
              </a:tabLst>
            </a:pPr>
            <a:r>
              <a:rPr sz="1550" spc="15">
                <a:latin typeface="SimSun"/>
                <a:cs typeface="SimSun"/>
              </a:rPr>
              <a:t>每季度 </a:t>
            </a:r>
            <a:r>
              <a:rPr sz="1550" spc="20">
                <a:latin typeface="SimSun"/>
                <a:cs typeface="SimSun"/>
              </a:rPr>
              <a:t>答案</a:t>
            </a:r>
            <a:r>
              <a:rPr sz="1550" spc="25">
                <a:latin typeface="SimSun"/>
                <a:cs typeface="SimSun"/>
              </a:rPr>
              <a:t>：</a:t>
            </a:r>
            <a:r>
              <a:rPr sz="1550" spc="25">
                <a:latin typeface="Calibri"/>
                <a:cs typeface="Calibri"/>
              </a:rPr>
              <a:t>A</a:t>
            </a:r>
            <a:endParaRPr sz="1550">
              <a:latin typeface="Calibri"/>
              <a:cs typeface="Calibri"/>
            </a:endParaRPr>
          </a:p>
        </p:txBody>
      </p:sp>
      <p:pic>
        <p:nvPicPr>
          <p:cNvPr id="11" name="object 11"/>
          <p:cNvPicPr/>
          <p:nvPr/>
        </p:nvPicPr>
        <p:blipFill>
          <a:blip r:embed="rId7"/>
          <a:stretch>
            <a:fillRect/>
          </a:stretch>
        </p:blipFill>
        <p:spPr>
          <a:xfrm>
            <a:off x="1714500" y="11861800"/>
            <a:ext cx="215900" cy="292100"/>
          </a:xfrm>
          <a:prstGeom prst="rect">
            <a:avLst/>
          </a:prstGeom>
        </p:spPr>
      </p:pic>
      <p:pic>
        <p:nvPicPr>
          <p:cNvPr id="12" name="object 12"/>
          <p:cNvPicPr/>
          <p:nvPr/>
        </p:nvPicPr>
        <p:blipFill>
          <a:blip r:embed="rId8"/>
          <a:stretch>
            <a:fillRect/>
          </a:stretch>
        </p:blipFill>
        <p:spPr>
          <a:xfrm>
            <a:off x="2108200" y="11861800"/>
            <a:ext cx="4025900" cy="292100"/>
          </a:xfrm>
          <a:prstGeom prst="rect">
            <a:avLst/>
          </a:prstGeom>
        </p:spPr>
      </p:pic>
      <p:sp>
        <p:nvSpPr>
          <p:cNvPr id="13" name="object 13"/>
          <p:cNvSpPr txBox="1"/>
          <p:nvPr/>
        </p:nvSpPr>
        <p:spPr>
          <a:xfrm>
            <a:off x="1702257" y="11863108"/>
            <a:ext cx="273050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12</a:t>
            </a:r>
            <a:r>
              <a:rPr sz="1550" spc="20">
                <a:latin typeface="SimSun"/>
                <a:cs typeface="SimSun"/>
              </a:rPr>
              <a:t>、火灾初起阶段是扑救火</a:t>
            </a:r>
            <a:r>
              <a:rPr sz="1550" spc="30">
                <a:latin typeface="SimSun"/>
                <a:cs typeface="SimSun"/>
              </a:rPr>
              <a:t>灾</a:t>
            </a:r>
            <a:r>
              <a:rPr sz="1550" spc="15">
                <a:latin typeface="SimSun"/>
                <a:cs typeface="SimSun"/>
              </a:rPr>
              <a:t>(</a:t>
            </a:r>
            <a:endParaRPr sz="1550">
              <a:latin typeface="SimSun"/>
              <a:cs typeface="SimSun"/>
            </a:endParaRPr>
          </a:p>
        </p:txBody>
      </p:sp>
      <p:sp>
        <p:nvSpPr>
          <p:cNvPr id="14" name="object 14"/>
          <p:cNvSpPr txBox="1"/>
          <p:nvPr/>
        </p:nvSpPr>
        <p:spPr>
          <a:xfrm>
            <a:off x="4807140" y="11863108"/>
            <a:ext cx="92583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SimSun"/>
                <a:cs typeface="SimSun"/>
              </a:rPr>
              <a:t>)</a:t>
            </a:r>
            <a:r>
              <a:rPr sz="1550" spc="20">
                <a:latin typeface="SimSun"/>
                <a:cs typeface="SimSun"/>
              </a:rPr>
              <a:t>旳阶段。</a:t>
            </a:r>
            <a:endParaRPr sz="1550">
              <a:latin typeface="SimSun"/>
              <a:cs typeface="SimSun"/>
            </a:endParaRPr>
          </a:p>
        </p:txBody>
      </p:sp>
      <p:pic>
        <p:nvPicPr>
          <p:cNvPr id="15" name="object 15"/>
          <p:cNvPicPr/>
          <p:nvPr/>
        </p:nvPicPr>
        <p:blipFill>
          <a:blip r:embed="rId9"/>
          <a:stretch>
            <a:fillRect/>
          </a:stretch>
        </p:blipFill>
        <p:spPr>
          <a:xfrm>
            <a:off x="1943100" y="12509500"/>
            <a:ext cx="1422400" cy="279400"/>
          </a:xfrm>
          <a:prstGeom prst="rect">
            <a:avLst/>
          </a:prstGeom>
        </p:spPr>
      </p:pic>
      <p:pic>
        <p:nvPicPr>
          <p:cNvPr id="16" name="object 16"/>
          <p:cNvPicPr/>
          <p:nvPr/>
        </p:nvPicPr>
        <p:blipFill>
          <a:blip r:embed="rId10"/>
          <a:stretch>
            <a:fillRect/>
          </a:stretch>
        </p:blipFill>
        <p:spPr>
          <a:xfrm>
            <a:off x="1943100" y="13144500"/>
            <a:ext cx="1422400" cy="292100"/>
          </a:xfrm>
          <a:prstGeom prst="rect">
            <a:avLst/>
          </a:prstGeom>
        </p:spPr>
      </p:pic>
      <p:pic>
        <p:nvPicPr>
          <p:cNvPr id="17" name="object 17"/>
          <p:cNvPicPr/>
          <p:nvPr/>
        </p:nvPicPr>
        <p:blipFill>
          <a:blip r:embed="rId6"/>
          <a:stretch>
            <a:fillRect/>
          </a:stretch>
        </p:blipFill>
        <p:spPr>
          <a:xfrm>
            <a:off x="1943100" y="13792200"/>
            <a:ext cx="825500" cy="292100"/>
          </a:xfrm>
          <a:prstGeom prst="rect">
            <a:avLst/>
          </a:prstGeom>
        </p:spPr>
      </p:pic>
      <p:sp>
        <p:nvSpPr>
          <p:cNvPr id="18" name="object 18"/>
          <p:cNvSpPr txBox="1"/>
          <p:nvPr/>
        </p:nvSpPr>
        <p:spPr>
          <a:xfrm>
            <a:off x="1702257" y="12505474"/>
            <a:ext cx="863600" cy="155638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0"/>
              </a:spcBef>
              <a:buSzPct val="93548"/>
              <a:buFont typeface="Calibri"/>
              <a:buAutoNum type="alphaUcParenBoth"/>
              <a:tabLst>
                <a:tab pos="252729"/>
              </a:tabLst>
            </a:pPr>
            <a:r>
              <a:rPr sz="1550" spc="20">
                <a:latin typeface="SimSun"/>
                <a:cs typeface="SimSun"/>
              </a:rPr>
              <a:t>最不利</a:t>
            </a:r>
            <a:endParaRPr sz="1550">
              <a:latin typeface="SimSun"/>
              <a:cs typeface="SimSun"/>
            </a:endParaRPr>
          </a:p>
          <a:p>
            <a:pPr>
              <a:lnSpc>
                <a:spcPct val="100000"/>
              </a:lnSpc>
              <a:spcBef>
                <a:spcPts val="15"/>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20">
                <a:latin typeface="SimSun"/>
                <a:cs typeface="SimSun"/>
              </a:rPr>
              <a:t>最有利</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2570" indent="-230504">
              <a:lnSpc>
                <a:spcPct val="100000"/>
              </a:lnSpc>
              <a:spcBef>
                <a:spcPts val="5"/>
              </a:spcBef>
              <a:buSzPct val="93548"/>
              <a:buFont typeface="Calibri"/>
              <a:buAutoNum type="alphaUcParenBoth"/>
              <a:tabLst>
                <a:tab pos="243204"/>
              </a:tabLst>
            </a:pPr>
            <a:r>
              <a:rPr sz="1550" spc="20">
                <a:latin typeface="SimSun"/>
                <a:cs typeface="SimSun"/>
              </a:rPr>
              <a:t>较不利</a:t>
            </a:r>
            <a:endParaRPr sz="1550">
              <a:latin typeface="SimSun"/>
              <a:cs typeface="SimSun"/>
            </a:endParaRPr>
          </a:p>
        </p:txBody>
      </p:sp>
    </p:spTree>
  </p:cSld>
  <p:clrMapOvr>
    <a:masterClrMapping/>
  </p:clrMapOvr>
  <p:transition>
    <p:cut/>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5931535" cy="735012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30">
                <a:latin typeface="SimSun"/>
                <a:cs typeface="SimSun"/>
              </a:rPr>
              <a:t>答案</a:t>
            </a:r>
            <a:r>
              <a:rPr sz="1550" spc="10">
                <a:latin typeface="SimSun"/>
                <a:cs typeface="SimSun"/>
              </a:rPr>
              <a:t>：</a:t>
            </a:r>
            <a:r>
              <a:rPr sz="1550" spc="15">
                <a:latin typeface="Calibri"/>
                <a:cs typeface="Calibri"/>
              </a:rPr>
              <a:t>B</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10">
                <a:latin typeface="SimSun"/>
                <a:cs typeface="SimSun"/>
              </a:rPr>
              <a:t>13</a:t>
            </a:r>
            <a:r>
              <a:rPr sz="1550" spc="20">
                <a:latin typeface="SimSun"/>
                <a:cs typeface="SimSun"/>
              </a:rPr>
              <a:t>、下列哪种灭火器不合用于扑灭电器火</a:t>
            </a:r>
            <a:r>
              <a:rPr sz="1550" spc="25">
                <a:latin typeface="SimSun"/>
                <a:cs typeface="SimSun"/>
              </a:rPr>
              <a:t>灾</a:t>
            </a:r>
            <a:r>
              <a:rPr sz="1550" spc="15">
                <a:latin typeface="SimSun"/>
                <a:cs typeface="SimSun"/>
              </a:rPr>
              <a:t>?</a:t>
            </a:r>
            <a:r>
              <a:rPr sz="1550" spc="-15">
                <a:latin typeface="SimSun"/>
                <a:cs typeface="SimSun"/>
              </a:rPr>
              <a:t> </a:t>
            </a:r>
            <a:r>
              <a:rPr sz="1550" spc="5">
                <a:latin typeface="SimSun"/>
                <a:cs typeface="SimSun"/>
              </a:rPr>
              <a:t>()</a:t>
            </a:r>
            <a:endParaRPr sz="1550">
              <a:latin typeface="SimSun"/>
              <a:cs typeface="SimSun"/>
            </a:endParaRPr>
          </a:p>
          <a:p>
            <a:pPr marL="12700" marR="4272280">
              <a:lnSpc>
                <a:spcPts val="5080"/>
              </a:lnSpc>
              <a:spcBef>
                <a:spcPts val="680"/>
              </a:spcBef>
            </a:pPr>
            <a:r>
              <a:rPr sz="1550" spc="15">
                <a:latin typeface="Calibri"/>
                <a:cs typeface="Calibri"/>
              </a:rPr>
              <a:t>(A</a:t>
            </a:r>
            <a:r>
              <a:rPr sz="1550" spc="-5">
                <a:latin typeface="Calibri"/>
                <a:cs typeface="Calibri"/>
              </a:rPr>
              <a:t>)</a:t>
            </a:r>
            <a:r>
              <a:rPr sz="1550" spc="20">
                <a:latin typeface="SimSun"/>
                <a:cs typeface="SimSun"/>
              </a:rPr>
              <a:t>二氧化碳灭火器  </a:t>
            </a:r>
            <a:r>
              <a:rPr sz="1550" spc="5">
                <a:latin typeface="Calibri"/>
                <a:cs typeface="Calibri"/>
              </a:rPr>
              <a:t>(B)</a:t>
            </a:r>
            <a:r>
              <a:rPr sz="1550" spc="20">
                <a:latin typeface="SimSun"/>
                <a:cs typeface="SimSun"/>
              </a:rPr>
              <a:t>干粉剂灭火剂</a:t>
            </a:r>
            <a:endParaRPr sz="1550">
              <a:latin typeface="SimSun"/>
              <a:cs typeface="SimSun"/>
            </a:endParaRPr>
          </a:p>
          <a:p>
            <a:pPr marL="12700" marR="4681220">
              <a:lnSpc>
                <a:spcPts val="5060"/>
              </a:lnSpc>
              <a:spcBef>
                <a:spcPts val="10"/>
              </a:spcBef>
            </a:pPr>
            <a:r>
              <a:rPr sz="1550" spc="10">
                <a:latin typeface="Calibri"/>
                <a:cs typeface="Calibri"/>
              </a:rPr>
              <a:t>(</a:t>
            </a:r>
            <a:r>
              <a:rPr sz="1550" spc="20">
                <a:latin typeface="Calibri"/>
                <a:cs typeface="Calibri"/>
              </a:rPr>
              <a:t>C</a:t>
            </a:r>
            <a:r>
              <a:rPr sz="1550" spc="-5">
                <a:latin typeface="Calibri"/>
                <a:cs typeface="Calibri"/>
              </a:rPr>
              <a:t>)</a:t>
            </a:r>
            <a:r>
              <a:rPr sz="1550" spc="20">
                <a:latin typeface="SimSun"/>
                <a:cs typeface="SimSun"/>
              </a:rPr>
              <a:t>泡沫灭火器 答案</a:t>
            </a:r>
            <a:r>
              <a:rPr sz="1550" spc="30">
                <a:latin typeface="SimSun"/>
                <a:cs typeface="SimSun"/>
              </a:rPr>
              <a:t>：</a:t>
            </a:r>
            <a:r>
              <a:rPr sz="1550" spc="30">
                <a:latin typeface="Calibri"/>
                <a:cs typeface="Calibri"/>
              </a:rPr>
              <a:t>C</a:t>
            </a:r>
            <a:endParaRPr sz="1550">
              <a:latin typeface="Calibri"/>
              <a:cs typeface="Calibri"/>
            </a:endParaRPr>
          </a:p>
          <a:p>
            <a:pPr>
              <a:lnSpc>
                <a:spcPct val="100000"/>
              </a:lnSpc>
              <a:spcBef>
                <a:spcPts val="15"/>
              </a:spcBef>
            </a:pPr>
            <a:endParaRPr sz="2050">
              <a:latin typeface="Calibri"/>
              <a:cs typeface="Calibri"/>
            </a:endParaRPr>
          </a:p>
          <a:p>
            <a:pPr marL="12700">
              <a:lnSpc>
                <a:spcPct val="100000"/>
              </a:lnSpc>
            </a:pPr>
            <a:r>
              <a:rPr sz="1550" spc="10">
                <a:latin typeface="SimSun"/>
                <a:cs typeface="SimSun"/>
              </a:rPr>
              <a:t>14</a:t>
            </a:r>
            <a:r>
              <a:rPr sz="1550" spc="20">
                <a:latin typeface="SimSun"/>
                <a:cs typeface="SimSun"/>
              </a:rPr>
              <a:t>、由于行为人旳过错引起火灾，导致严重后果旳行为，构成</a:t>
            </a:r>
            <a:r>
              <a:rPr sz="1550" spc="30">
                <a:latin typeface="SimSun"/>
                <a:cs typeface="SimSun"/>
              </a:rPr>
              <a:t>（</a:t>
            </a:r>
            <a:r>
              <a:rPr sz="1550" spc="10">
                <a:latin typeface="SimSun"/>
                <a:cs typeface="SimSun"/>
              </a:rPr>
              <a:t> </a:t>
            </a:r>
            <a:r>
              <a:rPr sz="1550" spc="30">
                <a:latin typeface="SimSun"/>
                <a:cs typeface="SimSun"/>
              </a:rPr>
              <a:t>）</a:t>
            </a:r>
            <a:endParaRPr sz="1550">
              <a:latin typeface="SimSun"/>
              <a:cs typeface="SimSun"/>
            </a:endParaRPr>
          </a:p>
          <a:p>
            <a:pPr>
              <a:lnSpc>
                <a:spcPct val="100000"/>
              </a:lnSpc>
            </a:pPr>
            <a:endParaRPr sz="1600">
              <a:latin typeface="SimSun"/>
              <a:cs typeface="SimSun"/>
            </a:endParaRPr>
          </a:p>
          <a:p>
            <a:pPr marL="252095" indent="-240029">
              <a:lnSpc>
                <a:spcPct val="100000"/>
              </a:lnSpc>
              <a:spcBef>
                <a:spcPts val="1165"/>
              </a:spcBef>
              <a:buSzPct val="93548"/>
              <a:buFont typeface="Calibri"/>
              <a:buAutoNum type="alphaUcParenBoth"/>
              <a:tabLst>
                <a:tab pos="252729"/>
              </a:tabLst>
            </a:pPr>
            <a:r>
              <a:rPr sz="1550" spc="20">
                <a:latin typeface="SimSun"/>
                <a:cs typeface="SimSun"/>
              </a:rPr>
              <a:t>纵火罪</a:t>
            </a:r>
            <a:endParaRPr sz="1550">
              <a:latin typeface="SimSun"/>
              <a:cs typeface="SimSun"/>
            </a:endParaRPr>
          </a:p>
          <a:p>
            <a:pPr>
              <a:lnSpc>
                <a:spcPct val="100000"/>
              </a:lnSpc>
              <a:spcBef>
                <a:spcPts val="60"/>
              </a:spcBef>
              <a:buFont typeface="Calibri"/>
              <a:buAutoNum type="alphaUcParenBoth"/>
            </a:pPr>
            <a:endParaRPr sz="2450">
              <a:latin typeface="SimSun"/>
              <a:cs typeface="SimSun"/>
            </a:endParaRPr>
          </a:p>
          <a:p>
            <a:pPr marL="245110" indent="-233045">
              <a:lnSpc>
                <a:spcPct val="100000"/>
              </a:lnSpc>
              <a:buSzPct val="93548"/>
              <a:buFont typeface="Calibri"/>
              <a:buAutoNum type="alphaUcParenBoth"/>
              <a:tabLst>
                <a:tab pos="245745"/>
              </a:tabLst>
            </a:pPr>
            <a:r>
              <a:rPr sz="1550" spc="20">
                <a:latin typeface="SimSun"/>
                <a:cs typeface="SimSun"/>
              </a:rPr>
              <a:t>失火罪</a:t>
            </a:r>
            <a:endParaRPr sz="1550">
              <a:latin typeface="SimSun"/>
              <a:cs typeface="SimSun"/>
            </a:endParaRPr>
          </a:p>
          <a:p>
            <a:pPr marL="12700" marR="4681220">
              <a:lnSpc>
                <a:spcPct val="272900"/>
              </a:lnSpc>
              <a:buSzPct val="93548"/>
              <a:buFont typeface="Calibri"/>
              <a:buAutoNum type="alphaUcParenBoth"/>
              <a:tabLst>
                <a:tab pos="243204"/>
              </a:tabLst>
            </a:pPr>
            <a:r>
              <a:rPr sz="1550" spc="20">
                <a:latin typeface="SimSun"/>
                <a:cs typeface="SimSun"/>
              </a:rPr>
              <a:t>玩忽职守罪 答案</a:t>
            </a:r>
            <a:r>
              <a:rPr sz="1550" spc="25">
                <a:latin typeface="SimSun"/>
                <a:cs typeface="SimSun"/>
              </a:rPr>
              <a:t>：</a:t>
            </a:r>
            <a:r>
              <a:rPr sz="1550" spc="25">
                <a:latin typeface="Calibri"/>
                <a:cs typeface="Calibri"/>
              </a:rPr>
              <a:t>B</a:t>
            </a:r>
            <a:endParaRPr sz="1550">
              <a:latin typeface="Calibri"/>
              <a:cs typeface="Calibri"/>
            </a:endParaRPr>
          </a:p>
          <a:p>
            <a:pPr>
              <a:lnSpc>
                <a:spcPct val="100000"/>
              </a:lnSpc>
            </a:pPr>
            <a:endParaRPr sz="1700">
              <a:latin typeface="Calibri"/>
              <a:cs typeface="Calibri"/>
            </a:endParaRPr>
          </a:p>
          <a:p>
            <a:pPr marL="12700">
              <a:lnSpc>
                <a:spcPct val="100000"/>
              </a:lnSpc>
              <a:spcBef>
                <a:spcPts val="1125"/>
              </a:spcBef>
            </a:pPr>
            <a:r>
              <a:rPr sz="1550" spc="10">
                <a:latin typeface="SimSun"/>
                <a:cs typeface="SimSun"/>
              </a:rPr>
              <a:t>15</a:t>
            </a:r>
            <a:r>
              <a:rPr sz="1550" spc="20">
                <a:latin typeface="SimSun"/>
                <a:cs typeface="SimSun"/>
              </a:rPr>
              <a:t>、单位发生火灾，你首先应</a:t>
            </a:r>
            <a:r>
              <a:rPr sz="1550" spc="30">
                <a:latin typeface="SimSun"/>
                <a:cs typeface="SimSun"/>
              </a:rPr>
              <a:t>（</a:t>
            </a:r>
            <a:r>
              <a:rPr sz="1550" spc="-30">
                <a:latin typeface="SimSun"/>
                <a:cs typeface="SimSun"/>
              </a:rPr>
              <a:t> </a:t>
            </a:r>
            <a:r>
              <a:rPr sz="1550" spc="30">
                <a:latin typeface="SimSun"/>
                <a:cs typeface="SimSun"/>
              </a:rPr>
              <a:t>）</a:t>
            </a:r>
            <a:endParaRPr sz="1550">
              <a:latin typeface="SimSun"/>
              <a:cs typeface="SimSun"/>
            </a:endParaRPr>
          </a:p>
        </p:txBody>
      </p:sp>
      <p:sp>
        <p:nvSpPr>
          <p:cNvPr id="3" name="object 3"/>
          <p:cNvSpPr txBox="1"/>
          <p:nvPr/>
        </p:nvSpPr>
        <p:spPr>
          <a:xfrm>
            <a:off x="1702257" y="9286214"/>
            <a:ext cx="186436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5">
                <a:latin typeface="Calibri"/>
                <a:cs typeface="Calibri"/>
              </a:rPr>
              <a:t>(A</a:t>
            </a:r>
            <a:r>
              <a:rPr sz="1550" spc="-5">
                <a:latin typeface="Calibri"/>
                <a:cs typeface="Calibri"/>
              </a:rPr>
              <a:t>)</a:t>
            </a:r>
            <a:r>
              <a:rPr sz="1550" spc="20">
                <a:latin typeface="SimSun"/>
                <a:cs typeface="SimSun"/>
              </a:rPr>
              <a:t>及时拨</a:t>
            </a:r>
            <a:r>
              <a:rPr sz="1550" spc="30">
                <a:latin typeface="SimSun"/>
                <a:cs typeface="SimSun"/>
              </a:rPr>
              <a:t>打</a:t>
            </a:r>
            <a:r>
              <a:rPr sz="1550" spc="-400">
                <a:latin typeface="SimSun"/>
                <a:cs typeface="SimSun"/>
              </a:rPr>
              <a:t> </a:t>
            </a:r>
            <a:r>
              <a:rPr sz="1550" spc="5">
                <a:latin typeface="SimSun"/>
                <a:cs typeface="SimSun"/>
              </a:rPr>
              <a:t>11</a:t>
            </a:r>
            <a:r>
              <a:rPr sz="1550" spc="15">
                <a:latin typeface="SimSun"/>
                <a:cs typeface="SimSun"/>
              </a:rPr>
              <a:t>9</a:t>
            </a:r>
            <a:r>
              <a:rPr sz="1550" spc="-390">
                <a:latin typeface="SimSun"/>
                <a:cs typeface="SimSun"/>
              </a:rPr>
              <a:t> </a:t>
            </a:r>
            <a:r>
              <a:rPr sz="1550" spc="20">
                <a:latin typeface="SimSun"/>
                <a:cs typeface="SimSun"/>
              </a:rPr>
              <a:t>火警</a:t>
            </a:r>
            <a:endParaRPr sz="1550">
              <a:latin typeface="SimSun"/>
              <a:cs typeface="SimSun"/>
            </a:endParaRPr>
          </a:p>
        </p:txBody>
      </p:sp>
      <p:sp>
        <p:nvSpPr>
          <p:cNvPr id="4" name="object 4"/>
          <p:cNvSpPr txBox="1"/>
          <p:nvPr/>
        </p:nvSpPr>
        <p:spPr>
          <a:xfrm>
            <a:off x="3842448" y="9286214"/>
            <a:ext cx="202755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并告知单位消防负责人</a:t>
            </a:r>
            <a:endParaRPr sz="1550">
              <a:latin typeface="SimSun"/>
              <a:cs typeface="SimSun"/>
            </a:endParaRPr>
          </a:p>
        </p:txBody>
      </p:sp>
      <p:sp>
        <p:nvSpPr>
          <p:cNvPr id="5" name="object 5"/>
          <p:cNvSpPr txBox="1"/>
          <p:nvPr/>
        </p:nvSpPr>
        <p:spPr>
          <a:xfrm>
            <a:off x="1702257" y="9930866"/>
            <a:ext cx="3058795"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Calibri"/>
                <a:cs typeface="Calibri"/>
              </a:rPr>
              <a:t>(B)</a:t>
            </a:r>
            <a:r>
              <a:rPr sz="1550" spc="20">
                <a:latin typeface="SimSun"/>
                <a:cs typeface="SimSun"/>
              </a:rPr>
              <a:t>先自行扑救，救不了时再报火警</a:t>
            </a:r>
            <a:endParaRPr sz="1550">
              <a:latin typeface="SimSun"/>
              <a:cs typeface="SimSun"/>
            </a:endParaRPr>
          </a:p>
        </p:txBody>
      </p:sp>
      <p:sp>
        <p:nvSpPr>
          <p:cNvPr id="6" name="object 6"/>
          <p:cNvSpPr txBox="1"/>
          <p:nvPr/>
        </p:nvSpPr>
        <p:spPr>
          <a:xfrm>
            <a:off x="1702257" y="10573232"/>
            <a:ext cx="205486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Calibri"/>
                <a:cs typeface="Calibri"/>
              </a:rPr>
              <a:t>(C)</a:t>
            </a:r>
            <a:r>
              <a:rPr sz="1550" spc="20">
                <a:latin typeface="SimSun"/>
                <a:cs typeface="SimSun"/>
              </a:rPr>
              <a:t>只拨打单位内部报警</a:t>
            </a:r>
            <a:endParaRPr sz="1550">
              <a:latin typeface="SimSun"/>
              <a:cs typeface="SimSun"/>
            </a:endParaRPr>
          </a:p>
        </p:txBody>
      </p:sp>
      <p:sp>
        <p:nvSpPr>
          <p:cNvPr id="7" name="object 7"/>
          <p:cNvSpPr txBox="1"/>
          <p:nvPr/>
        </p:nvSpPr>
        <p:spPr>
          <a:xfrm>
            <a:off x="4032186" y="10573232"/>
            <a:ext cx="1626235"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0">
                <a:latin typeface="SimSun"/>
                <a:cs typeface="SimSun"/>
              </a:rPr>
              <a:t>，不拨</a:t>
            </a:r>
            <a:r>
              <a:rPr sz="1550" spc="30">
                <a:latin typeface="SimSun"/>
                <a:cs typeface="SimSun"/>
              </a:rPr>
              <a:t>打</a:t>
            </a:r>
            <a:r>
              <a:rPr sz="1550" spc="-380">
                <a:latin typeface="SimSun"/>
                <a:cs typeface="SimSun"/>
              </a:rPr>
              <a:t> </a:t>
            </a:r>
            <a:r>
              <a:rPr sz="1550" spc="5">
                <a:latin typeface="SimSun"/>
                <a:cs typeface="SimSun"/>
              </a:rPr>
              <a:t>11</a:t>
            </a:r>
            <a:r>
              <a:rPr sz="1550" spc="15">
                <a:latin typeface="SimSun"/>
                <a:cs typeface="SimSun"/>
              </a:rPr>
              <a:t>9</a:t>
            </a:r>
            <a:r>
              <a:rPr sz="1550" spc="-380">
                <a:latin typeface="SimSun"/>
                <a:cs typeface="SimSun"/>
              </a:rPr>
              <a:t> </a:t>
            </a:r>
            <a:r>
              <a:rPr sz="1550" spc="10">
                <a:latin typeface="SimSun"/>
                <a:cs typeface="SimSun"/>
              </a:rPr>
              <a:t>火警</a:t>
            </a:r>
            <a:endParaRPr sz="1550">
              <a:latin typeface="SimSun"/>
              <a:cs typeface="SimSun"/>
            </a:endParaRPr>
          </a:p>
        </p:txBody>
      </p:sp>
      <p:sp>
        <p:nvSpPr>
          <p:cNvPr id="8" name="object 8"/>
          <p:cNvSpPr txBox="1"/>
          <p:nvPr/>
        </p:nvSpPr>
        <p:spPr>
          <a:xfrm>
            <a:off x="1702257" y="11217885"/>
            <a:ext cx="5731510" cy="284416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5">
                <a:latin typeface="SimSun"/>
                <a:cs typeface="SimSun"/>
              </a:rPr>
              <a:t>答案</a:t>
            </a:r>
            <a:r>
              <a:rPr sz="1550" spc="35">
                <a:latin typeface="SimSun"/>
                <a:cs typeface="SimSun"/>
              </a:rPr>
              <a:t>：</a:t>
            </a:r>
            <a:r>
              <a:rPr sz="1550" spc="15">
                <a:latin typeface="Calibri"/>
                <a:cs typeface="Calibri"/>
              </a:rPr>
              <a:t>A</a:t>
            </a:r>
            <a:endParaRPr sz="1550">
              <a:latin typeface="Calibri"/>
              <a:cs typeface="Calibri"/>
            </a:endParaRPr>
          </a:p>
          <a:p>
            <a:pPr>
              <a:lnSpc>
                <a:spcPct val="100000"/>
              </a:lnSpc>
            </a:pPr>
            <a:endParaRPr sz="1700">
              <a:latin typeface="Calibri"/>
              <a:cs typeface="Calibri"/>
            </a:endParaRPr>
          </a:p>
          <a:p>
            <a:pPr marL="12700">
              <a:lnSpc>
                <a:spcPct val="100000"/>
              </a:lnSpc>
              <a:spcBef>
                <a:spcPts val="1150"/>
              </a:spcBef>
            </a:pPr>
            <a:r>
              <a:rPr sz="1550" spc="10">
                <a:latin typeface="SimSun"/>
                <a:cs typeface="SimSun"/>
              </a:rPr>
              <a:t>16</a:t>
            </a:r>
            <a:r>
              <a:rPr sz="1550" spc="20">
                <a:latin typeface="SimSun"/>
                <a:cs typeface="SimSun"/>
              </a:rPr>
              <a:t>、谎报火警是违法行为。谎报火警旳，最高可以处</a:t>
            </a:r>
            <a:r>
              <a:rPr sz="1550" spc="30">
                <a:latin typeface="SimSun"/>
                <a:cs typeface="SimSun"/>
              </a:rPr>
              <a:t>（</a:t>
            </a:r>
            <a:r>
              <a:rPr sz="1550" spc="10">
                <a:latin typeface="SimSun"/>
                <a:cs typeface="SimSun"/>
              </a:rPr>
              <a:t> </a:t>
            </a:r>
            <a:r>
              <a:rPr sz="1550" spc="20">
                <a:latin typeface="SimSun"/>
                <a:cs typeface="SimSun"/>
              </a:rPr>
              <a:t>）日拘留</a:t>
            </a:r>
            <a:endParaRPr sz="1550">
              <a:latin typeface="SimSun"/>
              <a:cs typeface="SimSun"/>
            </a:endParaRPr>
          </a:p>
          <a:p>
            <a:pPr>
              <a:lnSpc>
                <a:spcPct val="100000"/>
              </a:lnSpc>
            </a:pPr>
            <a:endParaRPr sz="1600">
              <a:latin typeface="SimSun"/>
              <a:cs typeface="SimSun"/>
            </a:endParaRPr>
          </a:p>
          <a:p>
            <a:pPr marL="252095" indent="-240029">
              <a:lnSpc>
                <a:spcPct val="100000"/>
              </a:lnSpc>
              <a:spcBef>
                <a:spcPts val="1145"/>
              </a:spcBef>
              <a:buSzPct val="93548"/>
              <a:buFont typeface="Calibri"/>
              <a:buAutoNum type="alphaUcParenBoth"/>
              <a:tabLst>
                <a:tab pos="252729"/>
              </a:tabLst>
            </a:pPr>
            <a:r>
              <a:rPr sz="1550" spc="15">
                <a:latin typeface="SimSun"/>
                <a:cs typeface="SimSun"/>
              </a:rPr>
              <a:t>3</a:t>
            </a:r>
            <a:endParaRPr sz="1550">
              <a:latin typeface="SimSun"/>
              <a:cs typeface="SimSun"/>
            </a:endParaRPr>
          </a:p>
          <a:p>
            <a:pPr>
              <a:lnSpc>
                <a:spcPct val="100000"/>
              </a:lnSpc>
              <a:spcBef>
                <a:spcPts val="15"/>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15">
                <a:latin typeface="SimSun"/>
                <a:cs typeface="SimSun"/>
              </a:rPr>
              <a:t>5</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2570" indent="-230504">
              <a:lnSpc>
                <a:spcPct val="100000"/>
              </a:lnSpc>
              <a:buSzPct val="93548"/>
              <a:buFont typeface="Calibri"/>
              <a:buAutoNum type="alphaUcParenBoth"/>
              <a:tabLst>
                <a:tab pos="243204"/>
              </a:tabLst>
            </a:pPr>
            <a:r>
              <a:rPr sz="1550" spc="15">
                <a:latin typeface="SimSun"/>
                <a:cs typeface="SimSun"/>
              </a:rPr>
              <a:t>8</a:t>
            </a:r>
            <a:endParaRPr sz="1550">
              <a:latin typeface="SimSun"/>
              <a:cs typeface="SimSun"/>
            </a:endParaRPr>
          </a:p>
        </p:txBody>
      </p:sp>
    </p:spTree>
  </p:cSld>
  <p:clrMapOvr>
    <a:masterClrMapping/>
  </p:clrMapOvr>
  <p:transition>
    <p:cu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39734" cy="863917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Calibri"/>
                <a:cs typeface="Calibri"/>
              </a:rPr>
              <a:t>(D)</a:t>
            </a:r>
            <a:r>
              <a:rPr sz="1550" spc="5">
                <a:latin typeface="SimSun"/>
                <a:cs typeface="SimSun"/>
              </a:rPr>
              <a:t>10</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10">
                <a:latin typeface="SimSun"/>
                <a:cs typeface="SimSun"/>
              </a:rPr>
              <a:t>答案</a:t>
            </a:r>
            <a:r>
              <a:rPr sz="1550" spc="45">
                <a:latin typeface="SimSun"/>
                <a:cs typeface="SimSun"/>
              </a:rPr>
              <a:t>：</a:t>
            </a:r>
            <a:r>
              <a:rPr sz="1550" spc="-110">
                <a:latin typeface="Calibri"/>
                <a:cs typeface="Calibri"/>
              </a:rPr>
              <a:t>D</a:t>
            </a:r>
            <a:endParaRPr sz="1550">
              <a:latin typeface="Calibri"/>
              <a:cs typeface="Calibri"/>
            </a:endParaRPr>
          </a:p>
          <a:p>
            <a:pPr marL="12700" marR="5080">
              <a:lnSpc>
                <a:spcPts val="5080"/>
              </a:lnSpc>
              <a:spcBef>
                <a:spcPts val="685"/>
              </a:spcBef>
              <a:tabLst>
                <a:tab pos="7825105"/>
              </a:tabLst>
            </a:pPr>
            <a:r>
              <a:rPr sz="1550" spc="-5">
                <a:latin typeface="SimSun"/>
                <a:cs typeface="SimSun"/>
              </a:rPr>
              <a:t>1</a:t>
            </a:r>
            <a:r>
              <a:rPr sz="1550" spc="30">
                <a:latin typeface="SimSun"/>
                <a:cs typeface="SimSun"/>
              </a:rPr>
              <a:t>7</a:t>
            </a:r>
            <a:r>
              <a:rPr sz="1550" spc="-405">
                <a:latin typeface="SimSun"/>
                <a:cs typeface="SimSun"/>
              </a:rPr>
              <a:t>、</a:t>
            </a:r>
            <a:r>
              <a:rPr sz="1550" spc="20">
                <a:latin typeface="SimSun"/>
                <a:cs typeface="SimSun"/>
              </a:rPr>
              <a:t>个人损坏</a:t>
            </a:r>
            <a:r>
              <a:rPr sz="1550" spc="-420">
                <a:latin typeface="SimSun"/>
                <a:cs typeface="SimSun"/>
              </a:rPr>
              <a:t>、</a:t>
            </a:r>
            <a:r>
              <a:rPr sz="1550" spc="20">
                <a:latin typeface="SimSun"/>
                <a:cs typeface="SimSun"/>
              </a:rPr>
              <a:t>挪用或私自拆除</a:t>
            </a:r>
            <a:r>
              <a:rPr sz="1550" spc="-425">
                <a:latin typeface="SimSun"/>
                <a:cs typeface="SimSun"/>
              </a:rPr>
              <a:t>、</a:t>
            </a:r>
            <a:r>
              <a:rPr sz="1550" spc="20">
                <a:latin typeface="SimSun"/>
                <a:cs typeface="SimSun"/>
              </a:rPr>
              <a:t>停用消防设施</a:t>
            </a:r>
            <a:r>
              <a:rPr sz="1550" spc="-405">
                <a:latin typeface="SimSun"/>
                <a:cs typeface="SimSun"/>
              </a:rPr>
              <a:t>、</a:t>
            </a:r>
            <a:r>
              <a:rPr sz="1550" spc="10">
                <a:latin typeface="SimSun"/>
                <a:cs typeface="SimSun"/>
              </a:rPr>
              <a:t>器材</a:t>
            </a:r>
            <a:r>
              <a:rPr sz="1550" spc="-405">
                <a:latin typeface="SimSun"/>
                <a:cs typeface="SimSun"/>
              </a:rPr>
              <a:t>，</a:t>
            </a:r>
            <a:r>
              <a:rPr sz="1550" spc="20">
                <a:latin typeface="SimSun"/>
                <a:cs typeface="SimSun"/>
              </a:rPr>
              <a:t>埋压</a:t>
            </a:r>
            <a:r>
              <a:rPr sz="1550" spc="-405">
                <a:latin typeface="SimSun"/>
                <a:cs typeface="SimSun"/>
              </a:rPr>
              <a:t>、</a:t>
            </a:r>
            <a:r>
              <a:rPr sz="1550" spc="20">
                <a:latin typeface="SimSun"/>
                <a:cs typeface="SimSun"/>
              </a:rPr>
              <a:t>圈占</a:t>
            </a:r>
            <a:r>
              <a:rPr sz="1550" spc="-405">
                <a:latin typeface="SimSun"/>
                <a:cs typeface="SimSun"/>
              </a:rPr>
              <a:t>、</a:t>
            </a:r>
            <a:r>
              <a:rPr sz="1550" spc="20">
                <a:latin typeface="SimSun"/>
                <a:cs typeface="SimSun"/>
              </a:rPr>
              <a:t>遮挡消火栓旳</a:t>
            </a:r>
            <a:r>
              <a:rPr sz="1550" spc="-405">
                <a:latin typeface="SimSun"/>
                <a:cs typeface="SimSun"/>
              </a:rPr>
              <a:t>，</a:t>
            </a:r>
            <a:r>
              <a:rPr sz="1550" spc="-420">
                <a:latin typeface="SimSun"/>
                <a:cs typeface="SimSun"/>
              </a:rPr>
              <a:t>处</a:t>
            </a:r>
            <a:r>
              <a:rPr sz="1550" spc="30">
                <a:latin typeface="SimSun"/>
                <a:cs typeface="SimSun"/>
              </a:rPr>
              <a:t>（</a:t>
            </a:r>
            <a:r>
              <a:rPr sz="1550">
                <a:latin typeface="SimSun"/>
                <a:cs typeface="SimSun"/>
              </a:rPr>
              <a:t>	</a:t>
            </a:r>
            <a:r>
              <a:rPr sz="1550" spc="25">
                <a:latin typeface="SimSun"/>
                <a:cs typeface="SimSun"/>
              </a:rPr>
              <a:t>） </a:t>
            </a:r>
            <a:r>
              <a:rPr sz="1550" spc="20">
                <a:latin typeface="SimSun"/>
                <a:cs typeface="SimSun"/>
              </a:rPr>
              <a:t>惩罚</a:t>
            </a:r>
            <a:endParaRPr sz="1550">
              <a:latin typeface="SimSun"/>
              <a:cs typeface="SimSun"/>
            </a:endParaRPr>
          </a:p>
          <a:p>
            <a:pPr marL="12700" marR="5779135">
              <a:lnSpc>
                <a:spcPts val="5060"/>
              </a:lnSpc>
              <a:spcBef>
                <a:spcPts val="5"/>
              </a:spcBef>
            </a:pPr>
            <a:r>
              <a:rPr sz="1550" spc="15">
                <a:latin typeface="Calibri"/>
                <a:cs typeface="Calibri"/>
              </a:rPr>
              <a:t>(A</a:t>
            </a:r>
            <a:r>
              <a:rPr sz="1550" spc="-5">
                <a:latin typeface="Calibri"/>
                <a:cs typeface="Calibri"/>
              </a:rPr>
              <a:t>)</a:t>
            </a:r>
            <a:r>
              <a:rPr sz="1550" spc="20">
                <a:latin typeface="SimSun"/>
                <a:cs typeface="SimSun"/>
              </a:rPr>
              <a:t>警告或五百元如下罚款  </a:t>
            </a:r>
            <a:r>
              <a:rPr sz="1550" spc="5">
                <a:latin typeface="Calibri"/>
                <a:cs typeface="Calibri"/>
              </a:rPr>
              <a:t>(B)</a:t>
            </a:r>
            <a:r>
              <a:rPr sz="1550" spc="20">
                <a:latin typeface="SimSun"/>
                <a:cs typeface="SimSun"/>
              </a:rPr>
              <a:t>十日如下行政拘留</a:t>
            </a:r>
            <a:endParaRPr sz="1550">
              <a:latin typeface="SimSun"/>
              <a:cs typeface="SimSun"/>
            </a:endParaRPr>
          </a:p>
          <a:p>
            <a:pPr marL="12700" marR="6988175">
              <a:lnSpc>
                <a:spcPts val="5080"/>
              </a:lnSpc>
              <a:spcBef>
                <a:spcPts val="5"/>
              </a:spcBef>
            </a:pPr>
            <a:r>
              <a:rPr sz="1550" spc="10">
                <a:latin typeface="Calibri"/>
                <a:cs typeface="Calibri"/>
              </a:rPr>
              <a:t>(C</a:t>
            </a:r>
            <a:r>
              <a:rPr sz="1550" spc="-5">
                <a:latin typeface="Calibri"/>
                <a:cs typeface="Calibri"/>
              </a:rPr>
              <a:t>)</a:t>
            </a:r>
            <a:r>
              <a:rPr sz="1550" spc="20">
                <a:latin typeface="SimSun"/>
                <a:cs typeface="SimSun"/>
              </a:rPr>
              <a:t>劳动教养 </a:t>
            </a:r>
            <a:r>
              <a:rPr sz="1550" spc="25">
                <a:latin typeface="SimSun"/>
                <a:cs typeface="SimSun"/>
              </a:rPr>
              <a:t>答案</a:t>
            </a:r>
            <a:r>
              <a:rPr sz="1550" spc="20">
                <a:latin typeface="SimSun"/>
                <a:cs typeface="SimSun"/>
              </a:rPr>
              <a:t>：</a:t>
            </a:r>
            <a:r>
              <a:rPr sz="1550" spc="20">
                <a:latin typeface="Calibri"/>
                <a:cs typeface="Calibri"/>
              </a:rPr>
              <a:t>A</a:t>
            </a:r>
            <a:endParaRPr sz="1550">
              <a:latin typeface="Calibri"/>
              <a:cs typeface="Calibri"/>
            </a:endParaRPr>
          </a:p>
          <a:p>
            <a:pPr>
              <a:lnSpc>
                <a:spcPct val="100000"/>
              </a:lnSpc>
              <a:spcBef>
                <a:spcPts val="45"/>
              </a:spcBef>
            </a:pPr>
            <a:endParaRPr sz="2000">
              <a:latin typeface="Calibri"/>
              <a:cs typeface="Calibri"/>
            </a:endParaRPr>
          </a:p>
          <a:p>
            <a:pPr marL="12700">
              <a:lnSpc>
                <a:spcPct val="100000"/>
              </a:lnSpc>
            </a:pPr>
            <a:r>
              <a:rPr sz="1550" spc="10">
                <a:latin typeface="SimSun"/>
                <a:cs typeface="SimSun"/>
              </a:rPr>
              <a:t>18</a:t>
            </a:r>
            <a:r>
              <a:rPr sz="1550">
                <a:latin typeface="SimSun"/>
                <a:cs typeface="SimSun"/>
              </a:rPr>
              <a:t>、根据我国《刑法》规定，放火致人重伤、死亡或者使公私财产遭受重大损失旳，最高可</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tabLst>
                <a:tab pos="613410"/>
              </a:tabLst>
            </a:pPr>
            <a:r>
              <a:rPr sz="1550">
                <a:latin typeface="SimSun"/>
                <a:cs typeface="SimSun"/>
              </a:rPr>
              <a:t>处</a:t>
            </a:r>
            <a:r>
              <a:rPr sz="1550" spc="30">
                <a:latin typeface="SimSun"/>
                <a:cs typeface="SimSun"/>
              </a:rPr>
              <a:t>（	）</a:t>
            </a:r>
            <a:endParaRPr sz="1550">
              <a:latin typeface="SimSun"/>
              <a:cs typeface="SimSun"/>
            </a:endParaRPr>
          </a:p>
          <a:p>
            <a:pPr marL="12700" marR="6579234">
              <a:lnSpc>
                <a:spcPct val="272100"/>
              </a:lnSpc>
              <a:spcBef>
                <a:spcPts val="15"/>
              </a:spcBef>
            </a:pPr>
            <a:r>
              <a:rPr sz="1550" spc="15">
                <a:latin typeface="Calibri"/>
                <a:cs typeface="Calibri"/>
              </a:rPr>
              <a:t>(A</a:t>
            </a:r>
            <a:r>
              <a:rPr sz="1550" spc="-5">
                <a:latin typeface="Calibri"/>
                <a:cs typeface="Calibri"/>
              </a:rPr>
              <a:t>)</a:t>
            </a:r>
            <a:r>
              <a:rPr sz="1550" spc="15">
                <a:latin typeface="SimSun"/>
                <a:cs typeface="SimSun"/>
              </a:rPr>
              <a:t>有期徒刑十年  </a:t>
            </a:r>
            <a:r>
              <a:rPr sz="1550" spc="5">
                <a:latin typeface="Calibri"/>
                <a:cs typeface="Calibri"/>
              </a:rPr>
              <a:t>(B)</a:t>
            </a:r>
            <a:r>
              <a:rPr sz="1550" spc="20">
                <a:latin typeface="SimSun"/>
                <a:cs typeface="SimSun"/>
              </a:rPr>
              <a:t>无期徒刑</a:t>
            </a:r>
            <a:endParaRPr sz="1550">
              <a:latin typeface="SimSun"/>
              <a:cs typeface="SimSun"/>
            </a:endParaRPr>
          </a:p>
          <a:p>
            <a:pPr marL="12700" marR="7310120">
              <a:lnSpc>
                <a:spcPct val="272900"/>
              </a:lnSpc>
            </a:pPr>
            <a:r>
              <a:rPr sz="1550" spc="5">
                <a:latin typeface="Calibri"/>
                <a:cs typeface="Calibri"/>
              </a:rPr>
              <a:t>(C)</a:t>
            </a:r>
            <a:r>
              <a:rPr sz="1550" spc="30">
                <a:latin typeface="SimSun"/>
                <a:cs typeface="SimSun"/>
              </a:rPr>
              <a:t>死刑 答案</a:t>
            </a:r>
            <a:r>
              <a:rPr sz="1550" spc="5">
                <a:latin typeface="SimSun"/>
                <a:cs typeface="SimSun"/>
              </a:rPr>
              <a:t>：</a:t>
            </a:r>
            <a:r>
              <a:rPr sz="1550" spc="15">
                <a:latin typeface="Calibri"/>
                <a:cs typeface="Calibri"/>
              </a:rPr>
              <a:t>C</a:t>
            </a:r>
            <a:endParaRPr sz="1550">
              <a:latin typeface="Calibri"/>
              <a:cs typeface="Calibri"/>
            </a:endParaRPr>
          </a:p>
        </p:txBody>
      </p:sp>
      <p:sp>
        <p:nvSpPr>
          <p:cNvPr id="3" name="object 3"/>
          <p:cNvSpPr txBox="1"/>
          <p:nvPr/>
        </p:nvSpPr>
        <p:spPr>
          <a:xfrm>
            <a:off x="1702257" y="10573232"/>
            <a:ext cx="172847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19</a:t>
            </a:r>
            <a:r>
              <a:rPr sz="1550" spc="20">
                <a:latin typeface="SimSun"/>
                <a:cs typeface="SimSun"/>
              </a:rPr>
              <a:t>、消防工作贯</a:t>
            </a:r>
            <a:r>
              <a:rPr sz="1550" spc="25">
                <a:latin typeface="SimSun"/>
                <a:cs typeface="SimSun"/>
              </a:rPr>
              <a:t>彻</a:t>
            </a:r>
            <a:r>
              <a:rPr sz="1550" spc="15">
                <a:latin typeface="SimSun"/>
                <a:cs typeface="SimSun"/>
              </a:rPr>
              <a:t>(</a:t>
            </a:r>
            <a:endParaRPr sz="1550">
              <a:latin typeface="SimSun"/>
              <a:cs typeface="SimSun"/>
            </a:endParaRPr>
          </a:p>
        </p:txBody>
      </p:sp>
      <p:sp>
        <p:nvSpPr>
          <p:cNvPr id="4" name="object 4"/>
          <p:cNvSpPr txBox="1"/>
          <p:nvPr/>
        </p:nvSpPr>
        <p:spPr>
          <a:xfrm>
            <a:off x="3604729" y="10573232"/>
            <a:ext cx="612902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a:t>
            </a:r>
            <a:r>
              <a:rPr sz="1550" spc="20">
                <a:latin typeface="SimSun"/>
                <a:cs typeface="SimSun"/>
              </a:rPr>
              <a:t>旳方针，坚持专门机关与群众相结合旳原则，实行防火安全责任制。</a:t>
            </a:r>
            <a:endParaRPr sz="1550">
              <a:latin typeface="SimSun"/>
              <a:cs typeface="SimSun"/>
            </a:endParaRPr>
          </a:p>
        </p:txBody>
      </p:sp>
      <p:sp>
        <p:nvSpPr>
          <p:cNvPr id="5" name="object 5"/>
          <p:cNvSpPr txBox="1"/>
          <p:nvPr/>
        </p:nvSpPr>
        <p:spPr>
          <a:xfrm>
            <a:off x="1702257" y="11217885"/>
            <a:ext cx="2057400" cy="219964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0"/>
              </a:spcBef>
              <a:buSzPct val="93548"/>
              <a:buFont typeface="Calibri"/>
              <a:buAutoNum type="alphaUcParenBoth"/>
              <a:tabLst>
                <a:tab pos="252729"/>
              </a:tabLst>
            </a:pPr>
            <a:r>
              <a:rPr sz="1550" spc="20">
                <a:latin typeface="SimSun"/>
                <a:cs typeface="SimSun"/>
              </a:rPr>
              <a:t>谁主管、谁负责</a:t>
            </a:r>
            <a:endParaRPr sz="1550">
              <a:latin typeface="SimSun"/>
              <a:cs typeface="SimSun"/>
            </a:endParaRPr>
          </a:p>
          <a:p>
            <a:pPr marL="12700" marR="5080" algn="just">
              <a:lnSpc>
                <a:spcPct val="272400"/>
              </a:lnSpc>
              <a:spcBef>
                <a:spcPts val="15"/>
              </a:spcBef>
              <a:buSzPct val="93548"/>
              <a:buFont typeface="Calibri"/>
              <a:buAutoNum type="alphaUcParenBoth"/>
              <a:tabLst>
                <a:tab pos="245745"/>
              </a:tabLst>
            </a:pPr>
            <a:r>
              <a:rPr sz="1550" spc="20">
                <a:latin typeface="SimSun"/>
                <a:cs typeface="SimSun"/>
              </a:rPr>
              <a:t>以防为主，以消为辅  </a:t>
            </a:r>
            <a:r>
              <a:rPr sz="1550" spc="10">
                <a:latin typeface="Calibri"/>
                <a:cs typeface="Calibri"/>
              </a:rPr>
              <a:t>(C</a:t>
            </a:r>
            <a:r>
              <a:rPr sz="1550" spc="-5">
                <a:latin typeface="Calibri"/>
                <a:cs typeface="Calibri"/>
              </a:rPr>
              <a:t>)</a:t>
            </a:r>
            <a:r>
              <a:rPr sz="1550" spc="20">
                <a:latin typeface="SimSun"/>
                <a:cs typeface="SimSun"/>
              </a:rPr>
              <a:t>防止为主，防消结合 答案</a:t>
            </a:r>
            <a:r>
              <a:rPr sz="1550" spc="25">
                <a:latin typeface="SimSun"/>
                <a:cs typeface="SimSun"/>
              </a:rPr>
              <a:t>：</a:t>
            </a:r>
            <a:r>
              <a:rPr sz="1550" spc="25">
                <a:latin typeface="Calibri"/>
                <a:cs typeface="Calibri"/>
              </a:rPr>
              <a:t>C</a:t>
            </a:r>
            <a:endParaRPr sz="1550">
              <a:latin typeface="Calibri"/>
              <a:cs typeface="Calibri"/>
            </a:endParaRPr>
          </a:p>
        </p:txBody>
      </p:sp>
      <p:sp>
        <p:nvSpPr>
          <p:cNvPr id="6" name="object 6"/>
          <p:cNvSpPr txBox="1"/>
          <p:nvPr/>
        </p:nvSpPr>
        <p:spPr>
          <a:xfrm>
            <a:off x="1702257" y="13794778"/>
            <a:ext cx="302768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20</a:t>
            </a:r>
            <a:r>
              <a:rPr sz="1550" spc="-765">
                <a:latin typeface="SimSun"/>
                <a:cs typeface="SimSun"/>
              </a:rPr>
              <a:t>、</a:t>
            </a:r>
            <a:r>
              <a:rPr sz="1550" spc="20">
                <a:latin typeface="SimSun"/>
                <a:cs typeface="SimSun"/>
              </a:rPr>
              <a:t>《中华人民共和国消防法》</a:t>
            </a:r>
            <a:r>
              <a:rPr sz="1550" spc="10">
                <a:latin typeface="SimSun"/>
                <a:cs typeface="SimSun"/>
              </a:rPr>
              <a:t>自</a:t>
            </a:r>
            <a:r>
              <a:rPr sz="1550" spc="15">
                <a:latin typeface="SimSun"/>
                <a:cs typeface="SimSun"/>
              </a:rPr>
              <a:t>(</a:t>
            </a:r>
            <a:endParaRPr sz="1550">
              <a:latin typeface="SimSun"/>
              <a:cs typeface="SimSun"/>
            </a:endParaRPr>
          </a:p>
        </p:txBody>
      </p:sp>
      <p:sp>
        <p:nvSpPr>
          <p:cNvPr id="7" name="object 7"/>
          <p:cNvSpPr txBox="1"/>
          <p:nvPr/>
        </p:nvSpPr>
        <p:spPr>
          <a:xfrm>
            <a:off x="4902123" y="13794778"/>
            <a:ext cx="92900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)起施行。</a:t>
            </a:r>
            <a:endParaRPr sz="1550">
              <a:latin typeface="SimSun"/>
              <a:cs typeface="SimSun"/>
            </a:endParaRPr>
          </a:p>
        </p:txBody>
      </p:sp>
    </p:spTree>
  </p:cSld>
  <p:clrMapOvr>
    <a:masterClrMapping/>
  </p:clrMapOvr>
  <p:transition>
    <p:cu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4727575" cy="541782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Calibri"/>
                <a:cs typeface="Calibri"/>
              </a:rPr>
              <a:t>(A)</a:t>
            </a:r>
            <a:r>
              <a:rPr sz="1550" spc="10">
                <a:latin typeface="SimSun"/>
                <a:cs typeface="SimSun"/>
              </a:rPr>
              <a:t>1997</a:t>
            </a:r>
            <a:r>
              <a:rPr sz="1550" spc="-80">
                <a:latin typeface="SimSun"/>
                <a:cs typeface="SimSun"/>
              </a:rPr>
              <a:t> </a:t>
            </a:r>
            <a:r>
              <a:rPr sz="1550" spc="4635">
                <a:latin typeface="SimSun"/>
                <a:cs typeface="SimSun"/>
              </a:rPr>
              <a:t>年</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10">
                <a:latin typeface="Calibri"/>
                <a:cs typeface="Calibri"/>
              </a:rPr>
              <a:t>(B)</a:t>
            </a:r>
            <a:r>
              <a:rPr sz="1550" spc="10">
                <a:latin typeface="SimSun"/>
                <a:cs typeface="SimSun"/>
              </a:rPr>
              <a:t>1998</a:t>
            </a:r>
            <a:r>
              <a:rPr sz="1550" spc="-80">
                <a:latin typeface="SimSun"/>
                <a:cs typeface="SimSun"/>
              </a:rPr>
              <a:t> </a:t>
            </a:r>
            <a:r>
              <a:rPr sz="1550" spc="4635">
                <a:latin typeface="SimSun"/>
                <a:cs typeface="SimSun"/>
              </a:rPr>
              <a:t>年</a:t>
            </a:r>
            <a:endParaRPr sz="1550">
              <a:latin typeface="SimSun"/>
              <a:cs typeface="SimSun"/>
            </a:endParaRPr>
          </a:p>
          <a:p>
            <a:pPr>
              <a:lnSpc>
                <a:spcPct val="100000"/>
              </a:lnSpc>
              <a:spcBef>
                <a:spcPts val="60"/>
              </a:spcBef>
            </a:pPr>
            <a:endParaRPr sz="2450">
              <a:latin typeface="SimSun"/>
              <a:cs typeface="SimSun"/>
            </a:endParaRPr>
          </a:p>
          <a:p>
            <a:pPr marL="12700">
              <a:lnSpc>
                <a:spcPct val="100000"/>
              </a:lnSpc>
            </a:pPr>
            <a:r>
              <a:rPr sz="1550" spc="10">
                <a:latin typeface="Calibri"/>
                <a:cs typeface="Calibri"/>
              </a:rPr>
              <a:t>(C)</a:t>
            </a:r>
            <a:r>
              <a:rPr sz="1550" spc="10">
                <a:latin typeface="SimSun"/>
                <a:cs typeface="SimSun"/>
              </a:rPr>
              <a:t>2023</a:t>
            </a:r>
            <a:r>
              <a:rPr sz="1550" spc="-80">
                <a:latin typeface="SimSun"/>
                <a:cs typeface="SimSun"/>
              </a:rPr>
              <a:t> </a:t>
            </a:r>
            <a:r>
              <a:rPr sz="1550" spc="4635">
                <a:latin typeface="SimSun"/>
                <a:cs typeface="SimSun"/>
              </a:rPr>
              <a:t>年</a:t>
            </a:r>
            <a:endParaRPr sz="1550">
              <a:latin typeface="SimSun"/>
              <a:cs typeface="SimSun"/>
            </a:endParaRPr>
          </a:p>
          <a:p>
            <a:pPr>
              <a:lnSpc>
                <a:spcPct val="100000"/>
              </a:lnSpc>
              <a:spcBef>
                <a:spcPts val="10"/>
              </a:spcBef>
            </a:pPr>
            <a:endParaRPr sz="2500">
              <a:latin typeface="SimSun"/>
              <a:cs typeface="SimSun"/>
            </a:endParaRPr>
          </a:p>
          <a:p>
            <a:pPr marL="12700">
              <a:lnSpc>
                <a:spcPct val="100000"/>
              </a:lnSpc>
            </a:pPr>
            <a:r>
              <a:rPr sz="1550" spc="25">
                <a:latin typeface="SimSun"/>
                <a:cs typeface="SimSun"/>
              </a:rPr>
              <a:t>答案</a:t>
            </a:r>
            <a:r>
              <a:rPr sz="1550" spc="20">
                <a:latin typeface="SimSun"/>
                <a:cs typeface="SimSun"/>
              </a:rPr>
              <a:t>：</a:t>
            </a:r>
            <a:r>
              <a:rPr sz="1550" spc="15">
                <a:latin typeface="Calibri"/>
                <a:cs typeface="Calibri"/>
              </a:rPr>
              <a:t>B</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10">
                <a:latin typeface="SimSun"/>
                <a:cs typeface="SimSun"/>
              </a:rPr>
              <a:t>21</a:t>
            </a:r>
            <a:r>
              <a:rPr sz="1550" spc="-765">
                <a:latin typeface="SimSun"/>
                <a:cs typeface="SimSun"/>
              </a:rPr>
              <a:t>、</a:t>
            </a:r>
            <a:r>
              <a:rPr sz="1550" spc="20">
                <a:latin typeface="SimSun"/>
                <a:cs typeface="SimSun"/>
              </a:rPr>
              <a:t>《中华人民共和国消防法》是由（）审议通过旳。</a:t>
            </a:r>
            <a:endParaRPr sz="1550">
              <a:latin typeface="SimSun"/>
              <a:cs typeface="SimSun"/>
            </a:endParaRPr>
          </a:p>
          <a:p>
            <a:pPr>
              <a:lnSpc>
                <a:spcPct val="100000"/>
              </a:lnSpc>
            </a:pPr>
            <a:endParaRPr sz="1600">
              <a:latin typeface="SimSun"/>
              <a:cs typeface="SimSun"/>
            </a:endParaRPr>
          </a:p>
          <a:p>
            <a:pPr marL="252095" indent="-240029">
              <a:lnSpc>
                <a:spcPct val="100000"/>
              </a:lnSpc>
              <a:spcBef>
                <a:spcPts val="1145"/>
              </a:spcBef>
              <a:buSzPct val="93548"/>
              <a:buFont typeface="Calibri"/>
              <a:buAutoNum type="alphaUcParenBoth"/>
              <a:tabLst>
                <a:tab pos="252729"/>
              </a:tabLst>
            </a:pPr>
            <a:r>
              <a:rPr sz="1550" spc="20">
                <a:latin typeface="SimSun"/>
                <a:cs typeface="SimSun"/>
              </a:rPr>
              <a:t>国务院</a:t>
            </a:r>
            <a:endParaRPr sz="1550">
              <a:latin typeface="SimSun"/>
              <a:cs typeface="SimSun"/>
            </a:endParaRPr>
          </a:p>
          <a:p>
            <a:pPr>
              <a:lnSpc>
                <a:spcPct val="100000"/>
              </a:lnSpc>
              <a:spcBef>
                <a:spcPts val="15"/>
              </a:spcBef>
              <a:buFont typeface="Calibri"/>
              <a:buAutoNum type="alphaUcParenBoth"/>
            </a:pPr>
            <a:endParaRPr sz="2500">
              <a:latin typeface="SimSun"/>
              <a:cs typeface="SimSun"/>
            </a:endParaRPr>
          </a:p>
          <a:p>
            <a:pPr marL="245110" indent="-233045">
              <a:lnSpc>
                <a:spcPct val="100000"/>
              </a:lnSpc>
              <a:spcBef>
                <a:spcPts val="5"/>
              </a:spcBef>
              <a:buSzPct val="93548"/>
              <a:buFont typeface="Calibri"/>
              <a:buAutoNum type="alphaUcParenBoth"/>
              <a:tabLst>
                <a:tab pos="245745"/>
              </a:tabLst>
            </a:pPr>
            <a:r>
              <a:rPr sz="1550" spc="20">
                <a:latin typeface="SimSun"/>
                <a:cs typeface="SimSun"/>
              </a:rPr>
              <a:t>全国人民代表大会</a:t>
            </a:r>
            <a:endParaRPr sz="1550">
              <a:latin typeface="SimSun"/>
              <a:cs typeface="SimSun"/>
            </a:endParaRPr>
          </a:p>
          <a:p>
            <a:pPr marL="12700" marR="1875155">
              <a:lnSpc>
                <a:spcPct val="271900"/>
              </a:lnSpc>
              <a:spcBef>
                <a:spcPts val="15"/>
              </a:spcBef>
              <a:buSzPct val="93548"/>
              <a:buFont typeface="Calibri"/>
              <a:buAutoNum type="alphaUcParenBoth"/>
              <a:tabLst>
                <a:tab pos="243204"/>
              </a:tabLst>
            </a:pPr>
            <a:r>
              <a:rPr sz="1550" spc="20">
                <a:latin typeface="SimSun"/>
                <a:cs typeface="SimSun"/>
              </a:rPr>
              <a:t>全国人民代表大会常务委员会 答案</a:t>
            </a:r>
            <a:r>
              <a:rPr sz="1550" spc="30">
                <a:latin typeface="SimSun"/>
                <a:cs typeface="SimSun"/>
              </a:rPr>
              <a:t>：</a:t>
            </a:r>
            <a:r>
              <a:rPr sz="1550" spc="30">
                <a:latin typeface="Calibri"/>
                <a:cs typeface="Calibri"/>
              </a:rPr>
              <a:t>C</a:t>
            </a:r>
            <a:endParaRPr sz="1550">
              <a:latin typeface="Calibri"/>
              <a:cs typeface="Calibri"/>
            </a:endParaRPr>
          </a:p>
        </p:txBody>
      </p:sp>
      <p:sp>
        <p:nvSpPr>
          <p:cNvPr id="3" name="object 3"/>
          <p:cNvSpPr txBox="1"/>
          <p:nvPr/>
        </p:nvSpPr>
        <p:spPr>
          <a:xfrm>
            <a:off x="1702257" y="7354163"/>
            <a:ext cx="543687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22</a:t>
            </a:r>
            <a:r>
              <a:rPr sz="1550" spc="20">
                <a:latin typeface="SimSun"/>
                <a:cs typeface="SimSun"/>
              </a:rPr>
              <a:t>、在变压器油箱内工作时，使用旳照明电源电压不能超过（</a:t>
            </a:r>
            <a:endParaRPr sz="1550">
              <a:latin typeface="SimSun"/>
              <a:cs typeface="SimSun"/>
            </a:endParaRPr>
          </a:p>
        </p:txBody>
      </p:sp>
      <p:sp>
        <p:nvSpPr>
          <p:cNvPr id="4" name="object 4"/>
          <p:cNvSpPr txBox="1"/>
          <p:nvPr/>
        </p:nvSpPr>
        <p:spPr>
          <a:xfrm>
            <a:off x="7312977" y="7354163"/>
            <a:ext cx="233172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5">
                <a:latin typeface="SimSun"/>
                <a:cs typeface="SimSun"/>
              </a:rPr>
              <a:t>）V，</a:t>
            </a:r>
            <a:r>
              <a:rPr sz="1550" spc="20">
                <a:latin typeface="SimSun"/>
                <a:cs typeface="SimSun"/>
              </a:rPr>
              <a:t>照明电源不得携入油</a:t>
            </a:r>
            <a:endParaRPr sz="1550">
              <a:latin typeface="SimSun"/>
              <a:cs typeface="SimSun"/>
            </a:endParaRPr>
          </a:p>
        </p:txBody>
      </p:sp>
      <p:sp>
        <p:nvSpPr>
          <p:cNvPr id="5" name="object 5"/>
          <p:cNvSpPr txBox="1"/>
          <p:nvPr/>
        </p:nvSpPr>
        <p:spPr>
          <a:xfrm>
            <a:off x="1702257" y="7998815"/>
            <a:ext cx="6831330" cy="413131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箱内，引线要用绝缘良好且中间无接头旳引线，并做好防止引线损坏旳措施。</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20">
                <a:latin typeface="SimSun"/>
                <a:cs typeface="SimSun"/>
              </a:rPr>
              <a:t>（A）12；</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（B）24；</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（C）36；</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20">
                <a:latin typeface="SimSun"/>
                <a:cs typeface="SimSun"/>
              </a:rPr>
              <a:t>（D）48；</a:t>
            </a:r>
            <a:endParaRPr sz="1550">
              <a:latin typeface="SimSun"/>
              <a:cs typeface="SimSun"/>
            </a:endParaRPr>
          </a:p>
          <a:p>
            <a:pPr marL="12700" marR="5807075">
              <a:lnSpc>
                <a:spcPts val="5080"/>
              </a:lnSpc>
              <a:spcBef>
                <a:spcPts val="500"/>
              </a:spcBef>
            </a:pPr>
            <a:r>
              <a:rPr sz="1550" spc="25">
                <a:latin typeface="SimSun"/>
                <a:cs typeface="SimSun"/>
              </a:rPr>
              <a:t>（E）</a:t>
            </a:r>
            <a:r>
              <a:rPr sz="1550" spc="5">
                <a:latin typeface="SimSun"/>
                <a:cs typeface="SimSun"/>
              </a:rPr>
              <a:t>11</a:t>
            </a:r>
            <a:r>
              <a:rPr sz="1550" spc="10">
                <a:latin typeface="SimSun"/>
                <a:cs typeface="SimSun"/>
              </a:rPr>
              <a:t>0</a:t>
            </a:r>
            <a:r>
              <a:rPr sz="1550" spc="25">
                <a:latin typeface="SimSun"/>
                <a:cs typeface="SimSun"/>
              </a:rPr>
              <a:t>。 </a:t>
            </a:r>
            <a:r>
              <a:rPr sz="1550" spc="20">
                <a:latin typeface="SimSun"/>
                <a:cs typeface="SimSun"/>
              </a:rPr>
              <a:t>答案：A</a:t>
            </a:r>
            <a:endParaRPr sz="1550">
              <a:latin typeface="SimSun"/>
              <a:cs typeface="SimSun"/>
            </a:endParaRPr>
          </a:p>
        </p:txBody>
      </p:sp>
      <p:sp>
        <p:nvSpPr>
          <p:cNvPr id="6" name="object 6"/>
          <p:cNvSpPr txBox="1"/>
          <p:nvPr/>
        </p:nvSpPr>
        <p:spPr>
          <a:xfrm>
            <a:off x="1702257" y="12505474"/>
            <a:ext cx="6974205"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23</a:t>
            </a:r>
            <a:r>
              <a:rPr sz="1550" spc="5">
                <a:latin typeface="SimSun"/>
                <a:cs typeface="SimSun"/>
              </a:rPr>
              <a:t>、脱硫防腐施工、检修作业区，现场应配置足量旳灭火器；防腐施工面积在（</a:t>
            </a:r>
            <a:endParaRPr sz="1550">
              <a:latin typeface="SimSun"/>
              <a:cs typeface="SimSun"/>
            </a:endParaRPr>
          </a:p>
        </p:txBody>
      </p:sp>
      <p:sp>
        <p:nvSpPr>
          <p:cNvPr id="7" name="object 7"/>
          <p:cNvSpPr txBox="1"/>
          <p:nvPr/>
        </p:nvSpPr>
        <p:spPr>
          <a:xfrm>
            <a:off x="8826627" y="12505474"/>
            <a:ext cx="842644"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30"/>
              </a:spcBef>
            </a:pPr>
            <a:r>
              <a:rPr sz="1550" spc="-60">
                <a:latin typeface="SimSun"/>
                <a:cs typeface="SimSun"/>
              </a:rPr>
              <a:t>）</a:t>
            </a:r>
            <a:r>
              <a:rPr sz="1550" spc="15">
                <a:latin typeface="SimSun"/>
                <a:cs typeface="SimSun"/>
              </a:rPr>
              <a:t>m</a:t>
            </a:r>
            <a:r>
              <a:rPr sz="1200" spc="15" baseline="13888">
                <a:latin typeface="SimSun"/>
                <a:cs typeface="SimSun"/>
              </a:rPr>
              <a:t>2</a:t>
            </a:r>
            <a:r>
              <a:rPr sz="1200" spc="-307" baseline="13888">
                <a:latin typeface="SimSun"/>
                <a:cs typeface="SimSun"/>
              </a:rPr>
              <a:t> </a:t>
            </a:r>
            <a:r>
              <a:rPr sz="1550" spc="10">
                <a:latin typeface="SimSun"/>
                <a:cs typeface="SimSun"/>
              </a:rPr>
              <a:t>以上</a:t>
            </a:r>
            <a:endParaRPr sz="1550">
              <a:latin typeface="SimSun"/>
              <a:cs typeface="SimSun"/>
            </a:endParaRPr>
          </a:p>
        </p:txBody>
      </p:sp>
      <p:sp>
        <p:nvSpPr>
          <p:cNvPr id="8" name="object 8"/>
          <p:cNvSpPr txBox="1"/>
          <p:nvPr/>
        </p:nvSpPr>
        <p:spPr>
          <a:xfrm>
            <a:off x="1702257" y="13150126"/>
            <a:ext cx="5031740" cy="91186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时，防腐现场应接引消防水带，并保证消防水随时可用。</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（A）5；</a:t>
            </a:r>
            <a:endParaRPr sz="1550">
              <a:latin typeface="SimSun"/>
              <a:cs typeface="SimSun"/>
            </a:endParaRPr>
          </a:p>
        </p:txBody>
      </p:sp>
    </p:spTree>
  </p:cSld>
  <p:clrMapOvr>
    <a:masterClrMapping/>
  </p:clrMapOvr>
  <p:transition>
    <p:cu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39734"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785">
                <a:latin typeface="SimSun"/>
                <a:cs typeface="SimSun"/>
              </a:rPr>
              <a:t>（B）10；</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785">
                <a:latin typeface="SimSun"/>
                <a:cs typeface="SimSun"/>
              </a:rPr>
              <a:t>（C）15；</a:t>
            </a:r>
            <a:endParaRPr sz="1550">
              <a:latin typeface="SimSun"/>
              <a:cs typeface="SimSun"/>
            </a:endParaRPr>
          </a:p>
          <a:p>
            <a:pPr>
              <a:lnSpc>
                <a:spcPct val="100000"/>
              </a:lnSpc>
            </a:pPr>
            <a:endParaRPr sz="1600">
              <a:latin typeface="SimSun"/>
              <a:cs typeface="SimSun"/>
            </a:endParaRPr>
          </a:p>
          <a:p>
            <a:pPr marL="12700">
              <a:lnSpc>
                <a:spcPct val="100000"/>
              </a:lnSpc>
              <a:spcBef>
                <a:spcPts val="1145"/>
              </a:spcBef>
            </a:pPr>
            <a:r>
              <a:rPr sz="1550" spc="785">
                <a:latin typeface="SimSun"/>
                <a:cs typeface="SimSun"/>
              </a:rPr>
              <a:t>（D）20；</a:t>
            </a:r>
            <a:endParaRPr sz="1550">
              <a:latin typeface="SimSun"/>
              <a:cs typeface="SimSun"/>
            </a:endParaRPr>
          </a:p>
          <a:p>
            <a:pPr marL="12700" marR="6530975">
              <a:lnSpc>
                <a:spcPct val="272900"/>
              </a:lnSpc>
            </a:pPr>
            <a:r>
              <a:rPr sz="1550" spc="30">
                <a:latin typeface="SimSun"/>
                <a:cs typeface="SimSun"/>
              </a:rPr>
              <a:t>（</a:t>
            </a:r>
            <a:r>
              <a:rPr sz="1550" spc="15">
                <a:latin typeface="SimSun"/>
                <a:cs typeface="SimSun"/>
              </a:rPr>
              <a:t>E</a:t>
            </a:r>
            <a:r>
              <a:rPr sz="1550" spc="30">
                <a:latin typeface="SimSun"/>
                <a:cs typeface="SimSun"/>
              </a:rPr>
              <a:t>）</a:t>
            </a:r>
            <a:r>
              <a:rPr sz="1550" spc="-5">
                <a:latin typeface="SimSun"/>
                <a:cs typeface="SimSun"/>
              </a:rPr>
              <a:t>2</a:t>
            </a:r>
            <a:r>
              <a:rPr sz="1550" spc="10">
                <a:latin typeface="SimSun"/>
                <a:cs typeface="SimSun"/>
              </a:rPr>
              <a:t>5</a:t>
            </a:r>
            <a:r>
              <a:rPr sz="1550" spc="3475">
                <a:latin typeface="SimSun"/>
                <a:cs typeface="SimSun"/>
              </a:rPr>
              <a:t>。 </a:t>
            </a:r>
            <a:r>
              <a:rPr sz="1550" spc="10">
                <a:latin typeface="SimSun"/>
                <a:cs typeface="SimSun"/>
              </a:rPr>
              <a:t>答案</a:t>
            </a:r>
            <a:r>
              <a:rPr sz="1550" spc="30">
                <a:latin typeface="SimSun"/>
                <a:cs typeface="SimSun"/>
              </a:rPr>
              <a:t>：B</a:t>
            </a:r>
            <a:endParaRPr sz="1550">
              <a:latin typeface="SimSun"/>
              <a:cs typeface="SimSun"/>
            </a:endParaRPr>
          </a:p>
          <a:p>
            <a:pPr marL="12700" marR="5080">
              <a:lnSpc>
                <a:spcPts val="5080"/>
              </a:lnSpc>
              <a:spcBef>
                <a:spcPts val="685"/>
              </a:spcBef>
            </a:pPr>
            <a:r>
              <a:rPr sz="1550" spc="10">
                <a:latin typeface="SimSun"/>
                <a:cs typeface="SimSun"/>
              </a:rPr>
              <a:t>24</a:t>
            </a:r>
            <a:r>
              <a:rPr sz="1550" spc="-550">
                <a:latin typeface="SimSun"/>
                <a:cs typeface="SimSun"/>
              </a:rPr>
              <a:t>、</a:t>
            </a:r>
            <a:r>
              <a:rPr sz="1550" spc="20">
                <a:latin typeface="SimSun"/>
                <a:cs typeface="SimSun"/>
              </a:rPr>
              <a:t>除焦时不准用身体顶着工具并保持合适距离</a:t>
            </a:r>
            <a:r>
              <a:rPr sz="1550" spc="-550">
                <a:latin typeface="SimSun"/>
                <a:cs typeface="SimSun"/>
              </a:rPr>
              <a:t>，</a:t>
            </a:r>
            <a:r>
              <a:rPr sz="1550" spc="20">
                <a:latin typeface="SimSun"/>
                <a:cs typeface="SimSun"/>
              </a:rPr>
              <a:t>以防打伤</a:t>
            </a:r>
            <a:r>
              <a:rPr sz="1550" spc="-565">
                <a:latin typeface="SimSun"/>
                <a:cs typeface="SimSun"/>
              </a:rPr>
              <a:t>。</a:t>
            </a:r>
            <a:r>
              <a:rPr sz="1550" spc="20">
                <a:latin typeface="SimSun"/>
                <a:cs typeface="SimSun"/>
              </a:rPr>
              <a:t>工作人员应站在除焦口</a:t>
            </a:r>
            <a:r>
              <a:rPr sz="1550" spc="-550">
                <a:latin typeface="SimSun"/>
                <a:cs typeface="SimSun"/>
              </a:rPr>
              <a:t>旳</a:t>
            </a:r>
            <a:r>
              <a:rPr sz="1550" spc="285">
                <a:latin typeface="SimSun"/>
                <a:cs typeface="SimSun"/>
              </a:rPr>
              <a:t>（）， </a:t>
            </a:r>
            <a:r>
              <a:rPr sz="1550" spc="-760">
                <a:latin typeface="SimSun"/>
                <a:cs typeface="SimSun"/>
              </a:rPr>
              <a:t> </a:t>
            </a:r>
            <a:r>
              <a:rPr sz="1550" spc="20">
                <a:latin typeface="SimSun"/>
                <a:cs typeface="SimSun"/>
              </a:rPr>
              <a:t>斜着使用工具，并安排专人监护</a:t>
            </a:r>
            <a:r>
              <a:rPr sz="1550" spc="4635">
                <a:latin typeface="SimSun"/>
                <a:cs typeface="SimSun"/>
              </a:rPr>
              <a:t>。</a:t>
            </a:r>
            <a:endParaRPr sz="1550">
              <a:latin typeface="SimSun"/>
              <a:cs typeface="SimSun"/>
            </a:endParaRPr>
          </a:p>
          <a:p>
            <a:pPr>
              <a:lnSpc>
                <a:spcPct val="100000"/>
              </a:lnSpc>
              <a:spcBef>
                <a:spcPts val="10"/>
              </a:spcBef>
            </a:pPr>
            <a:endParaRPr sz="1950">
              <a:latin typeface="SimSun"/>
              <a:cs typeface="SimSun"/>
            </a:endParaRPr>
          </a:p>
          <a:p>
            <a:pPr marL="1100455" indent="-1088390">
              <a:lnSpc>
                <a:spcPct val="100000"/>
              </a:lnSpc>
              <a:spcBef>
                <a:spcPts val="5"/>
              </a:spcBef>
              <a:buSzPct val="93548"/>
              <a:buAutoNum type="alphaUcPeriod"/>
              <a:tabLst>
                <a:tab pos="1101090"/>
              </a:tabLst>
            </a:pPr>
            <a:r>
              <a:rPr sz="1550" spc="15">
                <a:latin typeface="SimSun"/>
                <a:cs typeface="SimSun"/>
              </a:rPr>
              <a:t>正面</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15">
                <a:latin typeface="SimSun"/>
                <a:cs typeface="SimSun"/>
              </a:rPr>
              <a:t>前面</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15">
                <a:latin typeface="SimSun"/>
                <a:cs typeface="SimSun"/>
              </a:rPr>
              <a:t>背面</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下面</a:t>
            </a:r>
            <a:endParaRPr sz="1550">
              <a:latin typeface="SimSun"/>
              <a:cs typeface="SimSun"/>
            </a:endParaRPr>
          </a:p>
          <a:p>
            <a:pPr marL="12700" marR="7117080">
              <a:lnSpc>
                <a:spcPts val="5080"/>
              </a:lnSpc>
              <a:spcBef>
                <a:spcPts val="685"/>
              </a:spcBef>
              <a:buSzPct val="93548"/>
              <a:buAutoNum type="alphaUcPeriod"/>
              <a:tabLst>
                <a:tab pos="1101090"/>
              </a:tabLst>
            </a:pPr>
            <a:r>
              <a:rPr sz="1550" spc="20">
                <a:latin typeface="SimSun"/>
                <a:cs typeface="SimSun"/>
              </a:rPr>
              <a:t>侧面答案 ：E</a:t>
            </a:r>
            <a:endParaRPr sz="1550">
              <a:latin typeface="SimSun"/>
              <a:cs typeface="SimSun"/>
            </a:endParaRPr>
          </a:p>
          <a:p>
            <a:pPr marL="12700" marR="104139">
              <a:lnSpc>
                <a:spcPts val="5060"/>
              </a:lnSpc>
              <a:spcBef>
                <a:spcPts val="10"/>
              </a:spcBef>
            </a:pPr>
            <a:r>
              <a:rPr sz="1550" spc="10">
                <a:latin typeface="SimSun"/>
                <a:cs typeface="SimSun"/>
              </a:rPr>
              <a:t>25</a:t>
            </a:r>
            <a:r>
              <a:rPr sz="1550">
                <a:latin typeface="SimSun"/>
                <a:cs typeface="SimSun"/>
              </a:rPr>
              <a:t>、喷灯使用前应检查：油筒不漏油，喷火嘴无堵塞，丝扣不漏气；油筒内旳油量不超过油 </a:t>
            </a:r>
            <a:r>
              <a:rPr sz="1550" spc="25">
                <a:latin typeface="SimSun"/>
                <a:cs typeface="SimSun"/>
              </a:rPr>
              <a:t>筒容积旳</a:t>
            </a:r>
            <a:r>
              <a:rPr sz="1550" spc="545">
                <a:latin typeface="SimSun"/>
                <a:cs typeface="SimSun"/>
              </a:rPr>
              <a:t>（）；</a:t>
            </a:r>
            <a:r>
              <a:rPr sz="1550" spc="20">
                <a:latin typeface="SimSun"/>
                <a:cs typeface="SimSun"/>
              </a:rPr>
              <a:t>加油旳螺丝塞应拧紧</a:t>
            </a:r>
            <a:r>
              <a:rPr sz="1550" spc="4635">
                <a:latin typeface="SimSun"/>
                <a:cs typeface="SimSun"/>
              </a:rPr>
              <a:t>。</a:t>
            </a:r>
            <a:endParaRPr sz="1550">
              <a:latin typeface="SimSun"/>
              <a:cs typeface="SimSun"/>
            </a:endParaRPr>
          </a:p>
          <a:p>
            <a:pPr>
              <a:lnSpc>
                <a:spcPct val="100000"/>
              </a:lnSpc>
              <a:spcBef>
                <a:spcPts val="10"/>
              </a:spcBef>
            </a:pPr>
            <a:endParaRPr sz="1950">
              <a:latin typeface="SimSun"/>
              <a:cs typeface="SimSun"/>
            </a:endParaRPr>
          </a:p>
          <a:p>
            <a:pPr marL="1100455" indent="-1088390">
              <a:lnSpc>
                <a:spcPct val="100000"/>
              </a:lnSpc>
              <a:buSzPct val="93548"/>
              <a:buAutoNum type="alphaUcPeriod"/>
              <a:tabLst>
                <a:tab pos="1101090"/>
              </a:tabLst>
            </a:pPr>
            <a:r>
              <a:rPr sz="1550" spc="15">
                <a:latin typeface="SimSun"/>
                <a:cs typeface="SimSun"/>
              </a:rPr>
              <a:t>二分之一</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三分之一</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50"/>
              </a:spcBef>
              <a:buSzPct val="93548"/>
              <a:buAutoNum type="alphaUcPeriod"/>
              <a:tabLst>
                <a:tab pos="1101090"/>
              </a:tabLst>
            </a:pPr>
            <a:r>
              <a:rPr sz="1550" spc="15">
                <a:latin typeface="SimSun"/>
                <a:cs typeface="SimSun"/>
              </a:rPr>
              <a:t>三分之二</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15">
                <a:latin typeface="SimSun"/>
                <a:cs typeface="SimSun"/>
              </a:rPr>
              <a:t>四分之三</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15">
                <a:latin typeface="SimSun"/>
                <a:cs typeface="SimSun"/>
              </a:rPr>
              <a:t>五分之四</a:t>
            </a:r>
            <a:r>
              <a:rPr sz="1550" spc="4635">
                <a:latin typeface="SimSun"/>
                <a:cs typeface="SimSun"/>
              </a:rPr>
              <a:t>。</a:t>
            </a:r>
            <a:endParaRPr sz="1550">
              <a:latin typeface="SimSun"/>
              <a:cs typeface="SimSun"/>
            </a:endParaRPr>
          </a:p>
        </p:txBody>
      </p:sp>
    </p:spTree>
  </p:cSld>
  <p:clrMapOvr>
    <a:masterClrMapping/>
  </p:clrMapOvr>
  <p:transition>
    <p:cu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32420" cy="541782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30">
                <a:latin typeface="SimSun"/>
                <a:cs typeface="SimSun"/>
              </a:rPr>
              <a:t>答案</a:t>
            </a:r>
            <a:r>
              <a:rPr sz="1550" spc="10">
                <a:latin typeface="SimSun"/>
                <a:cs typeface="SimSun"/>
              </a:rPr>
              <a:t>：</a:t>
            </a:r>
            <a:r>
              <a:rPr sz="1550" spc="15">
                <a:latin typeface="SimSun"/>
                <a:cs typeface="SimSun"/>
              </a:rPr>
              <a:t>D</a:t>
            </a:r>
            <a:endParaRPr sz="1550">
              <a:latin typeface="SimSun"/>
              <a:cs typeface="SimSun"/>
            </a:endParaRPr>
          </a:p>
          <a:p>
            <a:pPr marL="12700" marR="5080">
              <a:lnSpc>
                <a:spcPct val="271900"/>
              </a:lnSpc>
              <a:spcBef>
                <a:spcPts val="20"/>
              </a:spcBef>
              <a:tabLst>
                <a:tab pos="7539355"/>
              </a:tabLst>
            </a:pPr>
            <a:r>
              <a:rPr sz="1550" spc="-5">
                <a:latin typeface="SimSun"/>
                <a:cs typeface="SimSun"/>
              </a:rPr>
              <a:t>2</a:t>
            </a:r>
            <a:r>
              <a:rPr sz="1550" spc="30">
                <a:latin typeface="SimSun"/>
                <a:cs typeface="SimSun"/>
              </a:rPr>
              <a:t>6</a:t>
            </a:r>
            <a:r>
              <a:rPr sz="1550">
                <a:latin typeface="SimSun"/>
                <a:cs typeface="SimSun"/>
              </a:rPr>
              <a:t>、起吊易燃、易爆物（如氧气瓶、煤气罐）时，必须制定好安全技术措施，并经</a:t>
            </a:r>
            <a:r>
              <a:rPr sz="1550" spc="30">
                <a:latin typeface="SimSun"/>
                <a:cs typeface="SimSun"/>
              </a:rPr>
              <a:t>（</a:t>
            </a:r>
            <a:r>
              <a:rPr sz="1550">
                <a:latin typeface="SimSun"/>
                <a:cs typeface="SimSun"/>
              </a:rPr>
              <a:t>	</a:t>
            </a:r>
            <a:r>
              <a:rPr sz="1550" spc="-65">
                <a:latin typeface="SimSun"/>
                <a:cs typeface="SimSun"/>
              </a:rPr>
              <a:t>）负 </a:t>
            </a:r>
            <a:r>
              <a:rPr sz="1550" spc="20">
                <a:latin typeface="SimSun"/>
                <a:cs typeface="SimSun"/>
              </a:rPr>
              <a:t>责人同意后，方可吊装。</a:t>
            </a:r>
            <a:endParaRPr sz="1550">
              <a:latin typeface="SimSun"/>
              <a:cs typeface="SimSun"/>
            </a:endParaRPr>
          </a:p>
          <a:p>
            <a:pPr>
              <a:lnSpc>
                <a:spcPct val="100000"/>
              </a:lnSpc>
            </a:pPr>
            <a:endParaRPr sz="1600">
              <a:latin typeface="SimSun"/>
              <a:cs typeface="SimSun"/>
            </a:endParaRPr>
          </a:p>
          <a:p>
            <a:pPr marL="515620" indent="-503555">
              <a:lnSpc>
                <a:spcPct val="100000"/>
              </a:lnSpc>
              <a:spcBef>
                <a:spcPts val="1165"/>
              </a:spcBef>
              <a:buSzPct val="93548"/>
              <a:buAutoNum type="alphaUcPeriod"/>
              <a:tabLst>
                <a:tab pos="516255"/>
              </a:tabLst>
            </a:pPr>
            <a:r>
              <a:rPr sz="1550" spc="15">
                <a:latin typeface="SimSun"/>
                <a:cs typeface="SimSun"/>
              </a:rPr>
              <a:t>厂长；</a:t>
            </a:r>
            <a:endParaRPr sz="1550">
              <a:latin typeface="SimSun"/>
              <a:cs typeface="SimSun"/>
            </a:endParaRPr>
          </a:p>
          <a:p>
            <a:pPr>
              <a:lnSpc>
                <a:spcPct val="100000"/>
              </a:lnSpc>
              <a:buFont typeface="SimSun"/>
              <a:buAutoNum type="alphaUcPeriod"/>
            </a:pPr>
            <a:endParaRPr sz="1600">
              <a:latin typeface="SimSun"/>
              <a:cs typeface="SimSun"/>
            </a:endParaRPr>
          </a:p>
          <a:p>
            <a:pPr marL="515620" indent="-503555">
              <a:lnSpc>
                <a:spcPct val="100000"/>
              </a:lnSpc>
              <a:spcBef>
                <a:spcPts val="1170"/>
              </a:spcBef>
              <a:buSzPct val="93548"/>
              <a:buAutoNum type="alphaUcPeriod"/>
              <a:tabLst>
                <a:tab pos="516255"/>
              </a:tabLst>
            </a:pPr>
            <a:r>
              <a:rPr sz="1550" spc="20">
                <a:latin typeface="SimSun"/>
                <a:cs typeface="SimSun"/>
              </a:rPr>
              <a:t>副厂长；</a:t>
            </a:r>
            <a:endParaRPr sz="1550">
              <a:latin typeface="SimSun"/>
              <a:cs typeface="SimSun"/>
            </a:endParaRPr>
          </a:p>
          <a:p>
            <a:pPr>
              <a:lnSpc>
                <a:spcPct val="100000"/>
              </a:lnSpc>
              <a:buFont typeface="SimSun"/>
              <a:buAutoNum type="alphaUcPeriod"/>
            </a:pPr>
            <a:endParaRPr sz="1600">
              <a:latin typeface="SimSun"/>
              <a:cs typeface="SimSun"/>
            </a:endParaRPr>
          </a:p>
          <a:p>
            <a:pPr marL="515620" indent="-503555">
              <a:lnSpc>
                <a:spcPct val="100000"/>
              </a:lnSpc>
              <a:spcBef>
                <a:spcPts val="1145"/>
              </a:spcBef>
              <a:buSzPct val="93548"/>
              <a:buAutoNum type="alphaUcPeriod"/>
              <a:tabLst>
                <a:tab pos="516255"/>
              </a:tabLst>
            </a:pPr>
            <a:r>
              <a:rPr sz="1550" spc="15">
                <a:latin typeface="SimSun"/>
                <a:cs typeface="SimSun"/>
              </a:rPr>
              <a:t>总工程师；</a:t>
            </a:r>
            <a:endParaRPr sz="1550">
              <a:latin typeface="SimSun"/>
              <a:cs typeface="SimSun"/>
            </a:endParaRPr>
          </a:p>
          <a:p>
            <a:pPr>
              <a:lnSpc>
                <a:spcPct val="100000"/>
              </a:lnSpc>
              <a:buFont typeface="SimSun"/>
              <a:buAutoNum type="alphaUcPeriod"/>
            </a:pPr>
            <a:endParaRPr sz="1600">
              <a:latin typeface="SimSun"/>
              <a:cs typeface="SimSun"/>
            </a:endParaRPr>
          </a:p>
          <a:p>
            <a:pPr marL="515620" indent="-503555">
              <a:lnSpc>
                <a:spcPct val="100000"/>
              </a:lnSpc>
              <a:spcBef>
                <a:spcPts val="1170"/>
              </a:spcBef>
              <a:buSzPct val="93548"/>
              <a:buAutoNum type="alphaUcPeriod"/>
              <a:tabLst>
                <a:tab pos="516255"/>
              </a:tabLst>
            </a:pPr>
            <a:r>
              <a:rPr sz="1550" spc="20">
                <a:latin typeface="SimSun"/>
                <a:cs typeface="SimSun"/>
              </a:rPr>
              <a:t>副总工程师；</a:t>
            </a:r>
            <a:endParaRPr sz="1550">
              <a:latin typeface="SimSun"/>
              <a:cs typeface="SimSun"/>
            </a:endParaRPr>
          </a:p>
          <a:p>
            <a:pPr marL="12700" marR="6410325">
              <a:lnSpc>
                <a:spcPct val="271900"/>
              </a:lnSpc>
              <a:spcBef>
                <a:spcPts val="20"/>
              </a:spcBef>
              <a:buSzPct val="93548"/>
              <a:buAutoNum type="alphaUcPeriod"/>
              <a:tabLst>
                <a:tab pos="516255"/>
              </a:tabLst>
            </a:pPr>
            <a:r>
              <a:rPr sz="1550" spc="15">
                <a:latin typeface="SimSun"/>
                <a:cs typeface="SimSun"/>
              </a:rPr>
              <a:t>主管生产。 </a:t>
            </a:r>
            <a:r>
              <a:rPr sz="1550" spc="20">
                <a:latin typeface="SimSun"/>
                <a:cs typeface="SimSun"/>
              </a:rPr>
              <a:t>答案：E</a:t>
            </a:r>
            <a:endParaRPr sz="1550">
              <a:latin typeface="SimSun"/>
              <a:cs typeface="SimSun"/>
            </a:endParaRPr>
          </a:p>
        </p:txBody>
      </p:sp>
      <p:sp>
        <p:nvSpPr>
          <p:cNvPr id="3" name="object 3"/>
          <p:cNvSpPr txBox="1"/>
          <p:nvPr/>
        </p:nvSpPr>
        <p:spPr>
          <a:xfrm>
            <a:off x="1702257" y="7354163"/>
            <a:ext cx="615696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27</a:t>
            </a:r>
            <a:r>
              <a:rPr sz="1550">
                <a:latin typeface="SimSun"/>
                <a:cs typeface="SimSun"/>
              </a:rPr>
              <a:t>、除焦时工作人员必须穿着防烫伤旳工作服、工作鞋，戴防烫伤旳（</a:t>
            </a:r>
            <a:endParaRPr sz="1550">
              <a:latin typeface="SimSun"/>
              <a:cs typeface="SimSun"/>
            </a:endParaRPr>
          </a:p>
        </p:txBody>
      </p:sp>
      <p:sp>
        <p:nvSpPr>
          <p:cNvPr id="4" name="object 4"/>
          <p:cNvSpPr txBox="1"/>
          <p:nvPr/>
        </p:nvSpPr>
        <p:spPr>
          <a:xfrm>
            <a:off x="8035340" y="7354163"/>
            <a:ext cx="160655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a:latin typeface="SimSun"/>
                <a:cs typeface="SimSun"/>
              </a:rPr>
              <a:t>）和必要旳安全用</a:t>
            </a:r>
            <a:endParaRPr sz="1550">
              <a:latin typeface="SimSun"/>
              <a:cs typeface="SimSun"/>
            </a:endParaRPr>
          </a:p>
        </p:txBody>
      </p:sp>
      <p:sp>
        <p:nvSpPr>
          <p:cNvPr id="5" name="object 5"/>
          <p:cNvSpPr txBox="1"/>
          <p:nvPr/>
        </p:nvSpPr>
        <p:spPr>
          <a:xfrm>
            <a:off x="1702257" y="7998815"/>
            <a:ext cx="7942580" cy="606298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a:latin typeface="SimSun"/>
                <a:cs typeface="SimSun"/>
              </a:rPr>
              <a:t>品。</a:t>
            </a:r>
            <a:endParaRPr sz="1550">
              <a:latin typeface="SimSun"/>
              <a:cs typeface="SimSun"/>
            </a:endParaRPr>
          </a:p>
          <a:p>
            <a:pPr>
              <a:lnSpc>
                <a:spcPct val="100000"/>
              </a:lnSpc>
            </a:pPr>
            <a:endParaRPr sz="1600">
              <a:latin typeface="SimSun"/>
              <a:cs typeface="SimSun"/>
            </a:endParaRPr>
          </a:p>
          <a:p>
            <a:pPr marL="515620" indent="-503555">
              <a:lnSpc>
                <a:spcPct val="100000"/>
              </a:lnSpc>
              <a:spcBef>
                <a:spcPts val="1150"/>
              </a:spcBef>
              <a:buSzPct val="93548"/>
              <a:buAutoNum type="alphaUcPeriod"/>
              <a:tabLst>
                <a:tab pos="516255"/>
              </a:tabLst>
            </a:pPr>
            <a:r>
              <a:rPr sz="1550" spc="20">
                <a:latin typeface="SimSun"/>
                <a:cs typeface="SimSun"/>
              </a:rPr>
              <a:t>工作帽；</a:t>
            </a:r>
            <a:endParaRPr sz="1550">
              <a:latin typeface="SimSun"/>
              <a:cs typeface="SimSun"/>
            </a:endParaRPr>
          </a:p>
          <a:p>
            <a:pPr>
              <a:lnSpc>
                <a:spcPct val="100000"/>
              </a:lnSpc>
              <a:buFont typeface="SimSun"/>
              <a:buAutoNum type="alphaUcPeriod"/>
            </a:pPr>
            <a:endParaRPr sz="1600">
              <a:latin typeface="SimSun"/>
              <a:cs typeface="SimSun"/>
            </a:endParaRPr>
          </a:p>
          <a:p>
            <a:pPr marL="515620" indent="-503555">
              <a:lnSpc>
                <a:spcPct val="100000"/>
              </a:lnSpc>
              <a:spcBef>
                <a:spcPts val="1165"/>
              </a:spcBef>
              <a:buSzPct val="93548"/>
              <a:buAutoNum type="alphaUcPeriod"/>
              <a:tabLst>
                <a:tab pos="516255"/>
              </a:tabLst>
            </a:pPr>
            <a:r>
              <a:rPr sz="1550" spc="15">
                <a:latin typeface="SimSun"/>
                <a:cs typeface="SimSun"/>
              </a:rPr>
              <a:t>手套；</a:t>
            </a:r>
            <a:endParaRPr sz="1550">
              <a:latin typeface="SimSun"/>
              <a:cs typeface="SimSun"/>
            </a:endParaRPr>
          </a:p>
          <a:p>
            <a:pPr>
              <a:lnSpc>
                <a:spcPct val="100000"/>
              </a:lnSpc>
              <a:buFont typeface="SimSun"/>
              <a:buAutoNum type="alphaUcPeriod"/>
            </a:pPr>
            <a:endParaRPr sz="1600">
              <a:latin typeface="SimSun"/>
              <a:cs typeface="SimSun"/>
            </a:endParaRPr>
          </a:p>
          <a:p>
            <a:pPr marL="515620" indent="-503555">
              <a:lnSpc>
                <a:spcPct val="100000"/>
              </a:lnSpc>
              <a:spcBef>
                <a:spcPts val="1165"/>
              </a:spcBef>
              <a:buSzPct val="93548"/>
              <a:buAutoNum type="alphaUcPeriod"/>
              <a:tabLst>
                <a:tab pos="516255"/>
              </a:tabLst>
            </a:pPr>
            <a:r>
              <a:rPr sz="1550" spc="15">
                <a:latin typeface="SimSun"/>
                <a:cs typeface="SimSun"/>
              </a:rPr>
              <a:t>眼镜；</a:t>
            </a:r>
            <a:endParaRPr sz="1550">
              <a:latin typeface="SimSun"/>
              <a:cs typeface="SimSun"/>
            </a:endParaRPr>
          </a:p>
          <a:p>
            <a:pPr>
              <a:lnSpc>
                <a:spcPct val="100000"/>
              </a:lnSpc>
              <a:buFont typeface="SimSun"/>
              <a:buAutoNum type="alphaUcPeriod"/>
            </a:pPr>
            <a:endParaRPr sz="1600">
              <a:latin typeface="SimSun"/>
              <a:cs typeface="SimSun"/>
            </a:endParaRPr>
          </a:p>
          <a:p>
            <a:pPr marL="515620" indent="-503555">
              <a:lnSpc>
                <a:spcPct val="100000"/>
              </a:lnSpc>
              <a:spcBef>
                <a:spcPts val="1150"/>
              </a:spcBef>
              <a:buSzPct val="93548"/>
              <a:buAutoNum type="alphaUcPeriod"/>
              <a:tabLst>
                <a:tab pos="516255"/>
              </a:tabLst>
            </a:pPr>
            <a:r>
              <a:rPr sz="1550" spc="15">
                <a:latin typeface="SimSun"/>
                <a:cs typeface="SimSun"/>
              </a:rPr>
              <a:t>面罩；</a:t>
            </a:r>
            <a:endParaRPr sz="1550">
              <a:latin typeface="SimSun"/>
              <a:cs typeface="SimSun"/>
            </a:endParaRPr>
          </a:p>
          <a:p>
            <a:pPr marL="12700" marR="6821170">
              <a:lnSpc>
                <a:spcPts val="5080"/>
              </a:lnSpc>
              <a:spcBef>
                <a:spcPts val="700"/>
              </a:spcBef>
              <a:buSzPct val="93548"/>
              <a:buAutoNum type="alphaUcPeriod"/>
              <a:tabLst>
                <a:tab pos="516255"/>
              </a:tabLst>
            </a:pPr>
            <a:r>
              <a:rPr sz="1550" spc="10">
                <a:latin typeface="SimSun"/>
                <a:cs typeface="SimSun"/>
              </a:rPr>
              <a:t>靴子。 </a:t>
            </a:r>
            <a:r>
              <a:rPr sz="1550" spc="15">
                <a:latin typeface="SimSun"/>
                <a:cs typeface="SimSun"/>
              </a:rPr>
              <a:t>答案</a:t>
            </a:r>
            <a:r>
              <a:rPr sz="1550" spc="25">
                <a:latin typeface="SimSun"/>
                <a:cs typeface="SimSun"/>
              </a:rPr>
              <a:t>：B</a:t>
            </a:r>
            <a:endParaRPr sz="1550">
              <a:latin typeface="SimSun"/>
              <a:cs typeface="SimSun"/>
            </a:endParaRPr>
          </a:p>
          <a:p>
            <a:pPr>
              <a:lnSpc>
                <a:spcPct val="100000"/>
              </a:lnSpc>
              <a:spcBef>
                <a:spcPts val="60"/>
              </a:spcBef>
            </a:pPr>
            <a:endParaRPr sz="1900">
              <a:latin typeface="SimSun"/>
              <a:cs typeface="SimSun"/>
            </a:endParaRPr>
          </a:p>
          <a:p>
            <a:pPr marL="12700">
              <a:lnSpc>
                <a:spcPct val="100000"/>
              </a:lnSpc>
            </a:pPr>
            <a:r>
              <a:rPr sz="1550" spc="10">
                <a:latin typeface="SimSun"/>
                <a:cs typeface="SimSun"/>
              </a:rPr>
              <a:t>28</a:t>
            </a:r>
            <a:r>
              <a:rPr sz="1550" spc="-330">
                <a:latin typeface="SimSun"/>
                <a:cs typeface="SimSun"/>
              </a:rPr>
              <a:t>、</a:t>
            </a:r>
            <a:r>
              <a:rPr sz="1550" spc="20">
                <a:latin typeface="SimSun"/>
                <a:cs typeface="SimSun"/>
              </a:rPr>
              <a:t>储油罐或油箱旳加热温度必须根据燃油种类严格控制在容许旳范围内</a:t>
            </a:r>
            <a:r>
              <a:rPr sz="1550" spc="-350">
                <a:latin typeface="SimSun"/>
                <a:cs typeface="SimSun"/>
              </a:rPr>
              <a:t>，</a:t>
            </a:r>
            <a:r>
              <a:rPr sz="1550" spc="20">
                <a:latin typeface="SimSun"/>
                <a:cs typeface="SimSun"/>
              </a:rPr>
              <a:t>加热燃油旳蒸汽</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tabLst>
                <a:tab pos="2214245"/>
              </a:tabLst>
            </a:pPr>
            <a:r>
              <a:rPr sz="1550" spc="20">
                <a:latin typeface="SimSun"/>
                <a:cs typeface="SimSun"/>
              </a:rPr>
              <a:t>温度，应低于油品和</a:t>
            </a:r>
            <a:r>
              <a:rPr sz="1550" spc="30">
                <a:latin typeface="SimSun"/>
                <a:cs typeface="SimSun"/>
              </a:rPr>
              <a:t>（</a:t>
            </a:r>
            <a:r>
              <a:rPr sz="1550">
                <a:latin typeface="SimSun"/>
                <a:cs typeface="SimSun"/>
              </a:rPr>
              <a:t>	</a:t>
            </a:r>
            <a:r>
              <a:rPr sz="1550" spc="-780">
                <a:latin typeface="SimSun"/>
                <a:cs typeface="SimSun"/>
              </a:rPr>
              <a:t>）</a:t>
            </a:r>
            <a:r>
              <a:rPr sz="1550" spc="30">
                <a:latin typeface="SimSun"/>
                <a:cs typeface="SimSun"/>
              </a:rPr>
              <a:t>。</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（A）</a:t>
            </a:r>
            <a:r>
              <a:rPr sz="1550" spc="15">
                <a:latin typeface="SimSun"/>
                <a:cs typeface="SimSun"/>
              </a:rPr>
              <a:t>燃点；</a:t>
            </a:r>
            <a:endParaRPr sz="1550">
              <a:latin typeface="SimSun"/>
              <a:cs typeface="SimSun"/>
            </a:endParaRPr>
          </a:p>
        </p:txBody>
      </p:sp>
    </p:spTree>
  </p:cSld>
  <p:clrMapOvr>
    <a:masterClrMapping/>
  </p:clrMapOvr>
  <p:transition>
    <p:cu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2580"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0455" indent="-1088390">
              <a:lnSpc>
                <a:spcPct val="100000"/>
              </a:lnSpc>
              <a:spcBef>
                <a:spcPts val="130"/>
              </a:spcBef>
              <a:buSzPct val="93548"/>
              <a:buAutoNum type="alphaUcPeriod" startAt="2"/>
              <a:tabLst>
                <a:tab pos="1101090"/>
              </a:tabLst>
            </a:pPr>
            <a:r>
              <a:rPr sz="1550" spc="20">
                <a:latin typeface="SimSun"/>
                <a:cs typeface="SimSun"/>
              </a:rPr>
              <a:t>自燃点；</a:t>
            </a:r>
            <a:endParaRPr sz="1550">
              <a:latin typeface="SimSun"/>
              <a:cs typeface="SimSun"/>
            </a:endParaRPr>
          </a:p>
          <a:p>
            <a:pPr>
              <a:lnSpc>
                <a:spcPct val="100000"/>
              </a:lnSpc>
              <a:buFont typeface="SimSun"/>
              <a:buAutoNum type="alphaUcPeriod" startAt="2"/>
            </a:pPr>
            <a:endParaRPr sz="1600">
              <a:latin typeface="SimSun"/>
              <a:cs typeface="SimSun"/>
            </a:endParaRPr>
          </a:p>
          <a:p>
            <a:pPr marL="1100455" indent="-1088390">
              <a:lnSpc>
                <a:spcPct val="100000"/>
              </a:lnSpc>
              <a:spcBef>
                <a:spcPts val="1170"/>
              </a:spcBef>
              <a:buSzPct val="93548"/>
              <a:buAutoNum type="alphaUcPeriod" startAt="2"/>
              <a:tabLst>
                <a:tab pos="1101090"/>
              </a:tabLst>
            </a:pPr>
            <a:r>
              <a:rPr sz="1550" spc="15">
                <a:latin typeface="SimSun"/>
                <a:cs typeface="SimSun"/>
              </a:rPr>
              <a:t>闪点；</a:t>
            </a:r>
            <a:endParaRPr sz="1550">
              <a:latin typeface="SimSun"/>
              <a:cs typeface="SimSun"/>
            </a:endParaRPr>
          </a:p>
          <a:p>
            <a:pPr>
              <a:lnSpc>
                <a:spcPct val="100000"/>
              </a:lnSpc>
              <a:buFont typeface="SimSun"/>
              <a:buAutoNum type="alphaUcPeriod" startAt="2"/>
            </a:pPr>
            <a:endParaRPr sz="1600">
              <a:latin typeface="SimSun"/>
              <a:cs typeface="SimSun"/>
            </a:endParaRPr>
          </a:p>
          <a:p>
            <a:pPr marL="1100455" indent="-1088390">
              <a:lnSpc>
                <a:spcPct val="100000"/>
              </a:lnSpc>
              <a:spcBef>
                <a:spcPts val="1145"/>
              </a:spcBef>
              <a:buSzPct val="93548"/>
              <a:buAutoNum type="alphaUcPeriod" startAt="2"/>
              <a:tabLst>
                <a:tab pos="1101090"/>
              </a:tabLst>
            </a:pPr>
            <a:r>
              <a:rPr sz="1550" spc="15">
                <a:latin typeface="SimSun"/>
                <a:cs typeface="SimSun"/>
              </a:rPr>
              <a:t>沸点；</a:t>
            </a:r>
            <a:endParaRPr sz="1550">
              <a:latin typeface="SimSun"/>
              <a:cs typeface="SimSun"/>
            </a:endParaRPr>
          </a:p>
          <a:p>
            <a:pPr marL="12700" marR="6821170">
              <a:lnSpc>
                <a:spcPct val="272900"/>
              </a:lnSpc>
              <a:buSzPct val="93548"/>
              <a:buAutoNum type="alphaUcPeriod" startAt="2"/>
              <a:tabLst>
                <a:tab pos="1101090"/>
              </a:tabLst>
            </a:pPr>
            <a:r>
              <a:rPr sz="1550" spc="15">
                <a:latin typeface="SimSun"/>
                <a:cs typeface="SimSun"/>
              </a:rPr>
              <a:t>溶点。答案 </a:t>
            </a:r>
            <a:r>
              <a:rPr sz="1550" spc="25">
                <a:latin typeface="SimSun"/>
                <a:cs typeface="SimSun"/>
              </a:rPr>
              <a:t>：B</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10">
                <a:latin typeface="SimSun"/>
                <a:cs typeface="SimSun"/>
              </a:rPr>
              <a:t>29</a:t>
            </a:r>
            <a:r>
              <a:rPr sz="1550" spc="-225">
                <a:latin typeface="SimSun"/>
                <a:cs typeface="SimSun"/>
              </a:rPr>
              <a:t>、</a:t>
            </a:r>
            <a:r>
              <a:rPr sz="1550" spc="20">
                <a:latin typeface="SimSun"/>
                <a:cs typeface="SimSun"/>
              </a:rPr>
              <a:t>严禁在制氢室</a:t>
            </a:r>
            <a:r>
              <a:rPr sz="1550" spc="-204">
                <a:latin typeface="SimSun"/>
                <a:cs typeface="SimSun"/>
              </a:rPr>
              <a:t>、</a:t>
            </a:r>
            <a:r>
              <a:rPr sz="1550" spc="15">
                <a:latin typeface="SimSun"/>
                <a:cs typeface="SimSun"/>
              </a:rPr>
              <a:t>储氢罐</a:t>
            </a:r>
            <a:r>
              <a:rPr sz="1550" spc="-225">
                <a:latin typeface="SimSun"/>
                <a:cs typeface="SimSun"/>
              </a:rPr>
              <a:t>、</a:t>
            </a:r>
            <a:r>
              <a:rPr sz="1550" spc="20">
                <a:latin typeface="SimSun"/>
                <a:cs typeface="SimSun"/>
              </a:rPr>
              <a:t>氢冷发电机以及氢气管路近旁进行明火作业或做能产生火花旳</a:t>
            </a:r>
            <a:endParaRPr sz="1550">
              <a:latin typeface="SimSun"/>
              <a:cs typeface="SimSun"/>
            </a:endParaRPr>
          </a:p>
          <a:p>
            <a:pPr marL="12700" marR="5715" algn="just">
              <a:lnSpc>
                <a:spcPct val="272400"/>
              </a:lnSpc>
              <a:spcBef>
                <a:spcPts val="15"/>
              </a:spcBef>
            </a:pPr>
            <a:r>
              <a:rPr sz="1550" spc="20">
                <a:latin typeface="SimSun"/>
                <a:cs typeface="SimSun"/>
              </a:rPr>
              <a:t>工作</a:t>
            </a:r>
            <a:r>
              <a:rPr sz="1550" spc="-204">
                <a:latin typeface="SimSun"/>
                <a:cs typeface="SimSun"/>
              </a:rPr>
              <a:t>。</a:t>
            </a:r>
            <a:r>
              <a:rPr sz="1550" spc="20">
                <a:latin typeface="SimSun"/>
                <a:cs typeface="SimSun"/>
              </a:rPr>
              <a:t>如必须在上述地点进行焊接或点火旳工作</a:t>
            </a:r>
            <a:r>
              <a:rPr sz="1550" spc="-225">
                <a:latin typeface="SimSun"/>
                <a:cs typeface="SimSun"/>
              </a:rPr>
              <a:t>，</a:t>
            </a:r>
            <a:r>
              <a:rPr sz="1550" spc="20">
                <a:latin typeface="SimSun"/>
                <a:cs typeface="SimSun"/>
              </a:rPr>
              <a:t>应事先通过氢气含量测定</a:t>
            </a:r>
            <a:r>
              <a:rPr sz="1550" spc="-204">
                <a:latin typeface="SimSun"/>
                <a:cs typeface="SimSun"/>
              </a:rPr>
              <a:t>，</a:t>
            </a:r>
            <a:r>
              <a:rPr sz="1550" spc="15">
                <a:latin typeface="SimSun"/>
                <a:cs typeface="SimSun"/>
              </a:rPr>
              <a:t>证明系统内部 </a:t>
            </a:r>
            <a:r>
              <a:rPr sz="1550" spc="20">
                <a:latin typeface="SimSun"/>
                <a:cs typeface="SimSun"/>
              </a:rPr>
              <a:t>和动火区域氢气旳最高含量不超</a:t>
            </a:r>
            <a:r>
              <a:rPr sz="1550" spc="25">
                <a:latin typeface="SimSun"/>
                <a:cs typeface="SimSun"/>
              </a:rPr>
              <a:t>过</a:t>
            </a:r>
            <a:r>
              <a:rPr sz="1550" spc="-30">
                <a:latin typeface="SimSun"/>
                <a:cs typeface="SimSun"/>
              </a:rPr>
              <a:t>0.4%（</a:t>
            </a:r>
            <a:r>
              <a:rPr sz="1550" spc="-5">
                <a:latin typeface="SimSun"/>
                <a:cs typeface="SimSun"/>
              </a:rPr>
              <a:t>体积），并经厂主管生产旳领导同意，办理动火工 </a:t>
            </a:r>
            <a:r>
              <a:rPr sz="1550" spc="20">
                <a:latin typeface="SimSun"/>
                <a:cs typeface="SimSun"/>
              </a:rPr>
              <a:t>作票后方可工作，工作中应至少每</a:t>
            </a:r>
            <a:r>
              <a:rPr sz="1550" spc="540">
                <a:latin typeface="SimSun"/>
                <a:cs typeface="SimSun"/>
              </a:rPr>
              <a:t>（）h</a:t>
            </a:r>
            <a:r>
              <a:rPr sz="1550" spc="20">
                <a:latin typeface="SimSun"/>
                <a:cs typeface="SimSun"/>
              </a:rPr>
              <a:t>测定空气中旳含氢量并符合原则</a:t>
            </a:r>
            <a:r>
              <a:rPr sz="1550" spc="4635">
                <a:latin typeface="SimSun"/>
                <a:cs typeface="SimSun"/>
              </a:rPr>
              <a:t>。</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940">
                <a:latin typeface="SimSun"/>
                <a:cs typeface="SimSun"/>
              </a:rPr>
              <a:t>（A）1；</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940">
                <a:latin typeface="SimSun"/>
                <a:cs typeface="SimSun"/>
              </a:rPr>
              <a:t>（B）2；</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940">
                <a:latin typeface="SimSun"/>
                <a:cs typeface="SimSun"/>
              </a:rPr>
              <a:t>（C）3；</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940">
                <a:latin typeface="SimSun"/>
                <a:cs typeface="SimSun"/>
              </a:rPr>
              <a:t>（D）4；</a:t>
            </a:r>
            <a:endParaRPr sz="1550">
              <a:latin typeface="SimSun"/>
              <a:cs typeface="SimSun"/>
            </a:endParaRPr>
          </a:p>
          <a:p>
            <a:pPr marL="12700" marR="7118984">
              <a:lnSpc>
                <a:spcPct val="271900"/>
              </a:lnSpc>
              <a:spcBef>
                <a:spcPts val="20"/>
              </a:spcBef>
            </a:pPr>
            <a:r>
              <a:rPr sz="1550" spc="30">
                <a:latin typeface="SimSun"/>
                <a:cs typeface="SimSun"/>
              </a:rPr>
              <a:t>（</a:t>
            </a:r>
            <a:r>
              <a:rPr sz="1550" spc="15">
                <a:latin typeface="SimSun"/>
                <a:cs typeface="SimSun"/>
              </a:rPr>
              <a:t>E</a:t>
            </a:r>
            <a:r>
              <a:rPr sz="1550" spc="30">
                <a:latin typeface="SimSun"/>
                <a:cs typeface="SimSun"/>
              </a:rPr>
              <a:t>）</a:t>
            </a:r>
            <a:r>
              <a:rPr sz="1550" spc="-5">
                <a:latin typeface="SimSun"/>
                <a:cs typeface="SimSun"/>
              </a:rPr>
              <a:t>5</a:t>
            </a:r>
            <a:r>
              <a:rPr sz="1550" spc="25">
                <a:latin typeface="SimSun"/>
                <a:cs typeface="SimSun"/>
              </a:rPr>
              <a:t>． </a:t>
            </a:r>
            <a:r>
              <a:rPr sz="1550" spc="20">
                <a:latin typeface="SimSun"/>
                <a:cs typeface="SimSun"/>
              </a:rPr>
              <a:t>答案：D</a:t>
            </a:r>
            <a:endParaRPr sz="1550">
              <a:latin typeface="SimSun"/>
              <a:cs typeface="SimSun"/>
            </a:endParaRPr>
          </a:p>
          <a:p>
            <a:pPr marL="12700" marR="7620">
              <a:lnSpc>
                <a:spcPts val="5080"/>
              </a:lnSpc>
              <a:spcBef>
                <a:spcPts val="705"/>
              </a:spcBef>
            </a:pPr>
            <a:r>
              <a:rPr sz="1550" spc="10">
                <a:latin typeface="SimSun"/>
                <a:cs typeface="SimSun"/>
              </a:rPr>
              <a:t>30</a:t>
            </a:r>
            <a:r>
              <a:rPr sz="1550">
                <a:latin typeface="SimSun"/>
                <a:cs typeface="SimSun"/>
              </a:rPr>
              <a:t>、氨储罐旳新建、改建和扩建工程项目应进行</a:t>
            </a:r>
            <a:r>
              <a:rPr sz="1550" spc="530">
                <a:latin typeface="SimSun"/>
                <a:cs typeface="SimSun"/>
              </a:rPr>
              <a:t>（），</a:t>
            </a:r>
            <a:r>
              <a:rPr sz="1550" spc="-5">
                <a:latin typeface="SimSun"/>
                <a:cs typeface="SimSun"/>
              </a:rPr>
              <a:t>其防火、防火防爆设施应与主体工 </a:t>
            </a:r>
            <a:r>
              <a:rPr sz="1550" spc="20">
                <a:latin typeface="SimSun"/>
                <a:cs typeface="SimSun"/>
              </a:rPr>
              <a:t>程同步设计、同步施工、同步验收投产</a:t>
            </a:r>
            <a:r>
              <a:rPr sz="1550" spc="4635">
                <a:latin typeface="SimSun"/>
                <a:cs typeface="SimSun"/>
              </a:rPr>
              <a:t>。</a:t>
            </a:r>
            <a:endParaRPr sz="1550">
              <a:latin typeface="SimSun"/>
              <a:cs typeface="SimSun"/>
            </a:endParaRPr>
          </a:p>
          <a:p>
            <a:pPr>
              <a:lnSpc>
                <a:spcPct val="100000"/>
              </a:lnSpc>
              <a:spcBef>
                <a:spcPts val="55"/>
              </a:spcBef>
            </a:pPr>
            <a:endParaRPr sz="1900">
              <a:latin typeface="SimSun"/>
              <a:cs typeface="SimSun"/>
            </a:endParaRPr>
          </a:p>
          <a:p>
            <a:pPr marL="1100455" indent="-1088390">
              <a:lnSpc>
                <a:spcPct val="100000"/>
              </a:lnSpc>
              <a:buSzPct val="93548"/>
              <a:buAutoNum type="alphaUcPeriod"/>
              <a:tabLst>
                <a:tab pos="1101090"/>
              </a:tabLst>
            </a:pPr>
            <a:r>
              <a:rPr sz="1550" spc="15">
                <a:latin typeface="SimSun"/>
                <a:cs typeface="SimSun"/>
              </a:rPr>
              <a:t>三级验收</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15">
                <a:latin typeface="SimSun"/>
                <a:cs typeface="SimSun"/>
              </a:rPr>
              <a:t>质量验收</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安全性评价</a:t>
            </a:r>
            <a:r>
              <a:rPr sz="1550" spc="4635">
                <a:latin typeface="SimSun"/>
                <a:cs typeface="SimSun"/>
              </a:rPr>
              <a:t>；</a:t>
            </a:r>
            <a:endParaRPr sz="1550">
              <a:latin typeface="SimSun"/>
              <a:cs typeface="SimSun"/>
            </a:endParaRPr>
          </a:p>
        </p:txBody>
      </p:sp>
    </p:spTree>
  </p:cSld>
  <p:clrMapOvr>
    <a:masterClrMapping/>
  </p:clrMapOvr>
  <p:transition>
    <p:cu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2580"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0455" indent="-1088390">
              <a:lnSpc>
                <a:spcPct val="100000"/>
              </a:lnSpc>
              <a:spcBef>
                <a:spcPts val="130"/>
              </a:spcBef>
              <a:buSzPct val="93548"/>
              <a:buAutoNum type="alphaUcPeriod" startAt="4"/>
              <a:tabLst>
                <a:tab pos="1101090"/>
              </a:tabLst>
            </a:pPr>
            <a:r>
              <a:rPr sz="1550" spc="20">
                <a:latin typeface="SimSun"/>
                <a:cs typeface="SimSun"/>
              </a:rPr>
              <a:t>工程验收；</a:t>
            </a:r>
            <a:endParaRPr sz="1550">
              <a:latin typeface="SimSun"/>
              <a:cs typeface="SimSun"/>
            </a:endParaRPr>
          </a:p>
          <a:p>
            <a:pPr marL="12700" marR="6020435">
              <a:lnSpc>
                <a:spcPct val="271900"/>
              </a:lnSpc>
              <a:spcBef>
                <a:spcPts val="20"/>
              </a:spcBef>
              <a:buSzPct val="93548"/>
              <a:buAutoNum type="alphaUcPeriod" startAt="4"/>
              <a:tabLst>
                <a:tab pos="1101090"/>
              </a:tabLst>
            </a:pPr>
            <a:r>
              <a:rPr sz="1550" spc="-445">
                <a:latin typeface="SimSun"/>
                <a:cs typeface="SimSun"/>
              </a:rPr>
              <a:t>安全质量 </a:t>
            </a:r>
            <a:r>
              <a:rPr sz="1550" spc="20">
                <a:latin typeface="SimSun"/>
                <a:cs typeface="SimSun"/>
              </a:rPr>
              <a:t>验收。答案：C</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0">
                <a:latin typeface="SimSun"/>
                <a:cs typeface="SimSun"/>
              </a:rPr>
              <a:t>31</a:t>
            </a:r>
            <a:r>
              <a:rPr sz="1550" spc="20">
                <a:latin typeface="SimSun"/>
                <a:cs typeface="SimSun"/>
              </a:rPr>
              <a:t>、进入发电厂油区应进行登记，交</a:t>
            </a:r>
            <a:r>
              <a:rPr sz="1550" spc="25">
                <a:latin typeface="SimSun"/>
                <a:cs typeface="SimSun"/>
              </a:rPr>
              <a:t>出</a:t>
            </a:r>
            <a:r>
              <a:rPr sz="1550" spc="10">
                <a:latin typeface="SimSun"/>
                <a:cs typeface="SimSun"/>
              </a:rPr>
              <a:t>()，</a:t>
            </a:r>
            <a:r>
              <a:rPr sz="1550" spc="20">
                <a:latin typeface="SimSun"/>
                <a:cs typeface="SimSun"/>
              </a:rPr>
              <a:t>不准穿钉有铁掌旳鞋子</a:t>
            </a:r>
            <a:r>
              <a:rPr sz="1550" spc="4635">
                <a:latin typeface="SimSun"/>
                <a:cs typeface="SimSun"/>
              </a:rPr>
              <a:t>。</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火种</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15">
                <a:latin typeface="SimSun"/>
                <a:cs typeface="SimSun"/>
              </a:rPr>
              <a:t>火柴</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打火机</a:t>
            </a:r>
            <a:r>
              <a:rPr sz="1550" spc="463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香烟</a:t>
            </a:r>
            <a:r>
              <a:rPr sz="1550" spc="4635">
                <a:latin typeface="SimSun"/>
                <a:cs typeface="SimSun"/>
              </a:rPr>
              <a:t>；</a:t>
            </a:r>
            <a:endParaRPr sz="1550">
              <a:latin typeface="SimSun"/>
              <a:cs typeface="SimSun"/>
            </a:endParaRPr>
          </a:p>
          <a:p>
            <a:pPr marL="12700" marR="6833870">
              <a:lnSpc>
                <a:spcPts val="5080"/>
              </a:lnSpc>
              <a:spcBef>
                <a:spcPts val="680"/>
              </a:spcBef>
              <a:buSzPct val="93548"/>
              <a:buAutoNum type="alphaUcPeriod"/>
              <a:tabLst>
                <a:tab pos="1101090"/>
              </a:tabLst>
            </a:pPr>
            <a:r>
              <a:rPr sz="1550" spc="15">
                <a:latin typeface="SimSun"/>
                <a:cs typeface="SimSun"/>
              </a:rPr>
              <a:t>答案</a:t>
            </a:r>
            <a:r>
              <a:rPr sz="1550" spc="35">
                <a:latin typeface="SimSun"/>
                <a:cs typeface="SimSun"/>
              </a:rPr>
              <a:t>：</a:t>
            </a:r>
            <a:r>
              <a:rPr sz="1550" spc="15">
                <a:latin typeface="SimSun"/>
                <a:cs typeface="SimSun"/>
              </a:rPr>
              <a:t>A</a:t>
            </a:r>
            <a:endParaRPr sz="1550">
              <a:latin typeface="SimSun"/>
              <a:cs typeface="SimSun"/>
            </a:endParaRPr>
          </a:p>
          <a:p>
            <a:pPr>
              <a:lnSpc>
                <a:spcPct val="100000"/>
              </a:lnSpc>
              <a:spcBef>
                <a:spcPts val="10"/>
              </a:spcBef>
            </a:pPr>
            <a:endParaRPr sz="1950">
              <a:latin typeface="SimSun"/>
              <a:cs typeface="SimSun"/>
            </a:endParaRPr>
          </a:p>
          <a:p>
            <a:pPr marL="12700">
              <a:lnSpc>
                <a:spcPct val="100000"/>
              </a:lnSpc>
            </a:pPr>
            <a:r>
              <a:rPr sz="1550" spc="10">
                <a:latin typeface="SimSun"/>
                <a:cs typeface="SimSun"/>
              </a:rPr>
              <a:t>32</a:t>
            </a:r>
            <a:r>
              <a:rPr sz="1550" spc="-765">
                <a:latin typeface="SimSun"/>
                <a:cs typeface="SimSun"/>
              </a:rPr>
              <a:t>、</a:t>
            </a:r>
            <a:r>
              <a:rPr sz="1550" spc="20">
                <a:latin typeface="SimSun"/>
                <a:cs typeface="SimSun"/>
              </a:rPr>
              <a:t>《中华人民共和国消防法》颁布实行旳时间</a:t>
            </a:r>
            <a:r>
              <a:rPr sz="1550" spc="2720">
                <a:latin typeface="SimSun"/>
                <a:cs typeface="SimSun"/>
              </a:rPr>
              <a:t>（）</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30">
                <a:latin typeface="SimSun"/>
                <a:cs typeface="SimSun"/>
              </a:rPr>
              <a:t>（</a:t>
            </a:r>
            <a:r>
              <a:rPr sz="1550" spc="15">
                <a:latin typeface="SimSun"/>
                <a:cs typeface="SimSun"/>
              </a:rPr>
              <a:t>A</a:t>
            </a:r>
            <a:r>
              <a:rPr sz="1550" spc="30">
                <a:latin typeface="SimSun"/>
                <a:cs typeface="SimSun"/>
              </a:rPr>
              <a:t>）</a:t>
            </a:r>
            <a:r>
              <a:rPr sz="1550" spc="5">
                <a:latin typeface="SimSun"/>
                <a:cs typeface="SimSun"/>
              </a:rPr>
              <a:t>202</a:t>
            </a:r>
            <a:r>
              <a:rPr sz="1550" spc="15">
                <a:latin typeface="SimSun"/>
                <a:cs typeface="SimSun"/>
              </a:rPr>
              <a:t>3</a:t>
            </a:r>
            <a:r>
              <a:rPr sz="1550" spc="-400">
                <a:latin typeface="SimSun"/>
                <a:cs typeface="SimSun"/>
              </a:rPr>
              <a:t> </a:t>
            </a:r>
            <a:r>
              <a:rPr sz="1550" spc="30">
                <a:latin typeface="SimSun"/>
                <a:cs typeface="SimSun"/>
              </a:rPr>
              <a:t>年</a:t>
            </a:r>
            <a:r>
              <a:rPr sz="1550" spc="-400">
                <a:latin typeface="SimSun"/>
                <a:cs typeface="SimSun"/>
              </a:rPr>
              <a:t> </a:t>
            </a:r>
            <a:r>
              <a:rPr sz="1550" spc="5">
                <a:latin typeface="SimSun"/>
                <a:cs typeface="SimSun"/>
              </a:rPr>
              <a:t>1</a:t>
            </a:r>
            <a:r>
              <a:rPr sz="1550" spc="15">
                <a:latin typeface="SimSun"/>
                <a:cs typeface="SimSun"/>
              </a:rPr>
              <a:t>1</a:t>
            </a:r>
            <a:r>
              <a:rPr sz="1550" spc="-375">
                <a:latin typeface="SimSun"/>
                <a:cs typeface="SimSun"/>
              </a:rPr>
              <a:t> </a:t>
            </a:r>
            <a:r>
              <a:rPr sz="1550" spc="30">
                <a:latin typeface="SimSun"/>
                <a:cs typeface="SimSun"/>
              </a:rPr>
              <a:t>月</a:t>
            </a:r>
            <a:r>
              <a:rPr sz="1550" spc="-400">
                <a:latin typeface="SimSun"/>
                <a:cs typeface="SimSun"/>
              </a:rPr>
              <a:t> </a:t>
            </a:r>
            <a:r>
              <a:rPr sz="1550" spc="15">
                <a:latin typeface="SimSun"/>
                <a:cs typeface="SimSun"/>
              </a:rPr>
              <a:t>1</a:t>
            </a:r>
            <a:r>
              <a:rPr sz="1550" spc="-380">
                <a:latin typeface="SimSun"/>
                <a:cs typeface="SimSun"/>
              </a:rPr>
              <a:t> </a:t>
            </a:r>
            <a:r>
              <a:rPr sz="1550" spc="30">
                <a:latin typeface="SimSun"/>
                <a:cs typeface="SimSun"/>
              </a:rPr>
              <a:t>日</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30">
                <a:latin typeface="SimSun"/>
                <a:cs typeface="SimSun"/>
              </a:rPr>
              <a:t>（</a:t>
            </a:r>
            <a:r>
              <a:rPr sz="1550" spc="15">
                <a:latin typeface="SimSun"/>
                <a:cs typeface="SimSun"/>
              </a:rPr>
              <a:t>B</a:t>
            </a:r>
            <a:r>
              <a:rPr sz="1550" spc="30">
                <a:latin typeface="SimSun"/>
                <a:cs typeface="SimSun"/>
              </a:rPr>
              <a:t>）</a:t>
            </a:r>
            <a:r>
              <a:rPr sz="1550" spc="5">
                <a:latin typeface="SimSun"/>
                <a:cs typeface="SimSun"/>
              </a:rPr>
              <a:t>202</a:t>
            </a:r>
            <a:r>
              <a:rPr sz="1550" spc="15">
                <a:latin typeface="SimSun"/>
                <a:cs typeface="SimSun"/>
              </a:rPr>
              <a:t>3</a:t>
            </a:r>
            <a:r>
              <a:rPr sz="1550" spc="-400">
                <a:latin typeface="SimSun"/>
                <a:cs typeface="SimSun"/>
              </a:rPr>
              <a:t> </a:t>
            </a:r>
            <a:r>
              <a:rPr sz="1550" spc="30">
                <a:latin typeface="SimSun"/>
                <a:cs typeface="SimSun"/>
              </a:rPr>
              <a:t>年</a:t>
            </a:r>
            <a:r>
              <a:rPr sz="1550" spc="-380">
                <a:latin typeface="SimSun"/>
                <a:cs typeface="SimSun"/>
              </a:rPr>
              <a:t> </a:t>
            </a:r>
            <a:r>
              <a:rPr sz="1550" spc="-5">
                <a:latin typeface="SimSun"/>
                <a:cs typeface="SimSun"/>
              </a:rPr>
              <a:t>0</a:t>
            </a:r>
            <a:r>
              <a:rPr sz="1550" spc="15">
                <a:latin typeface="SimSun"/>
                <a:cs typeface="SimSun"/>
              </a:rPr>
              <a:t>9</a:t>
            </a:r>
            <a:r>
              <a:rPr sz="1550" spc="-380">
                <a:latin typeface="SimSun"/>
                <a:cs typeface="SimSun"/>
              </a:rPr>
              <a:t> </a:t>
            </a:r>
            <a:r>
              <a:rPr sz="1550" spc="30">
                <a:latin typeface="SimSun"/>
                <a:cs typeface="SimSun"/>
              </a:rPr>
              <a:t>月</a:t>
            </a:r>
            <a:r>
              <a:rPr sz="1550" spc="-400">
                <a:latin typeface="SimSun"/>
                <a:cs typeface="SimSun"/>
              </a:rPr>
              <a:t> </a:t>
            </a:r>
            <a:r>
              <a:rPr sz="1550" spc="15">
                <a:latin typeface="SimSun"/>
                <a:cs typeface="SimSun"/>
              </a:rPr>
              <a:t>1</a:t>
            </a:r>
            <a:r>
              <a:rPr sz="1550" spc="-380">
                <a:latin typeface="SimSun"/>
                <a:cs typeface="SimSun"/>
              </a:rPr>
              <a:t> </a:t>
            </a:r>
            <a:r>
              <a:rPr sz="1550" spc="30">
                <a:latin typeface="SimSun"/>
                <a:cs typeface="SimSun"/>
              </a:rPr>
              <a:t>日</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30">
                <a:latin typeface="SimSun"/>
                <a:cs typeface="SimSun"/>
              </a:rPr>
              <a:t>（</a:t>
            </a:r>
            <a:r>
              <a:rPr sz="1550" spc="15">
                <a:latin typeface="SimSun"/>
                <a:cs typeface="SimSun"/>
              </a:rPr>
              <a:t>C</a:t>
            </a:r>
            <a:r>
              <a:rPr sz="1550" spc="30">
                <a:latin typeface="SimSun"/>
                <a:cs typeface="SimSun"/>
              </a:rPr>
              <a:t>）</a:t>
            </a:r>
            <a:r>
              <a:rPr sz="1550" spc="5">
                <a:latin typeface="SimSun"/>
                <a:cs typeface="SimSun"/>
              </a:rPr>
              <a:t>202</a:t>
            </a:r>
            <a:r>
              <a:rPr sz="1550" spc="15">
                <a:latin typeface="SimSun"/>
                <a:cs typeface="SimSun"/>
              </a:rPr>
              <a:t>3</a:t>
            </a:r>
            <a:r>
              <a:rPr sz="1550" spc="-400">
                <a:latin typeface="SimSun"/>
                <a:cs typeface="SimSun"/>
              </a:rPr>
              <a:t> </a:t>
            </a:r>
            <a:r>
              <a:rPr sz="1550" spc="30">
                <a:latin typeface="SimSun"/>
                <a:cs typeface="SimSun"/>
              </a:rPr>
              <a:t>年</a:t>
            </a:r>
            <a:r>
              <a:rPr sz="1550" spc="-380">
                <a:latin typeface="SimSun"/>
                <a:cs typeface="SimSun"/>
              </a:rPr>
              <a:t> </a:t>
            </a:r>
            <a:r>
              <a:rPr sz="1550" spc="-5">
                <a:latin typeface="SimSun"/>
                <a:cs typeface="SimSun"/>
              </a:rPr>
              <a:t>0</a:t>
            </a:r>
            <a:r>
              <a:rPr sz="1550" spc="15">
                <a:latin typeface="SimSun"/>
                <a:cs typeface="SimSun"/>
              </a:rPr>
              <a:t>5</a:t>
            </a:r>
            <a:r>
              <a:rPr sz="1550" spc="-380">
                <a:latin typeface="SimSun"/>
                <a:cs typeface="SimSun"/>
              </a:rPr>
              <a:t> </a:t>
            </a:r>
            <a:r>
              <a:rPr sz="1550" spc="30">
                <a:latin typeface="SimSun"/>
                <a:cs typeface="SimSun"/>
              </a:rPr>
              <a:t>月</a:t>
            </a:r>
            <a:r>
              <a:rPr sz="1550" spc="-400">
                <a:latin typeface="SimSun"/>
                <a:cs typeface="SimSun"/>
              </a:rPr>
              <a:t> </a:t>
            </a:r>
            <a:r>
              <a:rPr sz="1550" spc="15">
                <a:latin typeface="SimSun"/>
                <a:cs typeface="SimSun"/>
              </a:rPr>
              <a:t>1</a:t>
            </a:r>
            <a:r>
              <a:rPr sz="1550" spc="-380">
                <a:latin typeface="SimSun"/>
                <a:cs typeface="SimSun"/>
              </a:rPr>
              <a:t> </a:t>
            </a:r>
            <a:r>
              <a:rPr sz="1550" spc="30">
                <a:latin typeface="SimSun"/>
                <a:cs typeface="SimSun"/>
              </a:rPr>
              <a:t>日</a:t>
            </a:r>
            <a:endParaRPr sz="1550">
              <a:latin typeface="SimSun"/>
              <a:cs typeface="SimSun"/>
            </a:endParaRPr>
          </a:p>
          <a:p>
            <a:pPr marL="12700" marR="5868670">
              <a:lnSpc>
                <a:spcPts val="5080"/>
              </a:lnSpc>
              <a:spcBef>
                <a:spcPts val="685"/>
              </a:spcBef>
            </a:pPr>
            <a:r>
              <a:rPr sz="1550" spc="30">
                <a:latin typeface="SimSun"/>
                <a:cs typeface="SimSun"/>
              </a:rPr>
              <a:t>（</a:t>
            </a:r>
            <a:r>
              <a:rPr sz="1550" spc="15">
                <a:latin typeface="SimSun"/>
                <a:cs typeface="SimSun"/>
              </a:rPr>
              <a:t>D</a:t>
            </a:r>
            <a:r>
              <a:rPr sz="1550" spc="30">
                <a:latin typeface="SimSun"/>
                <a:cs typeface="SimSun"/>
              </a:rPr>
              <a:t>）</a:t>
            </a:r>
            <a:r>
              <a:rPr sz="1550" spc="5">
                <a:latin typeface="SimSun"/>
                <a:cs typeface="SimSun"/>
              </a:rPr>
              <a:t>202</a:t>
            </a:r>
            <a:r>
              <a:rPr sz="1550" spc="15">
                <a:latin typeface="SimSun"/>
                <a:cs typeface="SimSun"/>
              </a:rPr>
              <a:t>3</a:t>
            </a:r>
            <a:r>
              <a:rPr sz="1550" spc="-400">
                <a:latin typeface="SimSun"/>
                <a:cs typeface="SimSun"/>
              </a:rPr>
              <a:t> </a:t>
            </a:r>
            <a:r>
              <a:rPr sz="1550" spc="30">
                <a:latin typeface="SimSun"/>
                <a:cs typeface="SimSun"/>
              </a:rPr>
              <a:t>年</a:t>
            </a:r>
            <a:r>
              <a:rPr sz="1550" spc="-380">
                <a:latin typeface="SimSun"/>
                <a:cs typeface="SimSun"/>
              </a:rPr>
              <a:t> </a:t>
            </a:r>
            <a:r>
              <a:rPr sz="1550" spc="-5">
                <a:latin typeface="SimSun"/>
                <a:cs typeface="SimSun"/>
              </a:rPr>
              <a:t>1</a:t>
            </a:r>
            <a:r>
              <a:rPr sz="1550" spc="15">
                <a:latin typeface="SimSun"/>
                <a:cs typeface="SimSun"/>
              </a:rPr>
              <a:t>2</a:t>
            </a:r>
            <a:r>
              <a:rPr sz="1550" spc="-380">
                <a:latin typeface="SimSun"/>
                <a:cs typeface="SimSun"/>
              </a:rPr>
              <a:t> </a:t>
            </a:r>
            <a:r>
              <a:rPr sz="1550" spc="30">
                <a:latin typeface="SimSun"/>
                <a:cs typeface="SimSun"/>
              </a:rPr>
              <a:t>月</a:t>
            </a:r>
            <a:r>
              <a:rPr sz="1550" spc="-400">
                <a:latin typeface="SimSun"/>
                <a:cs typeface="SimSun"/>
              </a:rPr>
              <a:t> </a:t>
            </a:r>
            <a:r>
              <a:rPr sz="1550" spc="15">
                <a:latin typeface="SimSun"/>
                <a:cs typeface="SimSun"/>
              </a:rPr>
              <a:t>1</a:t>
            </a:r>
            <a:r>
              <a:rPr sz="1550" spc="-380">
                <a:latin typeface="SimSun"/>
                <a:cs typeface="SimSun"/>
              </a:rPr>
              <a:t> </a:t>
            </a:r>
            <a:r>
              <a:rPr sz="1550" spc="25">
                <a:latin typeface="SimSun"/>
                <a:cs typeface="SimSun"/>
              </a:rPr>
              <a:t>日 </a:t>
            </a:r>
            <a:r>
              <a:rPr sz="1550" spc="10">
                <a:latin typeface="SimSun"/>
                <a:cs typeface="SimSun"/>
              </a:rPr>
              <a:t>答案</a:t>
            </a:r>
            <a:r>
              <a:rPr sz="1550" spc="30">
                <a:latin typeface="SimSun"/>
                <a:cs typeface="SimSun"/>
              </a:rPr>
              <a:t>：C</a:t>
            </a:r>
            <a:endParaRPr sz="1550">
              <a:latin typeface="SimSun"/>
              <a:cs typeface="SimSun"/>
            </a:endParaRPr>
          </a:p>
          <a:p>
            <a:pPr marL="12700" marR="5080">
              <a:lnSpc>
                <a:spcPts val="5060"/>
              </a:lnSpc>
              <a:spcBef>
                <a:spcPts val="15"/>
              </a:spcBef>
            </a:pPr>
            <a:r>
              <a:rPr sz="1550" spc="10">
                <a:latin typeface="SimSun"/>
                <a:cs typeface="SimSun"/>
              </a:rPr>
              <a:t>33</a:t>
            </a:r>
            <a:r>
              <a:rPr sz="1550" spc="20">
                <a:latin typeface="SimSun"/>
                <a:cs typeface="SimSun"/>
              </a:rPr>
              <a:t>、根据华能营口热电有限责任企业本</a:t>
            </a:r>
            <a:r>
              <a:rPr sz="1550" spc="25">
                <a:latin typeface="SimSun"/>
                <a:cs typeface="SimSun"/>
              </a:rPr>
              <a:t>安</a:t>
            </a:r>
            <a:r>
              <a:rPr sz="1550" spc="20">
                <a:latin typeface="SimSun"/>
                <a:cs typeface="SimSun"/>
              </a:rPr>
              <a:t>管理体系文献</a:t>
            </a:r>
            <a:r>
              <a:rPr sz="1550" spc="30">
                <a:latin typeface="SimSun"/>
                <a:cs typeface="SimSun"/>
              </a:rPr>
              <a:t>《</a:t>
            </a:r>
            <a:r>
              <a:rPr sz="1550" spc="5">
                <a:latin typeface="SimSun"/>
                <a:cs typeface="SimSun"/>
              </a:rPr>
              <a:t>SHEO</a:t>
            </a:r>
            <a:r>
              <a:rPr sz="1550" spc="35">
                <a:latin typeface="SimSun"/>
                <a:cs typeface="SimSun"/>
              </a:rPr>
              <a:t> </a:t>
            </a:r>
            <a:r>
              <a:rPr sz="1550" spc="5">
                <a:latin typeface="SimSun"/>
                <a:cs typeface="SimSun"/>
              </a:rPr>
              <a:t>F-001</a:t>
            </a:r>
            <a:r>
              <a:rPr sz="1550" spc="50">
                <a:latin typeface="SimSun"/>
                <a:cs typeface="SimSun"/>
              </a:rPr>
              <a:t> </a:t>
            </a:r>
            <a:r>
              <a:rPr sz="1550" spc="20">
                <a:latin typeface="SimSun"/>
                <a:cs typeface="SimSun"/>
              </a:rPr>
              <a:t>消防</a:t>
            </a:r>
            <a:r>
              <a:rPr sz="1550" spc="25">
                <a:latin typeface="SimSun"/>
                <a:cs typeface="SimSun"/>
              </a:rPr>
              <a:t>安全</a:t>
            </a:r>
            <a:r>
              <a:rPr sz="1550" spc="20">
                <a:latin typeface="SimSun"/>
                <a:cs typeface="SimSun"/>
              </a:rPr>
              <a:t>管理规范》 规定</a:t>
            </a:r>
            <a:r>
              <a:rPr sz="1550" spc="819">
                <a:latin typeface="SimSun"/>
                <a:cs typeface="SimSun"/>
              </a:rPr>
              <a:t>，（）</a:t>
            </a:r>
            <a:r>
              <a:rPr sz="1550" spc="20">
                <a:latin typeface="SimSun"/>
                <a:cs typeface="SimSun"/>
              </a:rPr>
              <a:t>是</a:t>
            </a:r>
            <a:r>
              <a:rPr sz="1550" spc="25">
                <a:latin typeface="SimSun"/>
                <a:cs typeface="SimSun"/>
              </a:rPr>
              <a:t>全</a:t>
            </a:r>
            <a:r>
              <a:rPr sz="1550" spc="20">
                <a:latin typeface="SimSun"/>
                <a:cs typeface="SimSun"/>
              </a:rPr>
              <a:t>厂消防</a:t>
            </a:r>
            <a:r>
              <a:rPr sz="1550" spc="25">
                <a:latin typeface="SimSun"/>
                <a:cs typeface="SimSun"/>
              </a:rPr>
              <a:t>安全</a:t>
            </a:r>
            <a:r>
              <a:rPr sz="1550" spc="20">
                <a:latin typeface="SimSun"/>
                <a:cs typeface="SimSun"/>
              </a:rPr>
              <a:t>管理旳职能部门，定期向消防</a:t>
            </a:r>
            <a:r>
              <a:rPr sz="1550" spc="25">
                <a:latin typeface="SimSun"/>
                <a:cs typeface="SimSun"/>
              </a:rPr>
              <a:t>安全</a:t>
            </a:r>
            <a:r>
              <a:rPr sz="1550" spc="20">
                <a:latin typeface="SimSun"/>
                <a:cs typeface="SimSun"/>
              </a:rPr>
              <a:t>负责人、消防</a:t>
            </a:r>
            <a:r>
              <a:rPr sz="1550" spc="25">
                <a:latin typeface="SimSun"/>
                <a:cs typeface="SimSun"/>
              </a:rPr>
              <a:t>安全</a:t>
            </a:r>
            <a:r>
              <a:rPr sz="1550" spc="20">
                <a:latin typeface="SimSun"/>
                <a:cs typeface="SimSun"/>
              </a:rPr>
              <a:t>管理人</a:t>
            </a:r>
            <a:endParaRPr sz="1550">
              <a:latin typeface="SimSun"/>
              <a:cs typeface="SimSun"/>
            </a:endParaRPr>
          </a:p>
          <a:p>
            <a:pPr>
              <a:lnSpc>
                <a:spcPct val="100000"/>
              </a:lnSpc>
              <a:spcBef>
                <a:spcPts val="10"/>
              </a:spcBef>
            </a:pPr>
            <a:endParaRPr sz="1950">
              <a:latin typeface="SimSun"/>
              <a:cs typeface="SimSun"/>
            </a:endParaRPr>
          </a:p>
          <a:p>
            <a:pPr marL="12700">
              <a:lnSpc>
                <a:spcPct val="100000"/>
              </a:lnSpc>
            </a:pPr>
            <a:r>
              <a:rPr sz="1550" spc="20">
                <a:latin typeface="SimSun"/>
                <a:cs typeface="SimSun"/>
              </a:rPr>
              <a:t>汇报消防安全状况，及时汇报波及消防安全旳重大问题</a:t>
            </a:r>
            <a:r>
              <a:rPr sz="1550" spc="4635">
                <a:latin typeface="SimSun"/>
                <a:cs typeface="SimSun"/>
              </a:rPr>
              <a:t>。</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20">
                <a:latin typeface="SimSun"/>
                <a:cs typeface="SimSun"/>
              </a:rPr>
              <a:t>（A）</a:t>
            </a:r>
            <a:r>
              <a:rPr sz="1550" spc="15">
                <a:latin typeface="SimSun"/>
                <a:cs typeface="SimSun"/>
              </a:rPr>
              <a:t>安监部</a:t>
            </a:r>
            <a:endParaRPr sz="1550">
              <a:latin typeface="SimSun"/>
              <a:cs typeface="SimSun"/>
            </a:endParaRPr>
          </a:p>
        </p:txBody>
      </p:sp>
    </p:spTree>
  </p:cSld>
  <p:clrMapOvr>
    <a:masterClrMapping/>
  </p:clrMapOvr>
  <p:transition>
    <p:cut/>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41640"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0455" indent="-1088390">
              <a:lnSpc>
                <a:spcPct val="100000"/>
              </a:lnSpc>
              <a:spcBef>
                <a:spcPts val="130"/>
              </a:spcBef>
              <a:buSzPct val="93548"/>
              <a:buAutoNum type="alphaUcPeriod" startAt="2"/>
              <a:tabLst>
                <a:tab pos="1101090"/>
              </a:tabLst>
            </a:pPr>
            <a:r>
              <a:rPr sz="1550" spc="15">
                <a:latin typeface="SimSun"/>
                <a:cs typeface="SimSun"/>
              </a:rPr>
              <a:t>筹划部</a:t>
            </a:r>
            <a:endParaRPr sz="1550">
              <a:latin typeface="SimSun"/>
              <a:cs typeface="SimSun"/>
            </a:endParaRPr>
          </a:p>
          <a:p>
            <a:pPr>
              <a:lnSpc>
                <a:spcPct val="100000"/>
              </a:lnSpc>
              <a:buFont typeface="SimSun"/>
              <a:buAutoNum type="alphaUcPeriod" startAt="2"/>
            </a:pPr>
            <a:endParaRPr sz="1600">
              <a:latin typeface="SimSun"/>
              <a:cs typeface="SimSun"/>
            </a:endParaRPr>
          </a:p>
          <a:p>
            <a:pPr marL="1100455" indent="-1088390">
              <a:lnSpc>
                <a:spcPct val="100000"/>
              </a:lnSpc>
              <a:spcBef>
                <a:spcPts val="1170"/>
              </a:spcBef>
              <a:buSzPct val="93548"/>
              <a:buAutoNum type="alphaUcPeriod" startAt="2"/>
              <a:tabLst>
                <a:tab pos="1101090"/>
              </a:tabLst>
            </a:pPr>
            <a:r>
              <a:rPr sz="1550" spc="15">
                <a:latin typeface="SimSun"/>
                <a:cs typeface="SimSun"/>
              </a:rPr>
              <a:t>营销部</a:t>
            </a:r>
            <a:endParaRPr sz="1550">
              <a:latin typeface="SimSun"/>
              <a:cs typeface="SimSun"/>
            </a:endParaRPr>
          </a:p>
          <a:p>
            <a:pPr marL="12700" marR="6920230">
              <a:lnSpc>
                <a:spcPts val="5080"/>
              </a:lnSpc>
              <a:spcBef>
                <a:spcPts val="685"/>
              </a:spcBef>
              <a:buSzPct val="93548"/>
              <a:buAutoNum type="alphaUcPeriod" startAt="2"/>
              <a:tabLst>
                <a:tab pos="1101090"/>
              </a:tabLst>
            </a:pPr>
            <a:r>
              <a:rPr sz="1550" spc="15">
                <a:latin typeface="SimSun"/>
                <a:cs typeface="SimSun"/>
              </a:rPr>
              <a:t>行政部答案 </a:t>
            </a:r>
            <a:r>
              <a:rPr sz="1550" spc="25">
                <a:latin typeface="SimSun"/>
                <a:cs typeface="SimSun"/>
              </a:rPr>
              <a:t>：D</a:t>
            </a:r>
            <a:endParaRPr sz="1550">
              <a:latin typeface="SimSun"/>
              <a:cs typeface="SimSun"/>
            </a:endParaRPr>
          </a:p>
          <a:p>
            <a:pPr>
              <a:lnSpc>
                <a:spcPct val="100000"/>
              </a:lnSpc>
              <a:spcBef>
                <a:spcPts val="5"/>
              </a:spcBef>
            </a:pPr>
            <a:endParaRPr sz="1950">
              <a:latin typeface="SimSun"/>
              <a:cs typeface="SimSun"/>
            </a:endParaRPr>
          </a:p>
          <a:p>
            <a:pPr marL="12700">
              <a:lnSpc>
                <a:spcPct val="100000"/>
              </a:lnSpc>
            </a:pPr>
            <a:r>
              <a:rPr sz="1550" spc="10">
                <a:latin typeface="SimSun"/>
                <a:cs typeface="SimSun"/>
              </a:rPr>
              <a:t>34</a:t>
            </a:r>
            <a:r>
              <a:rPr sz="1550" spc="-765">
                <a:latin typeface="SimSun"/>
                <a:cs typeface="SimSun"/>
              </a:rPr>
              <a:t>、</a:t>
            </a:r>
            <a:r>
              <a:rPr sz="1550" spc="1205">
                <a:latin typeface="SimSun"/>
                <a:cs typeface="SimSun"/>
              </a:rPr>
              <a:t>（）</a:t>
            </a:r>
            <a:r>
              <a:rPr sz="1550" spc="20">
                <a:latin typeface="SimSun"/>
                <a:cs typeface="SimSun"/>
              </a:rPr>
              <a:t>是全厂消防安全负责人，对全厂旳消防安全工作全面负责。</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50"/>
              </a:spcBef>
              <a:buSzPct val="93548"/>
              <a:buAutoNum type="alphaUcPeriod"/>
              <a:tabLst>
                <a:tab pos="1101090"/>
              </a:tabLst>
            </a:pPr>
            <a:r>
              <a:rPr sz="1550" spc="20">
                <a:latin typeface="SimSun"/>
                <a:cs typeface="SimSun"/>
              </a:rPr>
              <a:t>安监部主任</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筹划部主任</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15">
                <a:latin typeface="SimSun"/>
                <a:cs typeface="SimSun"/>
              </a:rPr>
              <a:t>总经理</a:t>
            </a:r>
            <a:endParaRPr sz="1550">
              <a:latin typeface="SimSun"/>
              <a:cs typeface="SimSun"/>
            </a:endParaRPr>
          </a:p>
          <a:p>
            <a:pPr marL="12700" marR="6318885">
              <a:lnSpc>
                <a:spcPts val="5080"/>
              </a:lnSpc>
              <a:spcBef>
                <a:spcPts val="685"/>
              </a:spcBef>
              <a:buSzPct val="93548"/>
              <a:buAutoNum type="alphaUcPeriod"/>
              <a:tabLst>
                <a:tab pos="1101090"/>
              </a:tabLst>
            </a:pPr>
            <a:r>
              <a:rPr sz="1550" spc="-560">
                <a:latin typeface="SimSun"/>
                <a:cs typeface="SimSun"/>
              </a:rPr>
              <a:t>主管副 </a:t>
            </a:r>
            <a:r>
              <a:rPr sz="1550" spc="20">
                <a:latin typeface="SimSun"/>
                <a:cs typeface="SimSun"/>
              </a:rPr>
              <a:t>总经理答案：C</a:t>
            </a:r>
            <a:endParaRPr sz="1550">
              <a:latin typeface="SimSun"/>
              <a:cs typeface="SimSun"/>
            </a:endParaRPr>
          </a:p>
          <a:p>
            <a:pPr marL="12700" marR="5080">
              <a:lnSpc>
                <a:spcPts val="5060"/>
              </a:lnSpc>
              <a:spcBef>
                <a:spcPts val="5"/>
              </a:spcBef>
            </a:pPr>
            <a:r>
              <a:rPr sz="1550" spc="10">
                <a:latin typeface="SimSun"/>
                <a:cs typeface="SimSun"/>
              </a:rPr>
              <a:t>35</a:t>
            </a:r>
            <a:r>
              <a:rPr sz="1550" spc="-745">
                <a:latin typeface="SimSun"/>
                <a:cs typeface="SimSun"/>
              </a:rPr>
              <a:t>、</a:t>
            </a:r>
            <a:r>
              <a:rPr sz="1550" spc="10">
                <a:latin typeface="SimSun"/>
                <a:cs typeface="SimSun"/>
              </a:rPr>
              <a:t>根</a:t>
            </a:r>
            <a:r>
              <a:rPr sz="1550" spc="30">
                <a:latin typeface="SimSun"/>
                <a:cs typeface="SimSun"/>
              </a:rPr>
              <a:t>据《</a:t>
            </a:r>
            <a:r>
              <a:rPr sz="1550" spc="20">
                <a:latin typeface="SimSun"/>
                <a:cs typeface="SimSun"/>
              </a:rPr>
              <a:t>电力设备消防经典规程</a:t>
            </a:r>
            <a:r>
              <a:rPr sz="1550" spc="30">
                <a:latin typeface="SimSun"/>
                <a:cs typeface="SimSun"/>
              </a:rPr>
              <a:t>》</a:t>
            </a:r>
            <a:r>
              <a:rPr sz="1550" spc="20">
                <a:latin typeface="SimSun"/>
                <a:cs typeface="SimSun"/>
              </a:rPr>
              <a:t>规定</a:t>
            </a:r>
            <a:r>
              <a:rPr sz="1550" spc="-745">
                <a:latin typeface="SimSun"/>
                <a:cs typeface="SimSun"/>
              </a:rPr>
              <a:t>，</a:t>
            </a:r>
            <a:r>
              <a:rPr sz="1550" spc="20">
                <a:latin typeface="SimSun"/>
                <a:cs typeface="SimSun"/>
              </a:rPr>
              <a:t>企业义务消防员旳人数不应少于正式职工</a:t>
            </a:r>
            <a:r>
              <a:rPr sz="1550" spc="-765">
                <a:latin typeface="SimSun"/>
                <a:cs typeface="SimSun"/>
              </a:rPr>
              <a:t>旳</a:t>
            </a:r>
            <a:r>
              <a:rPr sz="1550" spc="545">
                <a:latin typeface="SimSun"/>
                <a:cs typeface="SimSun"/>
              </a:rPr>
              <a:t>（）, </a:t>
            </a:r>
            <a:r>
              <a:rPr sz="1550" spc="-760">
                <a:latin typeface="SimSun"/>
                <a:cs typeface="SimSun"/>
              </a:rPr>
              <a:t> </a:t>
            </a:r>
            <a:r>
              <a:rPr sz="1550" spc="20">
                <a:latin typeface="SimSun"/>
                <a:cs typeface="SimSun"/>
              </a:rPr>
              <a:t>防火重点部位应合适增长。</a:t>
            </a:r>
            <a:endParaRPr sz="1550">
              <a:latin typeface="SimSun"/>
              <a:cs typeface="SimSun"/>
            </a:endParaRPr>
          </a:p>
          <a:p>
            <a:pPr>
              <a:lnSpc>
                <a:spcPct val="100000"/>
              </a:lnSpc>
              <a:spcBef>
                <a:spcPts val="15"/>
              </a:spcBef>
            </a:pPr>
            <a:endParaRPr sz="1950">
              <a:latin typeface="SimSun"/>
              <a:cs typeface="SimSun"/>
            </a:endParaRPr>
          </a:p>
          <a:p>
            <a:pPr marL="1100455" indent="-1088390">
              <a:lnSpc>
                <a:spcPct val="100000"/>
              </a:lnSpc>
              <a:spcBef>
                <a:spcPts val="5"/>
              </a:spcBef>
              <a:buSzPct val="93548"/>
              <a:buAutoNum type="alphaUcPeriod"/>
              <a:tabLst>
                <a:tab pos="1101090"/>
              </a:tabLst>
            </a:pPr>
            <a:r>
              <a:rPr sz="1550" spc="-5">
                <a:latin typeface="SimSun"/>
                <a:cs typeface="SimSun"/>
              </a:rPr>
              <a:t>5%</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5">
                <a:latin typeface="SimSun"/>
                <a:cs typeface="SimSun"/>
              </a:rPr>
              <a:t>8%</a:t>
            </a:r>
            <a:endParaRPr sz="1550">
              <a:latin typeface="SimSun"/>
              <a:cs typeface="SimSun"/>
            </a:endParaRPr>
          </a:p>
          <a:p>
            <a:pPr>
              <a:lnSpc>
                <a:spcPct val="100000"/>
              </a:lnSpc>
            </a:pPr>
            <a:endParaRPr sz="1600">
              <a:latin typeface="SimSun"/>
              <a:cs typeface="SimSun"/>
            </a:endParaRPr>
          </a:p>
          <a:p>
            <a:pPr marL="12700">
              <a:lnSpc>
                <a:spcPct val="100000"/>
              </a:lnSpc>
              <a:spcBef>
                <a:spcPts val="1145"/>
              </a:spcBef>
            </a:pPr>
            <a:r>
              <a:rPr sz="1550" spc="10">
                <a:latin typeface="SimSun"/>
                <a:cs typeface="SimSun"/>
              </a:rPr>
              <a:t>（C）10%</a:t>
            </a:r>
            <a:endParaRPr sz="1550">
              <a:latin typeface="SimSun"/>
              <a:cs typeface="SimSun"/>
            </a:endParaRPr>
          </a:p>
          <a:p>
            <a:pPr marL="12700" marR="7220584">
              <a:lnSpc>
                <a:spcPts val="5080"/>
              </a:lnSpc>
              <a:spcBef>
                <a:spcPts val="705"/>
              </a:spcBef>
            </a:pPr>
            <a:r>
              <a:rPr sz="1550" spc="30">
                <a:latin typeface="SimSun"/>
                <a:cs typeface="SimSun"/>
              </a:rPr>
              <a:t>（</a:t>
            </a:r>
            <a:r>
              <a:rPr sz="1550" spc="15">
                <a:latin typeface="SimSun"/>
                <a:cs typeface="SimSun"/>
              </a:rPr>
              <a:t>D</a:t>
            </a:r>
            <a:r>
              <a:rPr sz="1550" spc="30">
                <a:latin typeface="SimSun"/>
                <a:cs typeface="SimSun"/>
              </a:rPr>
              <a:t>）</a:t>
            </a:r>
            <a:r>
              <a:rPr sz="1550">
                <a:latin typeface="SimSun"/>
                <a:cs typeface="SimSun"/>
              </a:rPr>
              <a:t>12% </a:t>
            </a:r>
            <a:r>
              <a:rPr sz="1550" spc="15">
                <a:latin typeface="SimSun"/>
                <a:cs typeface="SimSun"/>
              </a:rPr>
              <a:t>答案</a:t>
            </a:r>
            <a:r>
              <a:rPr sz="1550" spc="25">
                <a:latin typeface="SimSun"/>
                <a:cs typeface="SimSun"/>
              </a:rPr>
              <a:t>：C</a:t>
            </a:r>
            <a:endParaRPr sz="1550">
              <a:latin typeface="SimSun"/>
              <a:cs typeface="SimSun"/>
            </a:endParaRPr>
          </a:p>
          <a:p>
            <a:pPr>
              <a:lnSpc>
                <a:spcPct val="100000"/>
              </a:lnSpc>
              <a:spcBef>
                <a:spcPts val="55"/>
              </a:spcBef>
            </a:pPr>
            <a:endParaRPr sz="1900">
              <a:latin typeface="SimSun"/>
              <a:cs typeface="SimSun"/>
            </a:endParaRPr>
          </a:p>
          <a:p>
            <a:pPr marL="12700">
              <a:lnSpc>
                <a:spcPct val="100000"/>
              </a:lnSpc>
            </a:pPr>
            <a:r>
              <a:rPr sz="1550" spc="10">
                <a:latin typeface="SimSun"/>
                <a:cs typeface="SimSun"/>
              </a:rPr>
              <a:t>36</a:t>
            </a:r>
            <a:r>
              <a:rPr sz="1550" spc="-765">
                <a:latin typeface="SimSun"/>
                <a:cs typeface="SimSun"/>
              </a:rPr>
              <a:t>、</a:t>
            </a:r>
            <a:r>
              <a:rPr sz="1550" spc="20">
                <a:latin typeface="SimSun"/>
                <a:cs typeface="SimSun"/>
              </a:rPr>
              <a:t>“四懂四会一保护</a:t>
            </a:r>
            <a:r>
              <a:rPr sz="1550" spc="-370">
                <a:latin typeface="SimSun"/>
                <a:cs typeface="SimSun"/>
              </a:rPr>
              <a:t>”，</a:t>
            </a:r>
            <a:r>
              <a:rPr sz="1550" spc="20">
                <a:latin typeface="SimSun"/>
                <a:cs typeface="SimSun"/>
              </a:rPr>
              <a:t>其中“一保护”是指</a:t>
            </a:r>
            <a:r>
              <a:rPr sz="1550" spc="3115">
                <a:latin typeface="SimSun"/>
                <a:cs typeface="SimSun"/>
              </a:rPr>
              <a:t>（）</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保护好人身安全</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20">
                <a:latin typeface="SimSun"/>
                <a:cs typeface="SimSun"/>
              </a:rPr>
              <a:t>保护好设备安全</a:t>
            </a:r>
            <a:endParaRPr sz="1550">
              <a:latin typeface="SimSun"/>
              <a:cs typeface="SimSun"/>
            </a:endParaRPr>
          </a:p>
        </p:txBody>
      </p:sp>
    </p:spTree>
  </p:cSld>
  <p:clrMapOvr>
    <a:masterClrMapping/>
  </p:clrMapOvr>
  <p:transition>
    <p:cut/>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42909"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0455" indent="-1088390">
              <a:lnSpc>
                <a:spcPct val="100000"/>
              </a:lnSpc>
              <a:spcBef>
                <a:spcPts val="130"/>
              </a:spcBef>
              <a:buSzPct val="93548"/>
              <a:buAutoNum type="alphaUcPeriod" startAt="3"/>
              <a:tabLst>
                <a:tab pos="1101090"/>
              </a:tabLst>
            </a:pPr>
            <a:r>
              <a:rPr sz="1550" spc="20">
                <a:latin typeface="SimSun"/>
                <a:cs typeface="SimSun"/>
              </a:rPr>
              <a:t>保护好环境安全</a:t>
            </a:r>
            <a:endParaRPr sz="1550">
              <a:latin typeface="SimSun"/>
              <a:cs typeface="SimSun"/>
            </a:endParaRPr>
          </a:p>
          <a:p>
            <a:pPr marL="12700" marR="6120765">
              <a:lnSpc>
                <a:spcPct val="271900"/>
              </a:lnSpc>
              <a:spcBef>
                <a:spcPts val="20"/>
              </a:spcBef>
              <a:buSzPct val="93548"/>
              <a:buAutoNum type="alphaUcPeriod" startAt="3"/>
              <a:tabLst>
                <a:tab pos="1101090"/>
              </a:tabLst>
            </a:pPr>
            <a:r>
              <a:rPr sz="1550" spc="-445">
                <a:latin typeface="SimSun"/>
                <a:cs typeface="SimSun"/>
              </a:rPr>
              <a:t>保护好火 </a:t>
            </a:r>
            <a:r>
              <a:rPr sz="1550" spc="20">
                <a:latin typeface="SimSun"/>
                <a:cs typeface="SimSun"/>
              </a:rPr>
              <a:t>灾现场答案：D</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0">
                <a:latin typeface="SimSun"/>
                <a:cs typeface="SimSun"/>
              </a:rPr>
              <a:t>37</a:t>
            </a:r>
            <a:r>
              <a:rPr sz="1550" spc="-765">
                <a:latin typeface="SimSun"/>
                <a:cs typeface="SimSun"/>
              </a:rPr>
              <a:t>、</a:t>
            </a:r>
            <a:r>
              <a:rPr sz="1550" spc="1205">
                <a:latin typeface="SimSun"/>
                <a:cs typeface="SimSun"/>
              </a:rPr>
              <a:t>（）</a:t>
            </a:r>
            <a:r>
              <a:rPr sz="1550" spc="20">
                <a:latin typeface="SimSun"/>
                <a:cs typeface="SimSun"/>
              </a:rPr>
              <a:t>是全厂消防安全管理人，对本厂消防安全负责人负责。</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总经理</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20">
                <a:latin typeface="SimSun"/>
                <a:cs typeface="SimSun"/>
              </a:rPr>
              <a:t>主管副总经理</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筹划部主任</a:t>
            </a:r>
            <a:endParaRPr sz="1550">
              <a:latin typeface="SimSun"/>
              <a:cs typeface="SimSun"/>
            </a:endParaRPr>
          </a:p>
          <a:p>
            <a:pPr marL="12700" marR="6520815">
              <a:lnSpc>
                <a:spcPct val="271900"/>
              </a:lnSpc>
              <a:spcBef>
                <a:spcPts val="20"/>
              </a:spcBef>
              <a:buSzPct val="93548"/>
              <a:buAutoNum type="alphaUcPeriod"/>
              <a:tabLst>
                <a:tab pos="1101090"/>
              </a:tabLst>
            </a:pPr>
            <a:r>
              <a:rPr sz="1550" spc="20">
                <a:latin typeface="SimSun"/>
                <a:cs typeface="SimSun"/>
              </a:rPr>
              <a:t>安</a:t>
            </a:r>
            <a:r>
              <a:rPr sz="1550" spc="10">
                <a:latin typeface="SimSun"/>
                <a:cs typeface="SimSun"/>
              </a:rPr>
              <a:t>监 </a:t>
            </a:r>
            <a:r>
              <a:rPr sz="1550" spc="15">
                <a:latin typeface="SimSun"/>
                <a:cs typeface="SimSun"/>
              </a:rPr>
              <a:t>部主任</a:t>
            </a:r>
            <a:r>
              <a:rPr sz="1550" spc="20">
                <a:latin typeface="SimSun"/>
                <a:cs typeface="SimSun"/>
              </a:rPr>
              <a:t>答案：B</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0">
                <a:latin typeface="SimSun"/>
                <a:cs typeface="SimSun"/>
              </a:rPr>
              <a:t>38</a:t>
            </a:r>
            <a:r>
              <a:rPr sz="1550" spc="20">
                <a:latin typeface="SimSun"/>
                <a:cs typeface="SimSun"/>
              </a:rPr>
              <a:t>、火灾事故按照其性质、严重程度、可控性和影响范围等原因，分为</a:t>
            </a:r>
            <a:r>
              <a:rPr sz="1550" spc="805">
                <a:latin typeface="SimSun"/>
                <a:cs typeface="SimSun"/>
              </a:rPr>
              <a:t>（）</a:t>
            </a:r>
            <a:r>
              <a:rPr sz="1550" spc="30">
                <a:latin typeface="SimSun"/>
                <a:cs typeface="SimSun"/>
              </a:rPr>
              <a:t>。</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20">
                <a:latin typeface="SimSun"/>
                <a:cs typeface="SimSun"/>
              </a:rPr>
              <a:t>四级</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55"/>
              </a:spcBef>
              <a:buSzPct val="93548"/>
              <a:buAutoNum type="alphaUcPeriod"/>
              <a:tabLst>
                <a:tab pos="1101090"/>
              </a:tabLst>
            </a:pPr>
            <a:r>
              <a:rPr sz="1550" spc="20">
                <a:latin typeface="SimSun"/>
                <a:cs typeface="SimSun"/>
              </a:rPr>
              <a:t>五级</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20">
                <a:latin typeface="SimSun"/>
                <a:cs typeface="SimSun"/>
              </a:rPr>
              <a:t>六级</a:t>
            </a:r>
            <a:endParaRPr sz="1550">
              <a:latin typeface="SimSun"/>
              <a:cs typeface="SimSun"/>
            </a:endParaRPr>
          </a:p>
          <a:p>
            <a:pPr marL="12700" marR="7119620">
              <a:lnSpc>
                <a:spcPct val="271900"/>
              </a:lnSpc>
              <a:spcBef>
                <a:spcPts val="20"/>
              </a:spcBef>
              <a:buSzPct val="93548"/>
              <a:buAutoNum type="alphaUcPeriod"/>
              <a:tabLst>
                <a:tab pos="1101090"/>
              </a:tabLst>
            </a:pPr>
            <a:r>
              <a:rPr sz="1550" spc="20">
                <a:latin typeface="SimSun"/>
                <a:cs typeface="SimSun"/>
              </a:rPr>
              <a:t>七级答案 ：A</a:t>
            </a:r>
            <a:endParaRPr sz="1550">
              <a:latin typeface="SimSun"/>
              <a:cs typeface="SimSun"/>
            </a:endParaRPr>
          </a:p>
          <a:p>
            <a:pPr marL="12700" marR="5080">
              <a:lnSpc>
                <a:spcPts val="5080"/>
              </a:lnSpc>
              <a:spcBef>
                <a:spcPts val="700"/>
              </a:spcBef>
            </a:pPr>
            <a:r>
              <a:rPr sz="1550" spc="10">
                <a:latin typeface="SimSun"/>
                <a:cs typeface="SimSun"/>
              </a:rPr>
              <a:t>39</a:t>
            </a:r>
            <a:r>
              <a:rPr sz="1550" spc="-350">
                <a:latin typeface="SimSun"/>
                <a:cs typeface="SimSun"/>
              </a:rPr>
              <a:t>、</a:t>
            </a:r>
            <a:r>
              <a:rPr sz="1550" spc="20">
                <a:latin typeface="SimSun"/>
                <a:cs typeface="SimSun"/>
              </a:rPr>
              <a:t>进入氨区人员必须严格遵</a:t>
            </a:r>
            <a:r>
              <a:rPr sz="1550" spc="-370">
                <a:latin typeface="SimSun"/>
                <a:cs typeface="SimSun"/>
              </a:rPr>
              <a:t>守</a:t>
            </a:r>
            <a:r>
              <a:rPr sz="1550" spc="20">
                <a:latin typeface="SimSun"/>
                <a:cs typeface="SimSun"/>
              </a:rPr>
              <a:t>《氨区进出管理制度</a:t>
            </a:r>
            <a:r>
              <a:rPr sz="1550" spc="-350">
                <a:latin typeface="SimSun"/>
                <a:cs typeface="SimSun"/>
              </a:rPr>
              <a:t>》</a:t>
            </a:r>
            <a:r>
              <a:rPr sz="1550" spc="20">
                <a:latin typeface="SimSun"/>
                <a:cs typeface="SimSun"/>
              </a:rPr>
              <a:t>中旳有关规定</a:t>
            </a:r>
            <a:r>
              <a:rPr sz="1550" spc="-350">
                <a:latin typeface="SimSun"/>
                <a:cs typeface="SimSun"/>
              </a:rPr>
              <a:t>。</a:t>
            </a:r>
            <a:r>
              <a:rPr sz="1550" spc="20">
                <a:latin typeface="SimSun"/>
                <a:cs typeface="SimSun"/>
              </a:rPr>
              <a:t>氨是一种可燃性气体， </a:t>
            </a:r>
            <a:r>
              <a:rPr sz="1550" spc="-760">
                <a:latin typeface="SimSun"/>
                <a:cs typeface="SimSun"/>
              </a:rPr>
              <a:t> </a:t>
            </a:r>
            <a:r>
              <a:rPr sz="1550" spc="20">
                <a:latin typeface="SimSun"/>
                <a:cs typeface="SimSun"/>
              </a:rPr>
              <a:t>与空气混合极易发生爆炸，其下限为：（）；</a:t>
            </a:r>
            <a:r>
              <a:rPr sz="1550" spc="15">
                <a:latin typeface="SimSun"/>
                <a:cs typeface="SimSun"/>
              </a:rPr>
              <a:t>上限为</a:t>
            </a:r>
            <a:r>
              <a:rPr sz="1550" spc="20">
                <a:latin typeface="SimSun"/>
                <a:cs typeface="SimSun"/>
              </a:rPr>
              <a:t>：</a:t>
            </a:r>
            <a:r>
              <a:rPr sz="1550" spc="30">
                <a:latin typeface="SimSun"/>
                <a:cs typeface="SimSun"/>
              </a:rPr>
              <a:t>氨</a:t>
            </a:r>
            <a:r>
              <a:rPr sz="1550" spc="-380">
                <a:latin typeface="SimSun"/>
                <a:cs typeface="SimSun"/>
              </a:rPr>
              <a:t> </a:t>
            </a:r>
            <a:r>
              <a:rPr sz="1550" spc="10">
                <a:latin typeface="SimSun"/>
                <a:cs typeface="SimSun"/>
              </a:rPr>
              <a:t>25</a:t>
            </a:r>
            <a:r>
              <a:rPr sz="1550" spc="5">
                <a:latin typeface="SimSun"/>
                <a:cs typeface="SimSun"/>
              </a:rPr>
              <a:t> </a:t>
            </a:r>
            <a:r>
              <a:rPr sz="1550" spc="10">
                <a:latin typeface="SimSun"/>
                <a:cs typeface="SimSun"/>
              </a:rPr>
              <a:t>%</a:t>
            </a:r>
            <a:r>
              <a:rPr sz="1550" spc="20">
                <a:latin typeface="SimSun"/>
                <a:cs typeface="SimSun"/>
              </a:rPr>
              <a:t>、空</a:t>
            </a:r>
            <a:r>
              <a:rPr sz="1550" spc="30">
                <a:latin typeface="SimSun"/>
                <a:cs typeface="SimSun"/>
              </a:rPr>
              <a:t>气</a:t>
            </a:r>
            <a:r>
              <a:rPr sz="1550" spc="-380">
                <a:latin typeface="SimSun"/>
                <a:cs typeface="SimSun"/>
              </a:rPr>
              <a:t> </a:t>
            </a:r>
            <a:r>
              <a:rPr sz="1550" spc="10">
                <a:latin typeface="SimSun"/>
                <a:cs typeface="SimSun"/>
              </a:rPr>
              <a:t>75</a:t>
            </a:r>
            <a:r>
              <a:rPr sz="1550" spc="5">
                <a:latin typeface="SimSun"/>
                <a:cs typeface="SimSun"/>
              </a:rPr>
              <a:t> </a:t>
            </a:r>
            <a:r>
              <a:rPr sz="1550" spc="-5">
                <a:latin typeface="SimSun"/>
                <a:cs typeface="SimSun"/>
              </a:rPr>
              <a:t>%</a:t>
            </a:r>
            <a:r>
              <a:rPr sz="1550" spc="30">
                <a:latin typeface="SimSun"/>
                <a:cs typeface="SimSun"/>
              </a:rPr>
              <a:t>。</a:t>
            </a:r>
            <a:endParaRPr sz="1550">
              <a:latin typeface="SimSun"/>
              <a:cs typeface="SimSun"/>
            </a:endParaRPr>
          </a:p>
          <a:p>
            <a:pPr>
              <a:lnSpc>
                <a:spcPct val="100000"/>
              </a:lnSpc>
              <a:spcBef>
                <a:spcPts val="55"/>
              </a:spcBef>
            </a:pPr>
            <a:endParaRPr sz="1900">
              <a:latin typeface="SimSun"/>
              <a:cs typeface="SimSun"/>
            </a:endParaRPr>
          </a:p>
          <a:p>
            <a:pPr marL="1100455" indent="-1088390">
              <a:lnSpc>
                <a:spcPct val="100000"/>
              </a:lnSpc>
              <a:spcBef>
                <a:spcPts val="5"/>
              </a:spcBef>
              <a:buSzPct val="93548"/>
              <a:buAutoNum type="alphaUcPeriod"/>
              <a:tabLst>
                <a:tab pos="1101090"/>
              </a:tabLst>
            </a:pPr>
            <a:r>
              <a:rPr sz="1550" spc="30">
                <a:latin typeface="SimSun"/>
                <a:cs typeface="SimSun"/>
              </a:rPr>
              <a:t>氨</a:t>
            </a:r>
            <a:r>
              <a:rPr sz="1550" spc="-380">
                <a:latin typeface="SimSun"/>
                <a:cs typeface="SimSun"/>
              </a:rPr>
              <a:t> </a:t>
            </a:r>
            <a:r>
              <a:rPr sz="1550" spc="5">
                <a:latin typeface="SimSun"/>
                <a:cs typeface="SimSun"/>
              </a:rPr>
              <a:t>1</a:t>
            </a:r>
            <a:r>
              <a:rPr sz="1550" spc="15">
                <a:latin typeface="SimSun"/>
                <a:cs typeface="SimSun"/>
              </a:rPr>
              <a:t>5</a:t>
            </a:r>
            <a:r>
              <a:rPr sz="1550" spc="5">
                <a:latin typeface="SimSun"/>
                <a:cs typeface="SimSun"/>
              </a:rPr>
              <a:t> </a:t>
            </a:r>
            <a:r>
              <a:rPr sz="1550" spc="10">
                <a:latin typeface="SimSun"/>
                <a:cs typeface="SimSun"/>
              </a:rPr>
              <a:t>%</a:t>
            </a:r>
            <a:r>
              <a:rPr sz="1550" spc="20">
                <a:latin typeface="SimSun"/>
                <a:cs typeface="SimSun"/>
              </a:rPr>
              <a:t>、空</a:t>
            </a:r>
            <a:r>
              <a:rPr sz="1550" spc="30">
                <a:latin typeface="SimSun"/>
                <a:cs typeface="SimSun"/>
              </a:rPr>
              <a:t>气</a:t>
            </a:r>
            <a:r>
              <a:rPr sz="1550" spc="-400">
                <a:latin typeface="SimSun"/>
                <a:cs typeface="SimSun"/>
              </a:rPr>
              <a:t> </a:t>
            </a:r>
            <a:r>
              <a:rPr sz="1550" spc="10">
                <a:latin typeface="SimSun"/>
                <a:cs typeface="SimSun"/>
              </a:rPr>
              <a:t>8</a:t>
            </a:r>
            <a:r>
              <a:rPr sz="1550" spc="15">
                <a:latin typeface="SimSun"/>
                <a:cs typeface="SimSun"/>
              </a:rPr>
              <a:t>2</a:t>
            </a:r>
            <a:r>
              <a:rPr sz="1550" spc="10">
                <a:latin typeface="SimSun"/>
                <a:cs typeface="SimSun"/>
              </a:rPr>
              <a:t> </a:t>
            </a:r>
            <a:r>
              <a:rPr sz="1550" spc="1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30">
                <a:latin typeface="SimSun"/>
                <a:cs typeface="SimSun"/>
              </a:rPr>
              <a:t>氨</a:t>
            </a:r>
            <a:r>
              <a:rPr sz="1550" spc="-380">
                <a:latin typeface="SimSun"/>
                <a:cs typeface="SimSun"/>
              </a:rPr>
              <a:t> </a:t>
            </a:r>
            <a:r>
              <a:rPr sz="1550" spc="5">
                <a:latin typeface="SimSun"/>
                <a:cs typeface="SimSun"/>
              </a:rPr>
              <a:t>1</a:t>
            </a:r>
            <a:r>
              <a:rPr sz="1550" spc="15">
                <a:latin typeface="SimSun"/>
                <a:cs typeface="SimSun"/>
              </a:rPr>
              <a:t>6</a:t>
            </a:r>
            <a:r>
              <a:rPr sz="1550" spc="5">
                <a:latin typeface="SimSun"/>
                <a:cs typeface="SimSun"/>
              </a:rPr>
              <a:t> </a:t>
            </a:r>
            <a:r>
              <a:rPr sz="1550" spc="10">
                <a:latin typeface="SimSun"/>
                <a:cs typeface="SimSun"/>
              </a:rPr>
              <a:t>%</a:t>
            </a:r>
            <a:r>
              <a:rPr sz="1550" spc="20">
                <a:latin typeface="SimSun"/>
                <a:cs typeface="SimSun"/>
              </a:rPr>
              <a:t>、空</a:t>
            </a:r>
            <a:r>
              <a:rPr sz="1550" spc="30">
                <a:latin typeface="SimSun"/>
                <a:cs typeface="SimSun"/>
              </a:rPr>
              <a:t>气</a:t>
            </a:r>
            <a:r>
              <a:rPr sz="1550" spc="-400">
                <a:latin typeface="SimSun"/>
                <a:cs typeface="SimSun"/>
              </a:rPr>
              <a:t> </a:t>
            </a:r>
            <a:r>
              <a:rPr sz="1550" spc="10">
                <a:latin typeface="SimSun"/>
                <a:cs typeface="SimSun"/>
              </a:rPr>
              <a:t>8</a:t>
            </a:r>
            <a:r>
              <a:rPr sz="1550" spc="15">
                <a:latin typeface="SimSun"/>
                <a:cs typeface="SimSun"/>
              </a:rPr>
              <a:t>4</a:t>
            </a:r>
            <a:r>
              <a:rPr sz="1550" spc="10">
                <a:latin typeface="SimSun"/>
                <a:cs typeface="SimSun"/>
              </a:rPr>
              <a:t> </a:t>
            </a:r>
            <a:r>
              <a:rPr sz="1550" spc="15">
                <a:latin typeface="SimSun"/>
                <a:cs typeface="SimSun"/>
              </a:rPr>
              <a:t>%</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30">
                <a:latin typeface="SimSun"/>
                <a:cs typeface="SimSun"/>
              </a:rPr>
              <a:t>氨</a:t>
            </a:r>
            <a:r>
              <a:rPr sz="1550" spc="-380">
                <a:latin typeface="SimSun"/>
                <a:cs typeface="SimSun"/>
              </a:rPr>
              <a:t> </a:t>
            </a:r>
            <a:r>
              <a:rPr sz="1550" spc="5">
                <a:latin typeface="SimSun"/>
                <a:cs typeface="SimSun"/>
              </a:rPr>
              <a:t>1</a:t>
            </a:r>
            <a:r>
              <a:rPr sz="1550" spc="15">
                <a:latin typeface="SimSun"/>
                <a:cs typeface="SimSun"/>
              </a:rPr>
              <a:t>8</a:t>
            </a:r>
            <a:r>
              <a:rPr sz="1550" spc="5">
                <a:latin typeface="SimSun"/>
                <a:cs typeface="SimSun"/>
              </a:rPr>
              <a:t> </a:t>
            </a:r>
            <a:r>
              <a:rPr sz="1550" spc="10">
                <a:latin typeface="SimSun"/>
                <a:cs typeface="SimSun"/>
              </a:rPr>
              <a:t>%</a:t>
            </a:r>
            <a:r>
              <a:rPr sz="1550" spc="20">
                <a:latin typeface="SimSun"/>
                <a:cs typeface="SimSun"/>
              </a:rPr>
              <a:t>、空</a:t>
            </a:r>
            <a:r>
              <a:rPr sz="1550" spc="30">
                <a:latin typeface="SimSun"/>
                <a:cs typeface="SimSun"/>
              </a:rPr>
              <a:t>气</a:t>
            </a:r>
            <a:r>
              <a:rPr sz="1550" spc="-400">
                <a:latin typeface="SimSun"/>
                <a:cs typeface="SimSun"/>
              </a:rPr>
              <a:t> </a:t>
            </a:r>
            <a:r>
              <a:rPr sz="1550" spc="10">
                <a:latin typeface="SimSun"/>
                <a:cs typeface="SimSun"/>
              </a:rPr>
              <a:t>8</a:t>
            </a:r>
            <a:r>
              <a:rPr sz="1550" spc="15">
                <a:latin typeface="SimSun"/>
                <a:cs typeface="SimSun"/>
              </a:rPr>
              <a:t>5</a:t>
            </a:r>
            <a:r>
              <a:rPr sz="1550" spc="10">
                <a:latin typeface="SimSun"/>
                <a:cs typeface="SimSun"/>
              </a:rPr>
              <a:t> </a:t>
            </a:r>
            <a:r>
              <a:rPr sz="1550" spc="15">
                <a:latin typeface="SimSun"/>
                <a:cs typeface="SimSun"/>
              </a:rPr>
              <a:t>%</a:t>
            </a:r>
            <a:endParaRPr sz="1550">
              <a:latin typeface="SimSun"/>
              <a:cs typeface="SimSun"/>
            </a:endParaRPr>
          </a:p>
        </p:txBody>
      </p:sp>
    </p:spTree>
  </p:cSld>
  <p:clrMapOvr>
    <a:masterClrMapping/>
  </p:clrMapOvr>
  <p:transition>
    <p:cut/>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2580" cy="1185862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30">
                <a:latin typeface="SimSun"/>
                <a:cs typeface="SimSun"/>
              </a:rPr>
              <a:t>（</a:t>
            </a:r>
            <a:r>
              <a:rPr sz="1550" spc="15">
                <a:latin typeface="SimSun"/>
                <a:cs typeface="SimSun"/>
              </a:rPr>
              <a:t>D</a:t>
            </a:r>
            <a:r>
              <a:rPr sz="1550" spc="10">
                <a:latin typeface="SimSun"/>
                <a:cs typeface="SimSun"/>
              </a:rPr>
              <a:t>）</a:t>
            </a:r>
            <a:r>
              <a:rPr sz="1550" spc="425">
                <a:latin typeface="SimSun"/>
                <a:cs typeface="SimSun"/>
              </a:rPr>
              <a:t>氨</a:t>
            </a:r>
            <a:r>
              <a:rPr sz="1550" spc="5">
                <a:latin typeface="SimSun"/>
                <a:cs typeface="SimSun"/>
              </a:rPr>
              <a:t>2</a:t>
            </a:r>
            <a:r>
              <a:rPr sz="1550" spc="15">
                <a:latin typeface="SimSun"/>
                <a:cs typeface="SimSun"/>
              </a:rPr>
              <a:t>0</a:t>
            </a:r>
            <a:r>
              <a:rPr sz="1550" spc="5">
                <a:latin typeface="SimSun"/>
                <a:cs typeface="SimSun"/>
              </a:rPr>
              <a:t> </a:t>
            </a:r>
            <a:r>
              <a:rPr sz="1550" spc="10">
                <a:latin typeface="SimSun"/>
                <a:cs typeface="SimSun"/>
              </a:rPr>
              <a:t>%</a:t>
            </a:r>
            <a:r>
              <a:rPr sz="1550" spc="20">
                <a:latin typeface="SimSun"/>
                <a:cs typeface="SimSun"/>
              </a:rPr>
              <a:t>、空</a:t>
            </a:r>
            <a:r>
              <a:rPr sz="1550" spc="30">
                <a:latin typeface="SimSun"/>
                <a:cs typeface="SimSun"/>
              </a:rPr>
              <a:t>气</a:t>
            </a:r>
            <a:r>
              <a:rPr sz="1550" spc="-400">
                <a:latin typeface="SimSun"/>
                <a:cs typeface="SimSun"/>
              </a:rPr>
              <a:t> </a:t>
            </a:r>
            <a:r>
              <a:rPr sz="1550" spc="10">
                <a:latin typeface="SimSun"/>
                <a:cs typeface="SimSun"/>
              </a:rPr>
              <a:t>8</a:t>
            </a:r>
            <a:r>
              <a:rPr sz="1550" spc="15">
                <a:latin typeface="SimSun"/>
                <a:cs typeface="SimSun"/>
              </a:rPr>
              <a:t>8</a:t>
            </a:r>
            <a:r>
              <a:rPr sz="1550" spc="10">
                <a:latin typeface="SimSun"/>
                <a:cs typeface="SimSun"/>
              </a:rPr>
              <a:t> </a:t>
            </a:r>
            <a:r>
              <a:rPr sz="1550" spc="15">
                <a:latin typeface="SimSun"/>
                <a:cs typeface="SimSun"/>
              </a:rPr>
              <a:t>%</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25">
                <a:latin typeface="SimSun"/>
                <a:cs typeface="SimSun"/>
              </a:rPr>
              <a:t>答案</a:t>
            </a:r>
            <a:r>
              <a:rPr sz="1550" spc="15">
                <a:latin typeface="SimSun"/>
                <a:cs typeface="SimSun"/>
              </a:rPr>
              <a:t>：B</a:t>
            </a:r>
            <a:endParaRPr sz="1550">
              <a:latin typeface="SimSun"/>
              <a:cs typeface="SimSun"/>
            </a:endParaRPr>
          </a:p>
          <a:p>
            <a:pPr marL="12700" marR="5080" algn="just">
              <a:lnSpc>
                <a:spcPts val="5080"/>
              </a:lnSpc>
              <a:spcBef>
                <a:spcPts val="685"/>
              </a:spcBef>
            </a:pPr>
            <a:r>
              <a:rPr sz="1550" spc="10">
                <a:latin typeface="SimSun"/>
                <a:cs typeface="SimSun"/>
              </a:rPr>
              <a:t>40</a:t>
            </a:r>
            <a:r>
              <a:rPr sz="1550" spc="25">
                <a:latin typeface="SimSun"/>
                <a:cs typeface="SimSun"/>
              </a:rPr>
              <a:t>、按照国家能源</a:t>
            </a:r>
            <a:r>
              <a:rPr sz="1550" spc="30">
                <a:latin typeface="SimSun"/>
                <a:cs typeface="SimSun"/>
              </a:rPr>
              <a:t>局</a:t>
            </a:r>
            <a:r>
              <a:rPr sz="1550" spc="20">
                <a:latin typeface="SimSun"/>
                <a:cs typeface="SimSun"/>
              </a:rPr>
              <a:t> </a:t>
            </a:r>
            <a:r>
              <a:rPr sz="1550" spc="25">
                <a:latin typeface="SimSun"/>
                <a:cs typeface="SimSun"/>
              </a:rPr>
              <a:t>国能安全</a:t>
            </a:r>
            <a:r>
              <a:rPr sz="1550" spc="10">
                <a:latin typeface="SimSun"/>
                <a:cs typeface="SimSun"/>
              </a:rPr>
              <a:t>［2023］328</a:t>
            </a:r>
            <a:r>
              <a:rPr sz="1550" spc="35">
                <a:latin typeface="SimSun"/>
                <a:cs typeface="SimSun"/>
              </a:rPr>
              <a:t> </a:t>
            </a:r>
            <a:r>
              <a:rPr sz="1550" spc="20">
                <a:latin typeface="SimSun"/>
                <a:cs typeface="SimSun"/>
              </a:rPr>
              <a:t>号文献《燃煤发电厂液</a:t>
            </a:r>
            <a:r>
              <a:rPr sz="1550" spc="25">
                <a:latin typeface="SimSun"/>
                <a:cs typeface="SimSun"/>
              </a:rPr>
              <a:t>氨</a:t>
            </a:r>
            <a:r>
              <a:rPr sz="1550" spc="20">
                <a:latin typeface="SimSun"/>
                <a:cs typeface="SimSun"/>
              </a:rPr>
              <a:t>灌区安全管理规定》 旳规定，卸氨结束后，应静</a:t>
            </a:r>
            <a:r>
              <a:rPr sz="1550" spc="30">
                <a:latin typeface="SimSun"/>
                <a:cs typeface="SimSun"/>
              </a:rPr>
              <a:t>止</a:t>
            </a:r>
            <a:r>
              <a:rPr sz="1550" spc="-325">
                <a:latin typeface="SimSun"/>
                <a:cs typeface="SimSun"/>
              </a:rPr>
              <a:t> </a:t>
            </a:r>
            <a:r>
              <a:rPr sz="1550" spc="10">
                <a:latin typeface="SimSun"/>
                <a:cs typeface="SimSun"/>
              </a:rPr>
              <a:t>10</a:t>
            </a:r>
            <a:r>
              <a:rPr sz="1550" spc="-330">
                <a:latin typeface="SimSun"/>
                <a:cs typeface="SimSun"/>
              </a:rPr>
              <a:t> </a:t>
            </a:r>
            <a:r>
              <a:rPr sz="1550" spc="20">
                <a:latin typeface="SimSun"/>
                <a:cs typeface="SimSun"/>
              </a:rPr>
              <a:t>分钟后方可拆除槽车与卸料区旳静电接地线，并检测空气 中浓度不不小于</a:t>
            </a:r>
            <a:r>
              <a:rPr sz="1550" spc="2390">
                <a:latin typeface="SimSun"/>
                <a:cs typeface="SimSun"/>
              </a:rPr>
              <a:t>（</a:t>
            </a:r>
            <a:r>
              <a:rPr sz="1550" spc="30">
                <a:latin typeface="SimSun"/>
                <a:cs typeface="SimSun"/>
              </a:rPr>
              <a:t>）</a:t>
            </a:r>
            <a:r>
              <a:rPr sz="1550" spc="-5">
                <a:latin typeface="SimSun"/>
                <a:cs typeface="SimSun"/>
              </a:rPr>
              <a:t>PP</a:t>
            </a:r>
            <a:r>
              <a:rPr sz="1550" spc="15">
                <a:latin typeface="SimSun"/>
                <a:cs typeface="SimSun"/>
              </a:rPr>
              <a:t>M</a:t>
            </a:r>
            <a:r>
              <a:rPr sz="1550" spc="-380">
                <a:latin typeface="SimSun"/>
                <a:cs typeface="SimSun"/>
              </a:rPr>
              <a:t> </a:t>
            </a:r>
            <a:r>
              <a:rPr sz="1550" spc="20">
                <a:latin typeface="SimSun"/>
                <a:cs typeface="SimSun"/>
              </a:rPr>
              <a:t>后，方可启动槽车。</a:t>
            </a:r>
            <a:endParaRPr sz="1550">
              <a:latin typeface="SimSun"/>
              <a:cs typeface="SimSun"/>
            </a:endParaRPr>
          </a:p>
          <a:p>
            <a:pPr>
              <a:lnSpc>
                <a:spcPct val="100000"/>
              </a:lnSpc>
              <a:spcBef>
                <a:spcPts val="45"/>
              </a:spcBef>
            </a:pPr>
            <a:endParaRPr sz="1900">
              <a:latin typeface="SimSun"/>
              <a:cs typeface="SimSun"/>
            </a:endParaRPr>
          </a:p>
          <a:p>
            <a:pPr marL="12700">
              <a:lnSpc>
                <a:spcPct val="100000"/>
              </a:lnSpc>
            </a:pPr>
            <a:r>
              <a:rPr sz="1550" spc="15">
                <a:latin typeface="SimSun"/>
                <a:cs typeface="SimSun"/>
              </a:rPr>
              <a:t>（A）20</a:t>
            </a:r>
            <a:endParaRPr sz="1550">
              <a:latin typeface="SimSun"/>
              <a:cs typeface="SimSun"/>
            </a:endParaRPr>
          </a:p>
          <a:p>
            <a:pPr>
              <a:lnSpc>
                <a:spcPct val="100000"/>
              </a:lnSpc>
            </a:pPr>
            <a:endParaRPr sz="1600">
              <a:latin typeface="SimSun"/>
              <a:cs typeface="SimSun"/>
            </a:endParaRPr>
          </a:p>
          <a:p>
            <a:pPr marL="12700">
              <a:lnSpc>
                <a:spcPct val="100000"/>
              </a:lnSpc>
              <a:spcBef>
                <a:spcPts val="1175"/>
              </a:spcBef>
            </a:pPr>
            <a:r>
              <a:rPr sz="1550" spc="15">
                <a:latin typeface="SimSun"/>
                <a:cs typeface="SimSun"/>
              </a:rPr>
              <a:t>（B）25</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5">
                <a:latin typeface="SimSun"/>
                <a:cs typeface="SimSun"/>
              </a:rPr>
              <a:t>（C）30</a:t>
            </a:r>
            <a:endParaRPr sz="1550">
              <a:latin typeface="SimSun"/>
              <a:cs typeface="SimSun"/>
            </a:endParaRPr>
          </a:p>
          <a:p>
            <a:pPr marL="12700" marR="7219950">
              <a:lnSpc>
                <a:spcPts val="5080"/>
              </a:lnSpc>
              <a:spcBef>
                <a:spcPts val="685"/>
              </a:spcBef>
            </a:pPr>
            <a:r>
              <a:rPr sz="1550" spc="30">
                <a:latin typeface="SimSun"/>
                <a:cs typeface="SimSun"/>
              </a:rPr>
              <a:t>（</a:t>
            </a:r>
            <a:r>
              <a:rPr sz="1550" spc="15">
                <a:latin typeface="SimSun"/>
                <a:cs typeface="SimSun"/>
              </a:rPr>
              <a:t>D</a:t>
            </a:r>
            <a:r>
              <a:rPr sz="1550" spc="30">
                <a:latin typeface="SimSun"/>
                <a:cs typeface="SimSun"/>
              </a:rPr>
              <a:t>）</a:t>
            </a:r>
            <a:r>
              <a:rPr sz="1550">
                <a:latin typeface="SimSun"/>
                <a:cs typeface="SimSun"/>
              </a:rPr>
              <a:t>35 答案</a:t>
            </a:r>
            <a:r>
              <a:rPr sz="1550" spc="45">
                <a:latin typeface="SimSun"/>
                <a:cs typeface="SimSun"/>
              </a:rPr>
              <a:t>：</a:t>
            </a:r>
            <a:r>
              <a:rPr sz="1550" spc="15">
                <a:latin typeface="SimSun"/>
                <a:cs typeface="SimSun"/>
              </a:rPr>
              <a:t>D</a:t>
            </a:r>
            <a:endParaRPr sz="1550">
              <a:latin typeface="SimSun"/>
              <a:cs typeface="SimSun"/>
            </a:endParaRPr>
          </a:p>
          <a:p>
            <a:pPr marL="12700" marR="5080">
              <a:lnSpc>
                <a:spcPts val="5060"/>
              </a:lnSpc>
              <a:spcBef>
                <a:spcPts val="5"/>
              </a:spcBef>
            </a:pPr>
            <a:r>
              <a:rPr sz="1550" spc="10">
                <a:latin typeface="SimSun"/>
                <a:cs typeface="SimSun"/>
              </a:rPr>
              <a:t>41</a:t>
            </a:r>
            <a:r>
              <a:rPr sz="1550" spc="-225">
                <a:latin typeface="SimSun"/>
                <a:cs typeface="SimSun"/>
              </a:rPr>
              <a:t>、</a:t>
            </a:r>
            <a:r>
              <a:rPr sz="1550" spc="20">
                <a:latin typeface="SimSun"/>
                <a:cs typeface="SimSun"/>
              </a:rPr>
              <a:t>氨区应按规定定期进行消防喷淋试验</a:t>
            </a:r>
            <a:r>
              <a:rPr sz="1550" spc="-204">
                <a:latin typeface="SimSun"/>
                <a:cs typeface="SimSun"/>
              </a:rPr>
              <a:t>，</a:t>
            </a:r>
            <a:r>
              <a:rPr sz="1550" spc="20">
                <a:latin typeface="SimSun"/>
                <a:cs typeface="SimSun"/>
              </a:rPr>
              <a:t>消防水喷淋水源严禁中断</a:t>
            </a:r>
            <a:r>
              <a:rPr sz="1550" spc="-225">
                <a:latin typeface="SimSun"/>
                <a:cs typeface="SimSun"/>
              </a:rPr>
              <a:t>，</a:t>
            </a:r>
            <a:r>
              <a:rPr sz="1550" spc="20">
                <a:latin typeface="SimSun"/>
                <a:cs typeface="SimSun"/>
              </a:rPr>
              <a:t>如因检修需中断水源 时，必须得到</a:t>
            </a:r>
            <a:r>
              <a:rPr sz="1550" spc="1195">
                <a:latin typeface="SimSun"/>
                <a:cs typeface="SimSun"/>
              </a:rPr>
              <a:t>（）</a:t>
            </a:r>
            <a:r>
              <a:rPr sz="1550" spc="20">
                <a:latin typeface="SimSun"/>
                <a:cs typeface="SimSun"/>
              </a:rPr>
              <a:t>旳同意，并经。</a:t>
            </a:r>
            <a:endParaRPr sz="1550">
              <a:latin typeface="SimSun"/>
              <a:cs typeface="SimSun"/>
            </a:endParaRPr>
          </a:p>
          <a:p>
            <a:pPr>
              <a:lnSpc>
                <a:spcPct val="100000"/>
              </a:lnSpc>
              <a:spcBef>
                <a:spcPts val="15"/>
              </a:spcBef>
            </a:pPr>
            <a:endParaRPr sz="1950">
              <a:latin typeface="SimSun"/>
              <a:cs typeface="SimSun"/>
            </a:endParaRPr>
          </a:p>
          <a:p>
            <a:pPr marL="1100455" indent="-1088390">
              <a:lnSpc>
                <a:spcPct val="100000"/>
              </a:lnSpc>
              <a:buSzPct val="93548"/>
              <a:buAutoNum type="alphaUcPeriod"/>
              <a:tabLst>
                <a:tab pos="1101090"/>
              </a:tabLst>
            </a:pPr>
            <a:r>
              <a:rPr sz="1550" spc="20">
                <a:latin typeface="SimSun"/>
                <a:cs typeface="SimSun"/>
              </a:rPr>
              <a:t>当值值长</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主管副总经理</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15">
                <a:latin typeface="SimSun"/>
                <a:cs typeface="SimSun"/>
              </a:rPr>
              <a:t>总经理</a:t>
            </a:r>
            <a:endParaRPr sz="1550">
              <a:latin typeface="SimSun"/>
              <a:cs typeface="SimSun"/>
            </a:endParaRPr>
          </a:p>
          <a:p>
            <a:pPr marL="12700" marR="6421120">
              <a:lnSpc>
                <a:spcPts val="5080"/>
              </a:lnSpc>
              <a:spcBef>
                <a:spcPts val="705"/>
              </a:spcBef>
              <a:buSzPct val="93548"/>
              <a:buAutoNum type="alphaUcPeriod"/>
              <a:tabLst>
                <a:tab pos="1101090"/>
              </a:tabLst>
            </a:pPr>
            <a:r>
              <a:rPr sz="1550" spc="10">
                <a:latin typeface="SimSun"/>
                <a:cs typeface="SimSun"/>
              </a:rPr>
              <a:t>安监 </a:t>
            </a:r>
            <a:r>
              <a:rPr sz="1550" spc="15">
                <a:latin typeface="SimSun"/>
                <a:cs typeface="SimSun"/>
              </a:rPr>
              <a:t>部主任答案</a:t>
            </a:r>
            <a:r>
              <a:rPr sz="1550" spc="25">
                <a:latin typeface="SimSun"/>
                <a:cs typeface="SimSun"/>
              </a:rPr>
              <a:t>：B</a:t>
            </a:r>
            <a:endParaRPr sz="1550">
              <a:latin typeface="SimSun"/>
              <a:cs typeface="SimSun"/>
            </a:endParaRPr>
          </a:p>
          <a:p>
            <a:pPr>
              <a:lnSpc>
                <a:spcPct val="100000"/>
              </a:lnSpc>
              <a:spcBef>
                <a:spcPts val="55"/>
              </a:spcBef>
            </a:pPr>
            <a:endParaRPr sz="1900">
              <a:latin typeface="SimSun"/>
              <a:cs typeface="SimSun"/>
            </a:endParaRPr>
          </a:p>
          <a:p>
            <a:pPr marL="12700">
              <a:lnSpc>
                <a:spcPct val="100000"/>
              </a:lnSpc>
            </a:pPr>
            <a:r>
              <a:rPr sz="1550" spc="10">
                <a:latin typeface="SimSun"/>
                <a:cs typeface="SimSun"/>
              </a:rPr>
              <a:t>42</a:t>
            </a:r>
            <a:r>
              <a:rPr sz="1550" spc="20">
                <a:latin typeface="SimSun"/>
                <a:cs typeface="SimSun"/>
              </a:rPr>
              <a:t>、热力设备、系统检修需加堵板时，应统一按如下规定执行：</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氢气</a:t>
            </a:r>
            <a:r>
              <a:rPr sz="1550" spc="-155">
                <a:latin typeface="SimSun"/>
                <a:cs typeface="SimSun"/>
              </a:rPr>
              <a:t>、</a:t>
            </a:r>
            <a:r>
              <a:rPr sz="1550" spc="5">
                <a:latin typeface="SimSun"/>
                <a:cs typeface="SimSun"/>
              </a:rPr>
              <a:t>煤气、天然气及油系统等易燃、易爆或也许引起人员中毒旳系统检修，必须关严有关</a:t>
            </a:r>
            <a:endParaRPr sz="1550">
              <a:latin typeface="SimSun"/>
              <a:cs typeface="SimSun"/>
            </a:endParaRPr>
          </a:p>
        </p:txBody>
      </p:sp>
      <p:sp>
        <p:nvSpPr>
          <p:cNvPr id="3" name="object 3"/>
          <p:cNvSpPr txBox="1"/>
          <p:nvPr/>
        </p:nvSpPr>
        <p:spPr>
          <a:xfrm>
            <a:off x="1702257" y="13794778"/>
            <a:ext cx="261302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截门后立即在法兰上</a:t>
            </a:r>
            <a:r>
              <a:rPr sz="1550" spc="4635">
                <a:latin typeface="SimSun"/>
                <a:cs typeface="SimSun"/>
              </a:rPr>
              <a:t>（</a:t>
            </a:r>
            <a:endParaRPr sz="1550">
              <a:latin typeface="SimSun"/>
              <a:cs typeface="SimSun"/>
            </a:endParaRPr>
          </a:p>
        </p:txBody>
      </p:sp>
      <p:sp>
        <p:nvSpPr>
          <p:cNvPr id="4" name="object 4"/>
          <p:cNvSpPr txBox="1"/>
          <p:nvPr/>
        </p:nvSpPr>
        <p:spPr>
          <a:xfrm>
            <a:off x="4603686" y="13794778"/>
            <a:ext cx="192595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375">
                <a:latin typeface="SimSun"/>
                <a:cs typeface="SimSun"/>
              </a:rPr>
              <a:t>），</a:t>
            </a:r>
            <a:r>
              <a:rPr sz="1550" spc="15">
                <a:latin typeface="SimSun"/>
                <a:cs typeface="SimSun"/>
              </a:rPr>
              <a:t>并保证严密不漏</a:t>
            </a:r>
            <a:r>
              <a:rPr sz="1550" spc="30">
                <a:latin typeface="SimSun"/>
                <a:cs typeface="SimSun"/>
              </a:rPr>
              <a:t>。</a:t>
            </a:r>
            <a:endParaRPr sz="1550">
              <a:latin typeface="SimSun"/>
              <a:cs typeface="SimSun"/>
            </a:endParaRPr>
          </a:p>
        </p:txBody>
      </p:sp>
    </p:spTree>
  </p:cSld>
  <p:clrMapOvr>
    <a:masterClrMapping/>
  </p:clrMapOvr>
  <p:transition>
    <p:cu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0040" cy="348551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0"/>
              </a:spcBef>
              <a:buSzPct val="93548"/>
              <a:buFont typeface="Calibri"/>
              <a:buAutoNum type="alphaUcParenBoth"/>
              <a:tabLst>
                <a:tab pos="252729"/>
              </a:tabLst>
            </a:pPr>
            <a:r>
              <a:rPr sz="1550" spc="25">
                <a:latin typeface="SimSun"/>
                <a:cs typeface="SimSun"/>
              </a:rPr>
              <a:t>加装堵板</a:t>
            </a:r>
            <a:endParaRPr sz="1550">
              <a:latin typeface="SimSun"/>
              <a:cs typeface="SimSun"/>
            </a:endParaRPr>
          </a:p>
          <a:p>
            <a:pPr>
              <a:lnSpc>
                <a:spcPct val="100000"/>
              </a:lnSpc>
              <a:spcBef>
                <a:spcPts val="15"/>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20">
                <a:latin typeface="SimSun"/>
                <a:cs typeface="SimSun"/>
              </a:rPr>
              <a:t>严密关闭阀门</a:t>
            </a:r>
            <a:endParaRPr sz="1550">
              <a:latin typeface="SimSun"/>
              <a:cs typeface="SimSun"/>
            </a:endParaRPr>
          </a:p>
          <a:p>
            <a:pPr marL="12700" marR="6788784">
              <a:lnSpc>
                <a:spcPts val="5080"/>
              </a:lnSpc>
              <a:spcBef>
                <a:spcPts val="685"/>
              </a:spcBef>
              <a:buSzPct val="93548"/>
              <a:buFont typeface="Calibri"/>
              <a:buAutoNum type="alphaUcParenBoth"/>
              <a:tabLst>
                <a:tab pos="342265"/>
              </a:tabLst>
            </a:pPr>
            <a:r>
              <a:rPr sz="1550" spc="-440">
                <a:latin typeface="SimSun"/>
                <a:cs typeface="SimSun"/>
              </a:rPr>
              <a:t>叫严阀门 </a:t>
            </a:r>
            <a:r>
              <a:rPr sz="1550" spc="25">
                <a:latin typeface="SimSun"/>
                <a:cs typeface="SimSun"/>
              </a:rPr>
              <a:t>答案</a:t>
            </a:r>
            <a:r>
              <a:rPr sz="1550" spc="20">
                <a:latin typeface="SimSun"/>
                <a:cs typeface="SimSun"/>
              </a:rPr>
              <a:t>：</a:t>
            </a:r>
            <a:r>
              <a:rPr sz="1550" spc="20">
                <a:latin typeface="Calibri"/>
                <a:cs typeface="Calibri"/>
              </a:rPr>
              <a:t>A</a:t>
            </a:r>
            <a:endParaRPr sz="1550">
              <a:latin typeface="Calibri"/>
              <a:cs typeface="Calibri"/>
            </a:endParaRPr>
          </a:p>
          <a:p>
            <a:pPr marL="12700" marR="5080">
              <a:lnSpc>
                <a:spcPts val="5060"/>
              </a:lnSpc>
            </a:pPr>
            <a:r>
              <a:rPr sz="1550" spc="10">
                <a:latin typeface="SimSun"/>
                <a:cs typeface="SimSun"/>
              </a:rPr>
              <a:t>43</a:t>
            </a:r>
            <a:r>
              <a:rPr sz="1550">
                <a:latin typeface="SimSun"/>
                <a:cs typeface="SimSun"/>
              </a:rPr>
              <a:t>、易燃、易爆、有毒有害危险品，高噪音以及对周围环境也许产生污染旳设备、设施、场 所，在符合有</a:t>
            </a:r>
            <a:r>
              <a:rPr sz="1550" spc="5">
                <a:latin typeface="SimSun"/>
                <a:cs typeface="SimSun"/>
              </a:rPr>
              <a:t>关</a:t>
            </a:r>
            <a:r>
              <a:rPr sz="1550">
                <a:latin typeface="SimSun"/>
                <a:cs typeface="SimSun"/>
              </a:rPr>
              <a:t>技术原则旳前提下，应远离人员汇集场所。进入易燃易爆场所（氨站、氢站</a:t>
            </a:r>
            <a:endParaRPr sz="1550">
              <a:latin typeface="SimSun"/>
              <a:cs typeface="SimSun"/>
            </a:endParaRPr>
          </a:p>
        </p:txBody>
      </p:sp>
      <p:sp>
        <p:nvSpPr>
          <p:cNvPr id="3" name="object 3"/>
          <p:cNvSpPr txBox="1"/>
          <p:nvPr/>
        </p:nvSpPr>
        <p:spPr>
          <a:xfrm>
            <a:off x="1702257" y="5422494"/>
            <a:ext cx="222885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等）旳机动车，必须有（</a:t>
            </a:r>
            <a:endParaRPr sz="1550">
              <a:latin typeface="SimSun"/>
              <a:cs typeface="SimSun"/>
            </a:endParaRPr>
          </a:p>
        </p:txBody>
      </p:sp>
      <p:sp>
        <p:nvSpPr>
          <p:cNvPr id="4" name="object 4"/>
          <p:cNvSpPr txBox="1"/>
          <p:nvPr/>
        </p:nvSpPr>
        <p:spPr>
          <a:xfrm>
            <a:off x="4704257" y="5422494"/>
            <a:ext cx="82423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5">
                <a:latin typeface="SimSun"/>
                <a:cs typeface="SimSun"/>
              </a:rPr>
              <a:t>）措施。</a:t>
            </a:r>
            <a:endParaRPr sz="1550">
              <a:latin typeface="SimSun"/>
              <a:cs typeface="SimSun"/>
            </a:endParaRPr>
          </a:p>
        </p:txBody>
      </p:sp>
      <p:sp>
        <p:nvSpPr>
          <p:cNvPr id="5" name="object 5"/>
          <p:cNvSpPr txBox="1"/>
          <p:nvPr/>
        </p:nvSpPr>
        <p:spPr>
          <a:xfrm>
            <a:off x="1702257" y="6067146"/>
            <a:ext cx="8037830" cy="348615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5"/>
              </a:spcBef>
              <a:buSzPct val="93548"/>
              <a:buFont typeface="Calibri"/>
              <a:buAutoNum type="alphaUcParenBoth"/>
              <a:tabLst>
                <a:tab pos="252729"/>
              </a:tabLst>
            </a:pPr>
            <a:r>
              <a:rPr sz="1550" spc="20">
                <a:latin typeface="SimSun"/>
                <a:cs typeface="SimSun"/>
              </a:rPr>
              <a:t>防火防爆</a:t>
            </a:r>
            <a:endParaRPr sz="1550">
              <a:latin typeface="SimSun"/>
              <a:cs typeface="SimSun"/>
            </a:endParaRPr>
          </a:p>
          <a:p>
            <a:pPr marL="12700" marR="6970395">
              <a:lnSpc>
                <a:spcPts val="5080"/>
              </a:lnSpc>
              <a:spcBef>
                <a:spcPts val="680"/>
              </a:spcBef>
              <a:buSzPct val="93548"/>
              <a:buFont typeface="Calibri"/>
              <a:buAutoNum type="alphaUcParenBoth"/>
              <a:tabLst>
                <a:tab pos="245745"/>
              </a:tabLst>
            </a:pPr>
            <a:r>
              <a:rPr sz="1550" spc="20">
                <a:latin typeface="SimSun"/>
                <a:cs typeface="SimSun"/>
              </a:rPr>
              <a:t>安全措施 </a:t>
            </a:r>
            <a:r>
              <a:rPr sz="1550" spc="5">
                <a:latin typeface="Calibri"/>
                <a:cs typeface="Calibri"/>
              </a:rPr>
              <a:t>(C)</a:t>
            </a:r>
            <a:r>
              <a:rPr sz="1550" spc="20">
                <a:latin typeface="SimSun"/>
                <a:cs typeface="SimSun"/>
              </a:rPr>
              <a:t>防护措施</a:t>
            </a:r>
            <a:endParaRPr sz="1550">
              <a:latin typeface="SimSun"/>
              <a:cs typeface="SimSun"/>
            </a:endParaRPr>
          </a:p>
          <a:p>
            <a:pPr marL="12700" marR="6970395">
              <a:lnSpc>
                <a:spcPts val="5060"/>
              </a:lnSpc>
              <a:spcBef>
                <a:spcPts val="10"/>
              </a:spcBef>
            </a:pPr>
            <a:r>
              <a:rPr sz="1550" spc="10">
                <a:latin typeface="Calibri"/>
                <a:cs typeface="Calibri"/>
              </a:rPr>
              <a:t>(</a:t>
            </a:r>
            <a:r>
              <a:rPr sz="1550" spc="20">
                <a:latin typeface="Calibri"/>
                <a:cs typeface="Calibri"/>
              </a:rPr>
              <a:t>D</a:t>
            </a:r>
            <a:r>
              <a:rPr sz="1550" spc="-5">
                <a:latin typeface="Calibri"/>
                <a:cs typeface="Calibri"/>
              </a:rPr>
              <a:t>)</a:t>
            </a:r>
            <a:r>
              <a:rPr sz="1550" spc="20">
                <a:latin typeface="SimSun"/>
                <a:cs typeface="SimSun"/>
              </a:rPr>
              <a:t>应急措施 </a:t>
            </a:r>
            <a:r>
              <a:rPr sz="1550" spc="25">
                <a:latin typeface="SimSun"/>
                <a:cs typeface="SimSun"/>
              </a:rPr>
              <a:t>答案</a:t>
            </a:r>
            <a:r>
              <a:rPr sz="1550" spc="20">
                <a:latin typeface="SimSun"/>
                <a:cs typeface="SimSun"/>
              </a:rPr>
              <a:t>：</a:t>
            </a:r>
            <a:r>
              <a:rPr sz="1550" spc="20">
                <a:latin typeface="Calibri"/>
                <a:cs typeface="Calibri"/>
              </a:rPr>
              <a:t>A</a:t>
            </a:r>
            <a:endParaRPr sz="1550">
              <a:latin typeface="Calibri"/>
              <a:cs typeface="Calibri"/>
            </a:endParaRPr>
          </a:p>
          <a:p>
            <a:pPr>
              <a:lnSpc>
                <a:spcPct val="100000"/>
              </a:lnSpc>
              <a:spcBef>
                <a:spcPts val="10"/>
              </a:spcBef>
            </a:pPr>
            <a:endParaRPr sz="2050">
              <a:latin typeface="Calibri"/>
              <a:cs typeface="Calibri"/>
            </a:endParaRPr>
          </a:p>
          <a:p>
            <a:pPr marL="12700">
              <a:lnSpc>
                <a:spcPct val="100000"/>
              </a:lnSpc>
            </a:pPr>
            <a:r>
              <a:rPr sz="1550" spc="10">
                <a:latin typeface="SimSun"/>
                <a:cs typeface="SimSun"/>
              </a:rPr>
              <a:t>44</a:t>
            </a:r>
            <a:r>
              <a:rPr sz="1550" spc="-229">
                <a:latin typeface="SimSun"/>
                <a:cs typeface="SimSun"/>
              </a:rPr>
              <a:t> </a:t>
            </a:r>
            <a:r>
              <a:rPr sz="1550" spc="30">
                <a:latin typeface="SimSun"/>
                <a:cs typeface="SimSun"/>
              </a:rPr>
              <a:t>、</a:t>
            </a:r>
            <a:r>
              <a:rPr sz="1550" spc="-240">
                <a:latin typeface="SimSun"/>
                <a:cs typeface="SimSun"/>
              </a:rPr>
              <a:t> </a:t>
            </a:r>
            <a:r>
              <a:rPr sz="1550" spc="30">
                <a:latin typeface="SimSun"/>
                <a:cs typeface="SimSun"/>
              </a:rPr>
              <a:t>发</a:t>
            </a:r>
            <a:r>
              <a:rPr sz="1550" spc="-240">
                <a:latin typeface="SimSun"/>
                <a:cs typeface="SimSun"/>
              </a:rPr>
              <a:t> </a:t>
            </a:r>
            <a:r>
              <a:rPr sz="1550" spc="30">
                <a:latin typeface="SimSun"/>
                <a:cs typeface="SimSun"/>
              </a:rPr>
              <a:t>电</a:t>
            </a:r>
            <a:r>
              <a:rPr sz="1550" spc="-240">
                <a:latin typeface="SimSun"/>
                <a:cs typeface="SimSun"/>
              </a:rPr>
              <a:t> </a:t>
            </a:r>
            <a:r>
              <a:rPr sz="1550" spc="30">
                <a:latin typeface="SimSun"/>
                <a:cs typeface="SimSun"/>
              </a:rPr>
              <a:t>厂</a:t>
            </a:r>
            <a:r>
              <a:rPr sz="1550" spc="-240">
                <a:latin typeface="SimSun"/>
                <a:cs typeface="SimSun"/>
              </a:rPr>
              <a:t> </a:t>
            </a:r>
            <a:r>
              <a:rPr sz="1550" spc="30">
                <a:latin typeface="SimSun"/>
                <a:cs typeface="SimSun"/>
              </a:rPr>
              <a:t>必</a:t>
            </a:r>
            <a:r>
              <a:rPr sz="1550" spc="-240">
                <a:latin typeface="SimSun"/>
                <a:cs typeface="SimSun"/>
              </a:rPr>
              <a:t> </a:t>
            </a:r>
            <a:r>
              <a:rPr sz="1550" spc="30">
                <a:latin typeface="SimSun"/>
                <a:cs typeface="SimSun"/>
              </a:rPr>
              <a:t>须</a:t>
            </a:r>
            <a:r>
              <a:rPr sz="1550" spc="-240">
                <a:latin typeface="SimSun"/>
                <a:cs typeface="SimSun"/>
              </a:rPr>
              <a:t> </a:t>
            </a:r>
            <a:r>
              <a:rPr sz="1550" spc="30">
                <a:latin typeface="SimSun"/>
                <a:cs typeface="SimSun"/>
              </a:rPr>
              <a:t>制</a:t>
            </a:r>
            <a:r>
              <a:rPr sz="1550" spc="-250">
                <a:latin typeface="SimSun"/>
                <a:cs typeface="SimSun"/>
              </a:rPr>
              <a:t> </a:t>
            </a:r>
            <a:r>
              <a:rPr sz="1550" spc="30">
                <a:latin typeface="SimSun"/>
                <a:cs typeface="SimSun"/>
              </a:rPr>
              <a:t>定</a:t>
            </a:r>
            <a:r>
              <a:rPr sz="1550" spc="-240">
                <a:latin typeface="SimSun"/>
                <a:cs typeface="SimSun"/>
              </a:rPr>
              <a:t> </a:t>
            </a:r>
            <a:r>
              <a:rPr sz="1550" spc="30">
                <a:latin typeface="SimSun"/>
                <a:cs typeface="SimSun"/>
              </a:rPr>
              <a:t>燃</a:t>
            </a:r>
            <a:r>
              <a:rPr sz="1550" spc="-240">
                <a:latin typeface="SimSun"/>
                <a:cs typeface="SimSun"/>
              </a:rPr>
              <a:t> </a:t>
            </a:r>
            <a:r>
              <a:rPr sz="1550" spc="30">
                <a:latin typeface="SimSun"/>
                <a:cs typeface="SimSun"/>
              </a:rPr>
              <a:t>油</a:t>
            </a:r>
            <a:r>
              <a:rPr sz="1550" spc="-240">
                <a:latin typeface="SimSun"/>
                <a:cs typeface="SimSun"/>
              </a:rPr>
              <a:t> </a:t>
            </a:r>
            <a:r>
              <a:rPr sz="1550" spc="30">
                <a:latin typeface="SimSun"/>
                <a:cs typeface="SimSun"/>
              </a:rPr>
              <a:t>区</a:t>
            </a:r>
            <a:r>
              <a:rPr sz="1550" spc="-240">
                <a:latin typeface="SimSun"/>
                <a:cs typeface="SimSun"/>
              </a:rPr>
              <a:t> </a:t>
            </a:r>
            <a:r>
              <a:rPr sz="1550" spc="30">
                <a:latin typeface="SimSun"/>
                <a:cs typeface="SimSun"/>
              </a:rPr>
              <a:t>出</a:t>
            </a:r>
            <a:r>
              <a:rPr sz="1550" spc="-240">
                <a:latin typeface="SimSun"/>
                <a:cs typeface="SimSun"/>
              </a:rPr>
              <a:t> </a:t>
            </a:r>
            <a:r>
              <a:rPr sz="1550" spc="30">
                <a:latin typeface="SimSun"/>
                <a:cs typeface="SimSun"/>
              </a:rPr>
              <a:t>入</a:t>
            </a:r>
            <a:r>
              <a:rPr sz="1550" spc="-240">
                <a:latin typeface="SimSun"/>
                <a:cs typeface="SimSun"/>
              </a:rPr>
              <a:t> </a:t>
            </a:r>
            <a:r>
              <a:rPr sz="1550" spc="30">
                <a:latin typeface="SimSun"/>
                <a:cs typeface="SimSun"/>
              </a:rPr>
              <a:t>管</a:t>
            </a:r>
            <a:r>
              <a:rPr sz="1550" spc="-235">
                <a:latin typeface="SimSun"/>
                <a:cs typeface="SimSun"/>
              </a:rPr>
              <a:t> </a:t>
            </a:r>
            <a:r>
              <a:rPr sz="1550" spc="30">
                <a:latin typeface="SimSun"/>
                <a:cs typeface="SimSun"/>
              </a:rPr>
              <a:t>理</a:t>
            </a:r>
            <a:r>
              <a:rPr sz="1550" spc="-254">
                <a:latin typeface="SimSun"/>
                <a:cs typeface="SimSun"/>
              </a:rPr>
              <a:t> </a:t>
            </a:r>
            <a:r>
              <a:rPr sz="1550" spc="30">
                <a:latin typeface="SimSun"/>
                <a:cs typeface="SimSun"/>
              </a:rPr>
              <a:t>制</a:t>
            </a:r>
            <a:r>
              <a:rPr sz="1550" spc="-240">
                <a:latin typeface="SimSun"/>
                <a:cs typeface="SimSun"/>
              </a:rPr>
              <a:t> </a:t>
            </a:r>
            <a:r>
              <a:rPr sz="1550" spc="30">
                <a:latin typeface="SimSun"/>
                <a:cs typeface="SimSun"/>
              </a:rPr>
              <a:t>度</a:t>
            </a:r>
            <a:r>
              <a:rPr sz="1550" spc="-240">
                <a:latin typeface="SimSun"/>
                <a:cs typeface="SimSun"/>
              </a:rPr>
              <a:t> </a:t>
            </a:r>
            <a:r>
              <a:rPr sz="1550" spc="30">
                <a:latin typeface="SimSun"/>
                <a:cs typeface="SimSun"/>
              </a:rPr>
              <a:t>。</a:t>
            </a:r>
            <a:r>
              <a:rPr sz="1550" spc="-240">
                <a:latin typeface="SimSun"/>
                <a:cs typeface="SimSun"/>
              </a:rPr>
              <a:t> </a:t>
            </a:r>
            <a:r>
              <a:rPr sz="1550" spc="30">
                <a:latin typeface="SimSun"/>
                <a:cs typeface="SimSun"/>
              </a:rPr>
              <a:t>进</a:t>
            </a:r>
            <a:r>
              <a:rPr sz="1550" spc="-240">
                <a:latin typeface="SimSun"/>
                <a:cs typeface="SimSun"/>
              </a:rPr>
              <a:t> </a:t>
            </a:r>
            <a:r>
              <a:rPr sz="1550" spc="30">
                <a:latin typeface="SimSun"/>
                <a:cs typeface="SimSun"/>
              </a:rPr>
              <a:t>入</a:t>
            </a:r>
            <a:r>
              <a:rPr sz="1550" spc="-240">
                <a:latin typeface="SimSun"/>
                <a:cs typeface="SimSun"/>
              </a:rPr>
              <a:t> </a:t>
            </a:r>
            <a:r>
              <a:rPr sz="1550" spc="30">
                <a:latin typeface="SimSun"/>
                <a:cs typeface="SimSun"/>
              </a:rPr>
              <a:t>燃</a:t>
            </a:r>
            <a:r>
              <a:rPr sz="1550" spc="-235">
                <a:latin typeface="SimSun"/>
                <a:cs typeface="SimSun"/>
              </a:rPr>
              <a:t> </a:t>
            </a:r>
            <a:r>
              <a:rPr sz="1550" spc="30">
                <a:latin typeface="SimSun"/>
                <a:cs typeface="SimSun"/>
              </a:rPr>
              <a:t>油</a:t>
            </a:r>
            <a:r>
              <a:rPr sz="1550" spc="-240">
                <a:latin typeface="SimSun"/>
                <a:cs typeface="SimSun"/>
              </a:rPr>
              <a:t> </a:t>
            </a:r>
            <a:r>
              <a:rPr sz="1550" spc="30">
                <a:latin typeface="SimSun"/>
                <a:cs typeface="SimSun"/>
              </a:rPr>
              <a:t>区</a:t>
            </a:r>
            <a:r>
              <a:rPr sz="1550" spc="-254">
                <a:latin typeface="SimSun"/>
                <a:cs typeface="SimSun"/>
              </a:rPr>
              <a:t> </a:t>
            </a:r>
            <a:r>
              <a:rPr sz="1550" spc="30">
                <a:latin typeface="SimSun"/>
                <a:cs typeface="SimSun"/>
              </a:rPr>
              <a:t>应</a:t>
            </a:r>
            <a:r>
              <a:rPr sz="1550" spc="-240">
                <a:latin typeface="SimSun"/>
                <a:cs typeface="SimSun"/>
              </a:rPr>
              <a:t> </a:t>
            </a:r>
            <a:r>
              <a:rPr sz="1550" spc="30">
                <a:latin typeface="SimSun"/>
                <a:cs typeface="SimSun"/>
              </a:rPr>
              <a:t>进</a:t>
            </a:r>
            <a:r>
              <a:rPr sz="1550" spc="-240">
                <a:latin typeface="SimSun"/>
                <a:cs typeface="SimSun"/>
              </a:rPr>
              <a:t> </a:t>
            </a:r>
            <a:r>
              <a:rPr sz="1550" spc="30">
                <a:latin typeface="SimSun"/>
                <a:cs typeface="SimSun"/>
              </a:rPr>
              <a:t>行</a:t>
            </a:r>
            <a:r>
              <a:rPr sz="1550" spc="-240">
                <a:latin typeface="SimSun"/>
                <a:cs typeface="SimSun"/>
              </a:rPr>
              <a:t> </a:t>
            </a:r>
            <a:r>
              <a:rPr sz="1550" spc="30">
                <a:latin typeface="SimSun"/>
                <a:cs typeface="SimSun"/>
              </a:rPr>
              <a:t>登</a:t>
            </a:r>
            <a:r>
              <a:rPr sz="1550" spc="-240">
                <a:latin typeface="SimSun"/>
                <a:cs typeface="SimSun"/>
              </a:rPr>
              <a:t> </a:t>
            </a:r>
            <a:r>
              <a:rPr sz="1550" spc="30">
                <a:latin typeface="SimSun"/>
                <a:cs typeface="SimSun"/>
              </a:rPr>
              <a:t>记</a:t>
            </a:r>
            <a:r>
              <a:rPr sz="1550" spc="-235">
                <a:latin typeface="SimSun"/>
                <a:cs typeface="SimSun"/>
              </a:rPr>
              <a:t> </a:t>
            </a:r>
            <a:r>
              <a:rPr sz="1550" spc="30">
                <a:latin typeface="SimSun"/>
                <a:cs typeface="SimSun"/>
              </a:rPr>
              <a:t>，</a:t>
            </a:r>
            <a:endParaRPr sz="1550">
              <a:latin typeface="SimSun"/>
              <a:cs typeface="SimSun"/>
            </a:endParaRPr>
          </a:p>
        </p:txBody>
      </p:sp>
      <p:sp>
        <p:nvSpPr>
          <p:cNvPr id="6" name="object 6"/>
          <p:cNvSpPr txBox="1"/>
          <p:nvPr/>
        </p:nvSpPr>
        <p:spPr>
          <a:xfrm>
            <a:off x="1702257" y="9930866"/>
            <a:ext cx="226695"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30">
                <a:latin typeface="SimSun"/>
                <a:cs typeface="SimSun"/>
              </a:rPr>
              <a:t>（</a:t>
            </a:r>
            <a:endParaRPr sz="1550">
              <a:latin typeface="SimSun"/>
              <a:cs typeface="SimSun"/>
            </a:endParaRPr>
          </a:p>
        </p:txBody>
      </p:sp>
      <p:sp>
        <p:nvSpPr>
          <p:cNvPr id="7" name="object 7"/>
          <p:cNvSpPr txBox="1"/>
          <p:nvPr/>
        </p:nvSpPr>
        <p:spPr>
          <a:xfrm>
            <a:off x="4610531" y="9930866"/>
            <a:ext cx="503174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780">
                <a:latin typeface="SimSun"/>
                <a:cs typeface="SimSun"/>
              </a:rPr>
              <a:t>）</a:t>
            </a:r>
            <a:r>
              <a:rPr sz="1550" spc="25">
                <a:latin typeface="SimSun"/>
                <a:cs typeface="SimSun"/>
              </a:rPr>
              <a:t>。在入口处</a:t>
            </a:r>
            <a:r>
              <a:rPr sz="1550" spc="-5">
                <a:latin typeface="SimSun"/>
                <a:cs typeface="SimSun"/>
              </a:rPr>
              <a:t>,</a:t>
            </a:r>
            <a:r>
              <a:rPr sz="1550" spc="20">
                <a:latin typeface="SimSun"/>
                <a:cs typeface="SimSun"/>
              </a:rPr>
              <a:t>触摸消除人体静电装置清除静电。不得携带</a:t>
            </a:r>
            <a:endParaRPr sz="1550">
              <a:latin typeface="SimSun"/>
              <a:cs typeface="SimSun"/>
            </a:endParaRPr>
          </a:p>
        </p:txBody>
      </p:sp>
      <p:sp>
        <p:nvSpPr>
          <p:cNvPr id="8" name="object 8"/>
          <p:cNvSpPr txBox="1"/>
          <p:nvPr/>
        </p:nvSpPr>
        <p:spPr>
          <a:xfrm>
            <a:off x="1702257" y="10573232"/>
            <a:ext cx="7934959" cy="348869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40">
                <a:latin typeface="SimSun"/>
                <a:cs typeface="SimSun"/>
              </a:rPr>
              <a:t>非防爆型手持式电气工具，不准穿钉有铁掌旳鞋子和轻易产生静电火花旳化纤服装进入油</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40">
                <a:latin typeface="SimSun"/>
                <a:cs typeface="SimSun"/>
              </a:rPr>
              <a:t>区。</a:t>
            </a:r>
            <a:endParaRPr sz="1550">
              <a:latin typeface="SimSun"/>
              <a:cs typeface="SimSun"/>
            </a:endParaRPr>
          </a:p>
          <a:p>
            <a:pPr marL="12700" marR="4474210">
              <a:lnSpc>
                <a:spcPct val="271900"/>
              </a:lnSpc>
              <a:spcBef>
                <a:spcPts val="20"/>
              </a:spcBef>
            </a:pPr>
            <a:r>
              <a:rPr sz="1550" spc="5">
                <a:latin typeface="Calibri"/>
                <a:cs typeface="Calibri"/>
              </a:rPr>
              <a:t>(A)</a:t>
            </a:r>
            <a:r>
              <a:rPr sz="1550" spc="20">
                <a:latin typeface="SimSun"/>
                <a:cs typeface="SimSun"/>
              </a:rPr>
              <a:t>交出火种和随身携带旳无线通信设备 </a:t>
            </a:r>
            <a:r>
              <a:rPr sz="1550" spc="5">
                <a:latin typeface="Calibri"/>
                <a:cs typeface="Calibri"/>
              </a:rPr>
              <a:t>(B)</a:t>
            </a:r>
            <a:r>
              <a:rPr sz="1550" spc="20">
                <a:latin typeface="SimSun"/>
                <a:cs typeface="SimSun"/>
              </a:rPr>
              <a:t>身份证</a:t>
            </a:r>
            <a:endParaRPr sz="1550">
              <a:latin typeface="SimSun"/>
              <a:cs typeface="SimSun"/>
            </a:endParaRPr>
          </a:p>
          <a:p>
            <a:pPr>
              <a:lnSpc>
                <a:spcPct val="100000"/>
              </a:lnSpc>
              <a:spcBef>
                <a:spcPts val="15"/>
              </a:spcBef>
            </a:pPr>
            <a:endParaRPr sz="2500">
              <a:latin typeface="SimSun"/>
              <a:cs typeface="SimSun"/>
            </a:endParaRPr>
          </a:p>
          <a:p>
            <a:pPr marL="242570" indent="-230504">
              <a:lnSpc>
                <a:spcPct val="100000"/>
              </a:lnSpc>
              <a:buSzPct val="93548"/>
              <a:buFont typeface="Calibri"/>
              <a:buAutoNum type="alphaUcParenBoth" startAt="3"/>
              <a:tabLst>
                <a:tab pos="243204"/>
              </a:tabLst>
            </a:pPr>
            <a:r>
              <a:rPr sz="1550" spc="30">
                <a:latin typeface="SimSun"/>
                <a:cs typeface="SimSun"/>
              </a:rPr>
              <a:t>交出</a:t>
            </a:r>
            <a:endParaRPr sz="1550">
              <a:latin typeface="SimSun"/>
              <a:cs typeface="SimSun"/>
            </a:endParaRPr>
          </a:p>
          <a:p>
            <a:pPr>
              <a:lnSpc>
                <a:spcPct val="100000"/>
              </a:lnSpc>
              <a:spcBef>
                <a:spcPts val="10"/>
              </a:spcBef>
              <a:buFont typeface="Calibri"/>
              <a:buAutoNum type="alphaUcParenBoth" startAt="3"/>
            </a:pPr>
            <a:endParaRPr sz="2500">
              <a:latin typeface="SimSun"/>
              <a:cs typeface="SimSun"/>
            </a:endParaRPr>
          </a:p>
          <a:p>
            <a:pPr marL="259079" indent="-247015">
              <a:lnSpc>
                <a:spcPct val="100000"/>
              </a:lnSpc>
              <a:buSzPct val="93548"/>
              <a:buFont typeface="Calibri"/>
              <a:buAutoNum type="alphaUcParenBoth" startAt="3"/>
              <a:tabLst>
                <a:tab pos="259715"/>
              </a:tabLst>
            </a:pPr>
            <a:r>
              <a:rPr sz="1550" spc="20">
                <a:latin typeface="SimSun"/>
                <a:cs typeface="SimSun"/>
              </a:rPr>
              <a:t>工作证</a:t>
            </a:r>
            <a:endParaRPr sz="1550">
              <a:latin typeface="SimSun"/>
              <a:cs typeface="SimSun"/>
            </a:endParaRPr>
          </a:p>
        </p:txBody>
      </p:sp>
    </p:spTree>
  </p:cSld>
  <p:clrMapOvr>
    <a:masterClrMapping/>
  </p:clrMapOvr>
  <p:transition>
    <p:cut/>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4295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30">
                <a:latin typeface="SimSun"/>
                <a:cs typeface="SimSun"/>
              </a:rPr>
              <a:t>答案</a:t>
            </a:r>
            <a:r>
              <a:rPr sz="1550" spc="10">
                <a:latin typeface="SimSun"/>
                <a:cs typeface="SimSun"/>
              </a:rPr>
              <a:t>：</a:t>
            </a:r>
            <a:r>
              <a:rPr sz="1550" spc="15">
                <a:latin typeface="Calibri"/>
                <a:cs typeface="Calibri"/>
              </a:rPr>
              <a:t>A</a:t>
            </a:r>
            <a:endParaRPr sz="1550">
              <a:latin typeface="Calibri"/>
              <a:cs typeface="Calibri"/>
            </a:endParaRPr>
          </a:p>
        </p:txBody>
      </p:sp>
      <p:sp>
        <p:nvSpPr>
          <p:cNvPr id="3" name="object 3"/>
          <p:cNvSpPr txBox="1"/>
          <p:nvPr/>
        </p:nvSpPr>
        <p:spPr>
          <a:xfrm>
            <a:off x="1702257" y="2203234"/>
            <a:ext cx="283591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45</a:t>
            </a:r>
            <a:r>
              <a:rPr sz="1550" spc="-730">
                <a:latin typeface="SimSun"/>
                <a:cs typeface="SimSun"/>
              </a:rPr>
              <a:t>、</a:t>
            </a:r>
            <a:r>
              <a:rPr sz="1550" spc="20">
                <a:latin typeface="SimSun"/>
                <a:cs typeface="SimSun"/>
              </a:rPr>
              <a:t>脱硫系统及附属烟道处纳</a:t>
            </a:r>
            <a:r>
              <a:rPr sz="1550" spc="30">
                <a:latin typeface="SimSun"/>
                <a:cs typeface="SimSun"/>
              </a:rPr>
              <a:t>入</a:t>
            </a:r>
            <a:r>
              <a:rPr sz="1550" spc="15">
                <a:latin typeface="SimSun"/>
                <a:cs typeface="SimSun"/>
              </a:rPr>
              <a:t>(</a:t>
            </a:r>
            <a:endParaRPr sz="1550">
              <a:latin typeface="SimSun"/>
              <a:cs typeface="SimSun"/>
            </a:endParaRPr>
          </a:p>
        </p:txBody>
      </p:sp>
      <p:sp>
        <p:nvSpPr>
          <p:cNvPr id="4" name="object 4"/>
          <p:cNvSpPr txBox="1"/>
          <p:nvPr/>
        </p:nvSpPr>
        <p:spPr>
          <a:xfrm>
            <a:off x="6112954" y="2203234"/>
            <a:ext cx="363220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SimSun"/>
                <a:cs typeface="SimSun"/>
              </a:rPr>
              <a:t>)</a:t>
            </a:r>
            <a:r>
              <a:rPr sz="1550" spc="20">
                <a:latin typeface="SimSun"/>
                <a:cs typeface="SimSun"/>
              </a:rPr>
              <a:t>管理</a:t>
            </a:r>
            <a:r>
              <a:rPr sz="1550" spc="-710">
                <a:latin typeface="SimSun"/>
                <a:cs typeface="SimSun"/>
              </a:rPr>
              <a:t>。</a:t>
            </a:r>
            <a:r>
              <a:rPr sz="1550" spc="20">
                <a:latin typeface="SimSun"/>
                <a:cs typeface="SimSun"/>
              </a:rPr>
              <a:t>动火前应检查对应区域内消防水、</a:t>
            </a:r>
            <a:endParaRPr sz="1550">
              <a:latin typeface="SimSun"/>
              <a:cs typeface="SimSun"/>
            </a:endParaRPr>
          </a:p>
        </p:txBody>
      </p:sp>
      <p:sp>
        <p:nvSpPr>
          <p:cNvPr id="5" name="object 5"/>
          <p:cNvSpPr txBox="1"/>
          <p:nvPr/>
        </p:nvSpPr>
        <p:spPr>
          <a:xfrm>
            <a:off x="1702257" y="2845600"/>
            <a:ext cx="7942580" cy="1121600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0">
                <a:latin typeface="SimSun"/>
                <a:cs typeface="SimSun"/>
              </a:rPr>
              <a:t>除雾器冲洗水与否备用完好。将作业点及两</a:t>
            </a:r>
            <a:r>
              <a:rPr sz="1550" spc="30">
                <a:latin typeface="SimSun"/>
                <a:cs typeface="SimSun"/>
              </a:rPr>
              <a:t>旁</a:t>
            </a:r>
            <a:r>
              <a:rPr sz="1550" spc="-335">
                <a:latin typeface="SimSun"/>
                <a:cs typeface="SimSun"/>
              </a:rPr>
              <a:t> </a:t>
            </a:r>
            <a:r>
              <a:rPr sz="1550" spc="10">
                <a:latin typeface="SimSun"/>
                <a:cs typeface="SimSun"/>
              </a:rPr>
              <a:t>400mm</a:t>
            </a:r>
            <a:r>
              <a:rPr sz="1550" spc="-315">
                <a:latin typeface="SimSun"/>
                <a:cs typeface="SimSun"/>
              </a:rPr>
              <a:t> </a:t>
            </a:r>
            <a:r>
              <a:rPr sz="1550" spc="20">
                <a:latin typeface="SimSun"/>
                <a:cs typeface="SimSun"/>
              </a:rPr>
              <a:t>范围内旳防腐材料彻底清除洁</a:t>
            </a:r>
            <a:r>
              <a:rPr sz="1550" spc="30">
                <a:latin typeface="SimSun"/>
                <a:cs typeface="SimSun"/>
              </a:rPr>
              <a:t>净</a:t>
            </a:r>
            <a:r>
              <a:rPr sz="1550" spc="-5">
                <a:latin typeface="SimSun"/>
                <a:cs typeface="SimSun"/>
              </a:rPr>
              <a:t>,</a:t>
            </a:r>
            <a:r>
              <a:rPr sz="1550" spc="20">
                <a:latin typeface="SimSun"/>
                <a:cs typeface="SimSun"/>
              </a:rPr>
              <a:t>严禁</a:t>
            </a:r>
            <a:endParaRPr sz="1550">
              <a:latin typeface="SimSun"/>
              <a:cs typeface="SimSun"/>
            </a:endParaRPr>
          </a:p>
          <a:p>
            <a:pPr marL="12700" marR="5080" algn="just">
              <a:lnSpc>
                <a:spcPct val="272400"/>
              </a:lnSpc>
              <a:spcBef>
                <a:spcPts val="10"/>
              </a:spcBef>
            </a:pPr>
            <a:r>
              <a:rPr sz="1550" spc="20">
                <a:latin typeface="SimSun"/>
                <a:cs typeface="SimSun"/>
              </a:rPr>
              <a:t>用高温设施对防腐层进行烘烤</a:t>
            </a:r>
            <a:r>
              <a:rPr sz="1550" spc="-204">
                <a:latin typeface="SimSun"/>
                <a:cs typeface="SimSun"/>
              </a:rPr>
              <a:t>。</a:t>
            </a:r>
            <a:r>
              <a:rPr sz="1550" spc="20">
                <a:latin typeface="SimSun"/>
                <a:cs typeface="SimSun"/>
              </a:rPr>
              <a:t>动火工作期间</a:t>
            </a:r>
            <a:r>
              <a:rPr sz="1550" spc="-225">
                <a:latin typeface="SimSun"/>
                <a:cs typeface="SimSun"/>
              </a:rPr>
              <a:t>，</a:t>
            </a:r>
            <a:r>
              <a:rPr sz="1550" spc="20">
                <a:latin typeface="SimSun"/>
                <a:cs typeface="SimSun"/>
              </a:rPr>
              <a:t>作业区域设专职监护人员</a:t>
            </a:r>
            <a:r>
              <a:rPr sz="1550" spc="-225">
                <a:latin typeface="SimSun"/>
                <a:cs typeface="SimSun"/>
              </a:rPr>
              <a:t>，</a:t>
            </a:r>
            <a:r>
              <a:rPr sz="1550" spc="20">
                <a:latin typeface="SimSun"/>
                <a:cs typeface="SimSun"/>
              </a:rPr>
              <a:t>并做好可靠旳隔 </a:t>
            </a:r>
            <a:r>
              <a:rPr sz="1550">
                <a:latin typeface="SimSun"/>
                <a:cs typeface="SimSun"/>
              </a:rPr>
              <a:t>离措施，隔离材料必须严密且防火，做好火星飞溅旳防护措施，并准备灭火、降温设备。在 </a:t>
            </a:r>
            <a:r>
              <a:rPr sz="1550" spc="20">
                <a:latin typeface="SimSun"/>
                <a:cs typeface="SimSun"/>
              </a:rPr>
              <a:t>设备防腐和防腐保养期间，严禁动火。</a:t>
            </a:r>
            <a:endParaRPr sz="1550">
              <a:latin typeface="SimSun"/>
              <a:cs typeface="SimSun"/>
            </a:endParaRPr>
          </a:p>
          <a:p>
            <a:pPr marL="12700" marR="6482080">
              <a:lnSpc>
                <a:spcPct val="272600"/>
              </a:lnSpc>
              <a:spcBef>
                <a:spcPts val="10"/>
              </a:spcBef>
            </a:pPr>
            <a:r>
              <a:rPr sz="1550" spc="15">
                <a:latin typeface="Calibri"/>
                <a:cs typeface="Calibri"/>
              </a:rPr>
              <a:t>(A</a:t>
            </a:r>
            <a:r>
              <a:rPr sz="1550" spc="-5">
                <a:latin typeface="Calibri"/>
                <a:cs typeface="Calibri"/>
              </a:rPr>
              <a:t>)</a:t>
            </a:r>
            <a:r>
              <a:rPr sz="1550" spc="15">
                <a:latin typeface="SimSun"/>
                <a:cs typeface="SimSun"/>
              </a:rPr>
              <a:t>一级动火区域  </a:t>
            </a:r>
            <a:r>
              <a:rPr sz="1550" spc="5">
                <a:latin typeface="Calibri"/>
                <a:cs typeface="Calibri"/>
              </a:rPr>
              <a:t>(B)</a:t>
            </a:r>
            <a:r>
              <a:rPr sz="1550" spc="20">
                <a:latin typeface="SimSun"/>
                <a:cs typeface="SimSun"/>
              </a:rPr>
              <a:t>一般动火区域 </a:t>
            </a:r>
            <a:r>
              <a:rPr sz="1550" spc="5">
                <a:latin typeface="Calibri"/>
                <a:cs typeface="Calibri"/>
              </a:rPr>
              <a:t>(C)</a:t>
            </a:r>
            <a:r>
              <a:rPr sz="1550" spc="20">
                <a:latin typeface="SimSun"/>
                <a:cs typeface="SimSun"/>
              </a:rPr>
              <a:t>检修区域  </a:t>
            </a:r>
            <a:r>
              <a:rPr sz="1550" spc="145">
                <a:latin typeface="SimSun"/>
                <a:cs typeface="SimSun"/>
              </a:rPr>
              <a:t> </a:t>
            </a:r>
            <a:r>
              <a:rPr sz="1550" spc="25">
                <a:latin typeface="SimSun"/>
                <a:cs typeface="SimSun"/>
              </a:rPr>
              <a:t>答案</a:t>
            </a:r>
            <a:r>
              <a:rPr sz="1550" spc="20">
                <a:latin typeface="SimSun"/>
                <a:cs typeface="SimSun"/>
              </a:rPr>
              <a:t>：</a:t>
            </a:r>
            <a:r>
              <a:rPr sz="1550" spc="20">
                <a:latin typeface="Calibri"/>
                <a:cs typeface="Calibri"/>
              </a:rPr>
              <a:t>A</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10">
                <a:latin typeface="SimSun"/>
                <a:cs typeface="SimSun"/>
              </a:rPr>
              <a:t>46</a:t>
            </a:r>
            <a:r>
              <a:rPr sz="1550" spc="20">
                <a:latin typeface="SimSun"/>
                <a:cs typeface="SimSun"/>
              </a:rPr>
              <a:t>、在液氨储罐</a:t>
            </a:r>
            <a:r>
              <a:rPr sz="1550" spc="15">
                <a:latin typeface="SimSun"/>
                <a:cs typeface="SimSun"/>
              </a:rPr>
              <a:t>（20）m</a:t>
            </a:r>
            <a:r>
              <a:rPr sz="1550" spc="-400">
                <a:latin typeface="SimSun"/>
                <a:cs typeface="SimSun"/>
              </a:rPr>
              <a:t> </a:t>
            </a:r>
            <a:r>
              <a:rPr sz="1550" spc="20">
                <a:latin typeface="SimSun"/>
                <a:cs typeface="SimSun"/>
              </a:rPr>
              <a:t>以内，严禁堆放易燃、可燃物品</a:t>
            </a:r>
            <a:endParaRPr sz="1550">
              <a:latin typeface="SimSun"/>
              <a:cs typeface="SimSun"/>
            </a:endParaRPr>
          </a:p>
          <a:p>
            <a:pPr>
              <a:lnSpc>
                <a:spcPct val="100000"/>
              </a:lnSpc>
            </a:pPr>
            <a:endParaRPr sz="1600">
              <a:latin typeface="SimSun"/>
              <a:cs typeface="SimSun"/>
            </a:endParaRPr>
          </a:p>
          <a:p>
            <a:pPr marL="252095" indent="-240029">
              <a:lnSpc>
                <a:spcPct val="100000"/>
              </a:lnSpc>
              <a:spcBef>
                <a:spcPts val="1150"/>
              </a:spcBef>
              <a:buSzPct val="93548"/>
              <a:buFont typeface="Calibri"/>
              <a:buAutoNum type="alphaUcParenBoth"/>
              <a:tabLst>
                <a:tab pos="252729"/>
              </a:tabLst>
            </a:pPr>
            <a:r>
              <a:rPr sz="1550" spc="5">
                <a:latin typeface="SimSun"/>
                <a:cs typeface="SimSun"/>
              </a:rPr>
              <a:t>10</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5">
                <a:latin typeface="SimSun"/>
                <a:cs typeface="SimSun"/>
              </a:rPr>
              <a:t>20</a:t>
            </a:r>
            <a:endParaRPr sz="1550">
              <a:latin typeface="SimSun"/>
              <a:cs typeface="SimSun"/>
            </a:endParaRPr>
          </a:p>
          <a:p>
            <a:pPr>
              <a:lnSpc>
                <a:spcPct val="100000"/>
              </a:lnSpc>
              <a:spcBef>
                <a:spcPts val="15"/>
              </a:spcBef>
              <a:buFont typeface="Calibri"/>
              <a:buAutoNum type="alphaUcParenBoth"/>
            </a:pPr>
            <a:endParaRPr sz="2500">
              <a:latin typeface="SimSun"/>
              <a:cs typeface="SimSun"/>
            </a:endParaRPr>
          </a:p>
          <a:p>
            <a:pPr marL="242570" indent="-230504">
              <a:lnSpc>
                <a:spcPct val="100000"/>
              </a:lnSpc>
              <a:buSzPct val="93548"/>
              <a:buFont typeface="Calibri"/>
              <a:buAutoNum type="alphaUcParenBoth"/>
              <a:tabLst>
                <a:tab pos="243204"/>
              </a:tabLst>
            </a:pPr>
            <a:r>
              <a:rPr sz="1550" spc="5">
                <a:latin typeface="SimSun"/>
                <a:cs typeface="SimSun"/>
              </a:rPr>
              <a:t>15</a:t>
            </a:r>
            <a:endParaRPr sz="1550">
              <a:latin typeface="SimSun"/>
              <a:cs typeface="SimSun"/>
            </a:endParaRPr>
          </a:p>
          <a:p>
            <a:pPr>
              <a:lnSpc>
                <a:spcPct val="100000"/>
              </a:lnSpc>
              <a:spcBef>
                <a:spcPts val="60"/>
              </a:spcBef>
              <a:buFont typeface="Calibri"/>
              <a:buAutoNum type="alphaUcParenBoth"/>
            </a:pPr>
            <a:endParaRPr sz="2450">
              <a:latin typeface="SimSun"/>
              <a:cs typeface="SimSun"/>
            </a:endParaRPr>
          </a:p>
          <a:p>
            <a:pPr marL="259079" indent="-247015">
              <a:lnSpc>
                <a:spcPct val="100000"/>
              </a:lnSpc>
              <a:buSzPct val="93548"/>
              <a:buFont typeface="Calibri"/>
              <a:buAutoNum type="alphaUcParenBoth"/>
              <a:tabLst>
                <a:tab pos="259715"/>
              </a:tabLst>
            </a:pPr>
            <a:r>
              <a:rPr sz="1550" spc="-5">
                <a:latin typeface="SimSun"/>
                <a:cs typeface="SimSun"/>
              </a:rPr>
              <a:t>25</a:t>
            </a:r>
            <a:endParaRPr sz="1550">
              <a:latin typeface="SimSun"/>
              <a:cs typeface="SimSun"/>
            </a:endParaRPr>
          </a:p>
          <a:p>
            <a:pPr>
              <a:lnSpc>
                <a:spcPct val="100000"/>
              </a:lnSpc>
              <a:spcBef>
                <a:spcPts val="10"/>
              </a:spcBef>
            </a:pPr>
            <a:endParaRPr sz="2500">
              <a:latin typeface="SimSun"/>
              <a:cs typeface="SimSun"/>
            </a:endParaRPr>
          </a:p>
          <a:p>
            <a:pPr marL="12700">
              <a:lnSpc>
                <a:spcPct val="100000"/>
              </a:lnSpc>
            </a:pPr>
            <a:r>
              <a:rPr sz="1550" spc="10">
                <a:latin typeface="SimSun"/>
                <a:cs typeface="SimSun"/>
              </a:rPr>
              <a:t>答案</a:t>
            </a:r>
            <a:r>
              <a:rPr sz="1550" spc="45">
                <a:latin typeface="SimSun"/>
                <a:cs typeface="SimSun"/>
              </a:rPr>
              <a:t>：</a:t>
            </a:r>
            <a:r>
              <a:rPr sz="1550" spc="15">
                <a:latin typeface="Calibri"/>
                <a:cs typeface="Calibri"/>
              </a:rPr>
              <a:t>B</a:t>
            </a:r>
            <a:endParaRPr sz="1550">
              <a:latin typeface="Calibri"/>
              <a:cs typeface="Calibri"/>
            </a:endParaRPr>
          </a:p>
          <a:p>
            <a:pPr marL="12700" marR="5080">
              <a:lnSpc>
                <a:spcPct val="271900"/>
              </a:lnSpc>
              <a:spcBef>
                <a:spcPts val="25"/>
              </a:spcBef>
            </a:pPr>
            <a:r>
              <a:rPr sz="1550" spc="10">
                <a:latin typeface="SimSun"/>
                <a:cs typeface="SimSun"/>
              </a:rPr>
              <a:t>47</a:t>
            </a:r>
            <a:r>
              <a:rPr sz="1550" spc="-225">
                <a:latin typeface="SimSun"/>
                <a:cs typeface="SimSun"/>
              </a:rPr>
              <a:t>、</a:t>
            </a:r>
            <a:r>
              <a:rPr sz="1550" spc="20">
                <a:latin typeface="SimSun"/>
                <a:cs typeface="SimSun"/>
              </a:rPr>
              <a:t>氢冷发电机旳氢气置换操作必须使</a:t>
            </a:r>
            <a:r>
              <a:rPr sz="1550" spc="30">
                <a:latin typeface="SimSun"/>
                <a:cs typeface="SimSun"/>
              </a:rPr>
              <a:t>用</a:t>
            </a:r>
            <a:r>
              <a:rPr sz="1550" spc="-350">
                <a:latin typeface="SimSun"/>
                <a:cs typeface="SimSun"/>
              </a:rPr>
              <a:t> </a:t>
            </a:r>
            <a:r>
              <a:rPr sz="1550" spc="5">
                <a:latin typeface="SimSun"/>
                <a:cs typeface="SimSun"/>
              </a:rPr>
              <a:t>CO2</a:t>
            </a:r>
            <a:r>
              <a:rPr sz="1550" spc="-204">
                <a:latin typeface="SimSun"/>
                <a:cs typeface="SimSun"/>
              </a:rPr>
              <a:t>、</a:t>
            </a:r>
            <a:r>
              <a:rPr sz="1550" spc="10">
                <a:latin typeface="SimSun"/>
                <a:cs typeface="SimSun"/>
              </a:rPr>
              <a:t>N2</a:t>
            </a:r>
            <a:r>
              <a:rPr sz="1550" spc="-360">
                <a:latin typeface="SimSun"/>
                <a:cs typeface="SimSun"/>
              </a:rPr>
              <a:t> </a:t>
            </a:r>
            <a:r>
              <a:rPr sz="1550" spc="20">
                <a:latin typeface="SimSun"/>
                <a:cs typeface="SimSun"/>
              </a:rPr>
              <a:t>等不活泼气体</a:t>
            </a:r>
            <a:r>
              <a:rPr sz="1550" spc="-204">
                <a:latin typeface="SimSun"/>
                <a:cs typeface="SimSun"/>
              </a:rPr>
              <a:t>，</a:t>
            </a:r>
            <a:r>
              <a:rPr sz="1550" spc="20">
                <a:latin typeface="SimSun"/>
                <a:cs typeface="SimSun"/>
              </a:rPr>
              <a:t>按专门旳操作规程进行置 换。在置换过程中，必须保证多种气体取样与化验工作</a:t>
            </a:r>
            <a:r>
              <a:rPr sz="1550" spc="10">
                <a:latin typeface="SimSun"/>
                <a:cs typeface="SimSun"/>
              </a:rPr>
              <a:t>旳</a:t>
            </a:r>
            <a:r>
              <a:rPr sz="1550" spc="15">
                <a:latin typeface="SimSun"/>
                <a:cs typeface="SimSun"/>
              </a:rPr>
              <a:t>(</a:t>
            </a:r>
            <a:r>
              <a:rPr sz="1550" spc="20">
                <a:latin typeface="SimSun"/>
                <a:cs typeface="SimSun"/>
              </a:rPr>
              <a:t>对旳</a:t>
            </a:r>
            <a:r>
              <a:rPr sz="1550" spc="25">
                <a:latin typeface="SimSun"/>
                <a:cs typeface="SimSun"/>
              </a:rPr>
              <a:t>性</a:t>
            </a:r>
            <a:r>
              <a:rPr sz="1550" spc="10">
                <a:latin typeface="SimSun"/>
                <a:cs typeface="SimSun"/>
              </a:rPr>
              <a:t>)，</a:t>
            </a:r>
            <a:r>
              <a:rPr sz="1550" spc="20">
                <a:latin typeface="SimSun"/>
                <a:cs typeface="SimSun"/>
              </a:rPr>
              <a:t>防止误判断</a:t>
            </a:r>
            <a:r>
              <a:rPr sz="1550" spc="30">
                <a:latin typeface="SimSun"/>
                <a:cs typeface="SimSun"/>
              </a:rPr>
              <a:t>。</a:t>
            </a:r>
            <a:endParaRPr sz="1550">
              <a:latin typeface="SimSun"/>
              <a:cs typeface="SimSun"/>
            </a:endParaRPr>
          </a:p>
          <a:p>
            <a:pPr>
              <a:lnSpc>
                <a:spcPct val="100000"/>
              </a:lnSpc>
            </a:pPr>
            <a:endParaRPr sz="1600">
              <a:latin typeface="SimSun"/>
              <a:cs typeface="SimSun"/>
            </a:endParaRPr>
          </a:p>
          <a:p>
            <a:pPr marL="252095" indent="-240029">
              <a:lnSpc>
                <a:spcPct val="100000"/>
              </a:lnSpc>
              <a:spcBef>
                <a:spcPts val="1165"/>
              </a:spcBef>
              <a:buSzPct val="93548"/>
              <a:buFont typeface="Calibri"/>
              <a:buAutoNum type="alphaUcParenBoth"/>
              <a:tabLst>
                <a:tab pos="252729"/>
              </a:tabLst>
            </a:pPr>
            <a:r>
              <a:rPr sz="1550" spc="20">
                <a:latin typeface="SimSun"/>
                <a:cs typeface="SimSun"/>
              </a:rPr>
              <a:t>及时性</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5110" indent="-233045">
              <a:lnSpc>
                <a:spcPct val="100000"/>
              </a:lnSpc>
              <a:spcBef>
                <a:spcPts val="5"/>
              </a:spcBef>
              <a:buSzPct val="93548"/>
              <a:buFont typeface="Calibri"/>
              <a:buAutoNum type="alphaUcParenBoth"/>
              <a:tabLst>
                <a:tab pos="245745"/>
              </a:tabLst>
            </a:pPr>
            <a:r>
              <a:rPr sz="1550" spc="20">
                <a:latin typeface="SimSun"/>
                <a:cs typeface="SimSun"/>
              </a:rPr>
              <a:t>对旳</a:t>
            </a:r>
            <a:r>
              <a:rPr sz="1550" spc="30">
                <a:latin typeface="SimSun"/>
                <a:cs typeface="SimSun"/>
              </a:rPr>
              <a:t>性</a:t>
            </a:r>
            <a:endParaRPr sz="1550">
              <a:latin typeface="SimSun"/>
              <a:cs typeface="SimSun"/>
            </a:endParaRPr>
          </a:p>
        </p:txBody>
      </p:sp>
    </p:spTree>
  </p:cSld>
  <p:clrMapOvr>
    <a:masterClrMapping/>
  </p:clrMapOvr>
  <p:transition>
    <p:cut/>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1427480" cy="91186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Calibri"/>
                <a:cs typeface="Calibri"/>
              </a:rPr>
              <a:t>(C)</a:t>
            </a:r>
            <a:r>
              <a:rPr sz="1550" spc="20">
                <a:latin typeface="SimSun"/>
                <a:cs typeface="SimSun"/>
              </a:rPr>
              <a:t>精确性</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20">
                <a:latin typeface="SimSun"/>
                <a:cs typeface="SimSun"/>
              </a:rPr>
              <a:t>答案</a:t>
            </a:r>
            <a:r>
              <a:rPr sz="1550" spc="30">
                <a:latin typeface="SimSun"/>
                <a:cs typeface="SimSun"/>
              </a:rPr>
              <a:t>：</a:t>
            </a:r>
            <a:r>
              <a:rPr sz="1550" spc="15">
                <a:latin typeface="Calibri"/>
                <a:cs typeface="Calibri"/>
              </a:rPr>
              <a:t>B</a:t>
            </a:r>
            <a:endParaRPr sz="1550">
              <a:latin typeface="Calibri"/>
              <a:cs typeface="Calibri"/>
            </a:endParaRPr>
          </a:p>
        </p:txBody>
      </p:sp>
      <p:sp>
        <p:nvSpPr>
          <p:cNvPr id="3" name="object 3"/>
          <p:cNvSpPr txBox="1"/>
          <p:nvPr/>
        </p:nvSpPr>
        <p:spPr>
          <a:xfrm>
            <a:off x="1702257" y="2845600"/>
            <a:ext cx="4603115"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48</a:t>
            </a:r>
            <a:r>
              <a:rPr sz="1550" spc="20">
                <a:latin typeface="SimSun"/>
                <a:cs typeface="SimSun"/>
              </a:rPr>
              <a:t>、一级动火安全措施票工作时间不得超过（</a:t>
            </a:r>
            <a:endParaRPr sz="1550">
              <a:latin typeface="SimSun"/>
              <a:cs typeface="SimSun"/>
            </a:endParaRPr>
          </a:p>
        </p:txBody>
      </p:sp>
      <p:sp>
        <p:nvSpPr>
          <p:cNvPr id="4" name="object 4"/>
          <p:cNvSpPr txBox="1"/>
          <p:nvPr/>
        </p:nvSpPr>
        <p:spPr>
          <a:xfrm>
            <a:off x="6204267" y="2845600"/>
            <a:ext cx="120015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5">
                <a:latin typeface="SimSun"/>
                <a:cs typeface="SimSun"/>
              </a:rPr>
              <a:t>）小时</a:t>
            </a:r>
            <a:endParaRPr sz="1550">
              <a:latin typeface="SimSun"/>
              <a:cs typeface="SimSun"/>
            </a:endParaRPr>
          </a:p>
        </p:txBody>
      </p:sp>
      <p:sp>
        <p:nvSpPr>
          <p:cNvPr id="5" name="object 5"/>
          <p:cNvSpPr txBox="1"/>
          <p:nvPr/>
        </p:nvSpPr>
        <p:spPr>
          <a:xfrm>
            <a:off x="1702257" y="3490252"/>
            <a:ext cx="6405245" cy="284416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5"/>
              </a:spcBef>
              <a:buSzPct val="93548"/>
              <a:buFont typeface="Calibri"/>
              <a:buAutoNum type="alphaUcParenBoth"/>
              <a:tabLst>
                <a:tab pos="252729"/>
              </a:tabLst>
            </a:pPr>
            <a:r>
              <a:rPr sz="1550" spc="5">
                <a:latin typeface="SimSun"/>
                <a:cs typeface="SimSun"/>
              </a:rPr>
              <a:t>48</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5">
                <a:latin typeface="SimSun"/>
                <a:cs typeface="SimSun"/>
              </a:rPr>
              <a:t>72</a:t>
            </a:r>
            <a:endParaRPr sz="1550">
              <a:latin typeface="SimSun"/>
              <a:cs typeface="SimSun"/>
            </a:endParaRPr>
          </a:p>
          <a:p>
            <a:pPr>
              <a:lnSpc>
                <a:spcPct val="100000"/>
              </a:lnSpc>
              <a:spcBef>
                <a:spcPts val="60"/>
              </a:spcBef>
              <a:buFont typeface="Calibri"/>
              <a:buAutoNum type="alphaUcParenBoth"/>
            </a:pPr>
            <a:endParaRPr sz="2450">
              <a:latin typeface="SimSun"/>
              <a:cs typeface="SimSun"/>
            </a:endParaRPr>
          </a:p>
          <a:p>
            <a:pPr marL="242570" indent="-230504">
              <a:lnSpc>
                <a:spcPct val="100000"/>
              </a:lnSpc>
              <a:buSzPct val="93548"/>
              <a:buFont typeface="Calibri"/>
              <a:buAutoNum type="alphaUcParenBoth"/>
              <a:tabLst>
                <a:tab pos="243204"/>
              </a:tabLst>
            </a:pPr>
            <a:r>
              <a:rPr sz="1550" spc="5">
                <a:latin typeface="SimSun"/>
                <a:cs typeface="SimSun"/>
              </a:rPr>
              <a:t>24</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20">
                <a:latin typeface="SimSun"/>
                <a:cs typeface="SimSun"/>
              </a:rPr>
              <a:t>答案</a:t>
            </a:r>
            <a:r>
              <a:rPr sz="1550" spc="30">
                <a:latin typeface="SimSun"/>
                <a:cs typeface="SimSun"/>
              </a:rPr>
              <a:t>：</a:t>
            </a:r>
            <a:r>
              <a:rPr sz="1550" spc="15">
                <a:latin typeface="Calibri"/>
                <a:cs typeface="Calibri"/>
              </a:rPr>
              <a:t>C</a:t>
            </a:r>
            <a:endParaRPr sz="1550">
              <a:latin typeface="Calibri"/>
              <a:cs typeface="Calibri"/>
            </a:endParaRPr>
          </a:p>
          <a:p>
            <a:pPr>
              <a:lnSpc>
                <a:spcPct val="100000"/>
              </a:lnSpc>
            </a:pPr>
            <a:endParaRPr sz="1700">
              <a:latin typeface="Calibri"/>
              <a:cs typeface="Calibri"/>
            </a:endParaRPr>
          </a:p>
          <a:p>
            <a:pPr marL="12700">
              <a:lnSpc>
                <a:spcPct val="100000"/>
              </a:lnSpc>
              <a:spcBef>
                <a:spcPts val="1140"/>
              </a:spcBef>
            </a:pPr>
            <a:r>
              <a:rPr sz="1550" spc="10">
                <a:latin typeface="SimSun"/>
                <a:cs typeface="SimSun"/>
              </a:rPr>
              <a:t>49</a:t>
            </a:r>
            <a:r>
              <a:rPr sz="1550" spc="20">
                <a:latin typeface="SimSun"/>
                <a:cs typeface="SimSun"/>
              </a:rPr>
              <a:t>、发电厂内应划定油区。油区照明应采用防爆型，油区周围必须</a:t>
            </a:r>
            <a:endParaRPr sz="1550">
              <a:latin typeface="SimSun"/>
              <a:cs typeface="SimSun"/>
            </a:endParaRPr>
          </a:p>
        </p:txBody>
      </p:sp>
      <p:sp>
        <p:nvSpPr>
          <p:cNvPr id="6" name="object 6"/>
          <p:cNvSpPr txBox="1"/>
          <p:nvPr/>
        </p:nvSpPr>
        <p:spPr>
          <a:xfrm>
            <a:off x="1702257" y="6709511"/>
            <a:ext cx="232791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设置围墙，其高度不低</a:t>
            </a:r>
            <a:r>
              <a:rPr sz="1550" spc="10">
                <a:latin typeface="SimSun"/>
                <a:cs typeface="SimSun"/>
              </a:rPr>
              <a:t>于</a:t>
            </a:r>
            <a:r>
              <a:rPr sz="1550" spc="15">
                <a:latin typeface="SimSun"/>
                <a:cs typeface="SimSun"/>
              </a:rPr>
              <a:t>(</a:t>
            </a:r>
            <a:endParaRPr sz="1550">
              <a:latin typeface="SimSun"/>
              <a:cs typeface="SimSun"/>
            </a:endParaRPr>
          </a:p>
        </p:txBody>
      </p:sp>
      <p:sp>
        <p:nvSpPr>
          <p:cNvPr id="7" name="object 7"/>
          <p:cNvSpPr txBox="1"/>
          <p:nvPr/>
        </p:nvSpPr>
        <p:spPr>
          <a:xfrm>
            <a:off x="4405236" y="6709511"/>
            <a:ext cx="322770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)m，</a:t>
            </a:r>
            <a:r>
              <a:rPr sz="1550" spc="20">
                <a:latin typeface="SimSun"/>
                <a:cs typeface="SimSun"/>
              </a:rPr>
              <a:t>并挂“严禁烟火”等明显旳警告</a:t>
            </a:r>
            <a:endParaRPr sz="1550">
              <a:latin typeface="SimSun"/>
              <a:cs typeface="SimSun"/>
            </a:endParaRPr>
          </a:p>
        </p:txBody>
      </p:sp>
      <p:sp>
        <p:nvSpPr>
          <p:cNvPr id="8" name="object 8"/>
          <p:cNvSpPr txBox="1"/>
          <p:nvPr/>
        </p:nvSpPr>
        <p:spPr>
          <a:xfrm>
            <a:off x="1702257" y="7354163"/>
            <a:ext cx="8617585" cy="47758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标示牌</a:t>
            </a:r>
            <a:r>
              <a:rPr sz="1550" spc="4635">
                <a:latin typeface="SimSun"/>
                <a:cs typeface="SimSun"/>
              </a:rPr>
              <a:t>。</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5">
                <a:latin typeface="Calibri"/>
                <a:cs typeface="Calibri"/>
              </a:rPr>
              <a:t>(A)</a:t>
            </a:r>
            <a:r>
              <a:rPr sz="1550" spc="15">
                <a:latin typeface="SimSun"/>
                <a:cs typeface="SimSun"/>
              </a:rPr>
              <a:t>1．5</a:t>
            </a:r>
            <a:endParaRPr sz="1550">
              <a:latin typeface="SimSun"/>
              <a:cs typeface="SimSun"/>
            </a:endParaRPr>
          </a:p>
          <a:p>
            <a:pPr>
              <a:lnSpc>
                <a:spcPct val="100000"/>
              </a:lnSpc>
              <a:spcBef>
                <a:spcPts val="60"/>
              </a:spcBef>
            </a:pPr>
            <a:endParaRPr sz="2450">
              <a:latin typeface="SimSun"/>
              <a:cs typeface="SimSun"/>
            </a:endParaRPr>
          </a:p>
          <a:p>
            <a:pPr marL="12700">
              <a:lnSpc>
                <a:spcPct val="100000"/>
              </a:lnSpc>
            </a:pPr>
            <a:r>
              <a:rPr sz="1550" spc="15">
                <a:latin typeface="Calibri"/>
                <a:cs typeface="Calibri"/>
              </a:rPr>
              <a:t>(B)</a:t>
            </a:r>
            <a:r>
              <a:rPr sz="1550" spc="15">
                <a:latin typeface="SimSun"/>
                <a:cs typeface="SimSun"/>
              </a:rPr>
              <a:t>1．7</a:t>
            </a:r>
            <a:endParaRPr sz="1550">
              <a:latin typeface="SimSun"/>
              <a:cs typeface="SimSun"/>
            </a:endParaRPr>
          </a:p>
          <a:p>
            <a:pPr>
              <a:lnSpc>
                <a:spcPct val="100000"/>
              </a:lnSpc>
              <a:spcBef>
                <a:spcPts val="10"/>
              </a:spcBef>
            </a:pPr>
            <a:endParaRPr sz="2500">
              <a:latin typeface="SimSun"/>
              <a:cs typeface="SimSun"/>
            </a:endParaRPr>
          </a:p>
          <a:p>
            <a:pPr marL="12700">
              <a:lnSpc>
                <a:spcPct val="100000"/>
              </a:lnSpc>
              <a:spcBef>
                <a:spcPts val="5"/>
              </a:spcBef>
            </a:pPr>
            <a:r>
              <a:rPr sz="1550" spc="10">
                <a:latin typeface="Calibri"/>
                <a:cs typeface="Calibri"/>
              </a:rPr>
              <a:t>(C)</a:t>
            </a:r>
            <a:r>
              <a:rPr sz="1550" spc="10">
                <a:latin typeface="SimSun"/>
                <a:cs typeface="SimSun"/>
              </a:rPr>
              <a:t>2</a:t>
            </a:r>
            <a:endParaRPr sz="1550">
              <a:latin typeface="SimSun"/>
              <a:cs typeface="SimSun"/>
            </a:endParaRPr>
          </a:p>
          <a:p>
            <a:pPr>
              <a:lnSpc>
                <a:spcPct val="100000"/>
              </a:lnSpc>
              <a:spcBef>
                <a:spcPts val="10"/>
              </a:spcBef>
            </a:pPr>
            <a:endParaRPr sz="2500">
              <a:latin typeface="SimSun"/>
              <a:cs typeface="SimSun"/>
            </a:endParaRPr>
          </a:p>
          <a:p>
            <a:pPr marL="12700">
              <a:lnSpc>
                <a:spcPct val="100000"/>
              </a:lnSpc>
            </a:pPr>
            <a:r>
              <a:rPr sz="1550" spc="10">
                <a:latin typeface="Calibri"/>
                <a:cs typeface="Calibri"/>
              </a:rPr>
              <a:t>(D)</a:t>
            </a:r>
            <a:r>
              <a:rPr sz="1550" spc="10">
                <a:latin typeface="SimSun"/>
                <a:cs typeface="SimSun"/>
              </a:rPr>
              <a:t>2．5</a:t>
            </a:r>
            <a:endParaRPr sz="1550">
              <a:latin typeface="SimSun"/>
              <a:cs typeface="SimSun"/>
            </a:endParaRPr>
          </a:p>
          <a:p>
            <a:pPr>
              <a:lnSpc>
                <a:spcPct val="100000"/>
              </a:lnSpc>
              <a:spcBef>
                <a:spcPts val="60"/>
              </a:spcBef>
            </a:pPr>
            <a:endParaRPr sz="2450">
              <a:latin typeface="SimSun"/>
              <a:cs typeface="SimSun"/>
            </a:endParaRPr>
          </a:p>
          <a:p>
            <a:pPr marL="12700">
              <a:lnSpc>
                <a:spcPct val="100000"/>
              </a:lnSpc>
            </a:pPr>
            <a:r>
              <a:rPr sz="1550" spc="10">
                <a:latin typeface="SimSun"/>
                <a:cs typeface="SimSun"/>
              </a:rPr>
              <a:t>答案</a:t>
            </a:r>
            <a:r>
              <a:rPr sz="1550" spc="45">
                <a:latin typeface="SimSun"/>
                <a:cs typeface="SimSun"/>
              </a:rPr>
              <a:t>：</a:t>
            </a:r>
            <a:r>
              <a:rPr sz="1550" spc="-110">
                <a:latin typeface="Calibri"/>
                <a:cs typeface="Calibri"/>
              </a:rPr>
              <a:t>D</a:t>
            </a:r>
            <a:endParaRPr sz="1550">
              <a:latin typeface="Calibri"/>
              <a:cs typeface="Calibri"/>
            </a:endParaRPr>
          </a:p>
          <a:p>
            <a:pPr>
              <a:lnSpc>
                <a:spcPct val="100000"/>
              </a:lnSpc>
            </a:pPr>
            <a:endParaRPr sz="1700">
              <a:latin typeface="Calibri"/>
              <a:cs typeface="Calibri"/>
            </a:endParaRPr>
          </a:p>
          <a:p>
            <a:pPr marL="12700">
              <a:lnSpc>
                <a:spcPct val="100000"/>
              </a:lnSpc>
              <a:spcBef>
                <a:spcPts val="1140"/>
              </a:spcBef>
            </a:pPr>
            <a:r>
              <a:rPr sz="1550" spc="10">
                <a:latin typeface="SimSun"/>
                <a:cs typeface="SimSun"/>
              </a:rPr>
              <a:t>50</a:t>
            </a:r>
            <a:r>
              <a:rPr sz="1550" spc="5">
                <a:latin typeface="SimSun"/>
                <a:cs typeface="SimSun"/>
              </a:rPr>
              <a:t>、储氢站、发电机氢系统和其他装有氢气旳设备附近</a:t>
            </a:r>
            <a:r>
              <a:rPr sz="1550" spc="-170">
                <a:latin typeface="SimSun"/>
                <a:cs typeface="SimSun"/>
              </a:rPr>
              <a:t>，</a:t>
            </a:r>
            <a:r>
              <a:rPr sz="1550" spc="10">
                <a:latin typeface="SimSun"/>
                <a:cs typeface="SimSun"/>
              </a:rPr>
              <a:t>必须</a:t>
            </a:r>
            <a:r>
              <a:rPr sz="1550" spc="5">
                <a:latin typeface="SimSun"/>
                <a:cs typeface="SimSun"/>
              </a:rPr>
              <a:t>严禁烟</a:t>
            </a:r>
            <a:r>
              <a:rPr sz="1550" spc="10">
                <a:latin typeface="SimSun"/>
                <a:cs typeface="SimSun"/>
              </a:rPr>
              <a:t>火，</a:t>
            </a:r>
            <a:r>
              <a:rPr sz="1550" spc="5">
                <a:latin typeface="SimSun"/>
                <a:cs typeface="SimSun"/>
              </a:rPr>
              <a:t>严禁放</a:t>
            </a:r>
            <a:r>
              <a:rPr sz="1550" spc="10">
                <a:latin typeface="SimSun"/>
                <a:cs typeface="SimSun"/>
              </a:rPr>
              <a:t>置</a:t>
            </a:r>
            <a:r>
              <a:rPr sz="1550" spc="5">
                <a:latin typeface="SimSun"/>
                <a:cs typeface="SimSun"/>
              </a:rPr>
              <a:t>易</a:t>
            </a:r>
            <a:r>
              <a:rPr sz="1550" spc="10">
                <a:latin typeface="SimSun"/>
                <a:cs typeface="SimSun"/>
              </a:rPr>
              <a:t>爆</a:t>
            </a:r>
            <a:r>
              <a:rPr sz="1550" spc="5">
                <a:latin typeface="SimSun"/>
                <a:cs typeface="SimSun"/>
              </a:rPr>
              <a:t>易燃</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20">
                <a:latin typeface="SimSun"/>
                <a:cs typeface="SimSun"/>
              </a:rPr>
              <a:t>物品，并应设“严禁烟火”旳警示牌。在制氢站、发电机旳附近，应备有必要旳消防设备</a:t>
            </a:r>
            <a:r>
              <a:rPr sz="1550" spc="4635">
                <a:latin typeface="SimSun"/>
                <a:cs typeface="SimSun"/>
              </a:rPr>
              <a:t>。</a:t>
            </a:r>
            <a:endParaRPr sz="1550">
              <a:latin typeface="SimSun"/>
              <a:cs typeface="SimSun"/>
            </a:endParaRPr>
          </a:p>
        </p:txBody>
      </p:sp>
      <p:sp>
        <p:nvSpPr>
          <p:cNvPr id="9" name="object 9"/>
          <p:cNvSpPr txBox="1"/>
          <p:nvPr/>
        </p:nvSpPr>
        <p:spPr>
          <a:xfrm>
            <a:off x="1702257" y="12505474"/>
            <a:ext cx="576961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5">
                <a:latin typeface="SimSun"/>
                <a:cs typeface="SimSun"/>
              </a:rPr>
              <a:t>制（供）氢站周围（一般</a:t>
            </a:r>
            <a:r>
              <a:rPr sz="1550" spc="30">
                <a:latin typeface="SimSun"/>
                <a:cs typeface="SimSun"/>
              </a:rPr>
              <a:t>在</a:t>
            </a:r>
            <a:r>
              <a:rPr sz="1550" spc="-380">
                <a:latin typeface="SimSun"/>
                <a:cs typeface="SimSun"/>
              </a:rPr>
              <a:t> </a:t>
            </a:r>
            <a:r>
              <a:rPr sz="1550" spc="-10">
                <a:latin typeface="SimSun"/>
                <a:cs typeface="SimSun"/>
              </a:rPr>
              <a:t>10</a:t>
            </a:r>
            <a:r>
              <a:rPr sz="1550" spc="15">
                <a:latin typeface="SimSun"/>
                <a:cs typeface="SimSun"/>
              </a:rPr>
              <a:t>m</a:t>
            </a:r>
            <a:r>
              <a:rPr sz="1550" spc="-355">
                <a:latin typeface="SimSun"/>
                <a:cs typeface="SimSun"/>
              </a:rPr>
              <a:t> </a:t>
            </a:r>
            <a:r>
              <a:rPr sz="1550" spc="10">
                <a:latin typeface="SimSun"/>
                <a:cs typeface="SimSun"/>
              </a:rPr>
              <a:t>以内）应设有高度不低于（</a:t>
            </a:r>
            <a:endParaRPr sz="1550">
              <a:latin typeface="SimSun"/>
              <a:cs typeface="SimSun"/>
            </a:endParaRPr>
          </a:p>
        </p:txBody>
      </p:sp>
      <p:sp>
        <p:nvSpPr>
          <p:cNvPr id="10" name="object 10"/>
          <p:cNvSpPr txBox="1"/>
          <p:nvPr/>
        </p:nvSpPr>
        <p:spPr>
          <a:xfrm>
            <a:off x="7173518" y="12505474"/>
            <a:ext cx="3144520" cy="26733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5">
                <a:latin typeface="SimSun"/>
                <a:cs typeface="SimSun"/>
              </a:rPr>
              <a:t>）</a:t>
            </a:r>
            <a:r>
              <a:rPr sz="1550" spc="15">
                <a:latin typeface="SimSun"/>
                <a:cs typeface="SimSun"/>
              </a:rPr>
              <a:t>m</a:t>
            </a:r>
            <a:r>
              <a:rPr sz="1550" spc="-400">
                <a:latin typeface="SimSun"/>
                <a:cs typeface="SimSun"/>
              </a:rPr>
              <a:t> </a:t>
            </a:r>
            <a:r>
              <a:rPr sz="1550" spc="20">
                <a:latin typeface="SimSun"/>
                <a:cs typeface="SimSun"/>
              </a:rPr>
              <a:t>旳非燃烧材料实体围墙。</a:t>
            </a:r>
            <a:endParaRPr sz="1550">
              <a:latin typeface="SimSun"/>
              <a:cs typeface="SimSun"/>
            </a:endParaRPr>
          </a:p>
        </p:txBody>
      </p:sp>
      <p:sp>
        <p:nvSpPr>
          <p:cNvPr id="11" name="object 11"/>
          <p:cNvSpPr txBox="1"/>
          <p:nvPr/>
        </p:nvSpPr>
        <p:spPr>
          <a:xfrm>
            <a:off x="1702257" y="13150126"/>
            <a:ext cx="562610" cy="91186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5">
                <a:latin typeface="Calibri"/>
                <a:cs typeface="Calibri"/>
              </a:rPr>
              <a:t>(A</a:t>
            </a:r>
            <a:r>
              <a:rPr sz="1550" spc="-5">
                <a:latin typeface="Calibri"/>
                <a:cs typeface="Calibri"/>
              </a:rPr>
              <a:t>)</a:t>
            </a:r>
            <a:r>
              <a:rPr sz="1550" spc="5">
                <a:latin typeface="SimSun"/>
                <a:cs typeface="SimSun"/>
              </a:rPr>
              <a:t>1.5</a:t>
            </a:r>
            <a:endParaRPr sz="1550">
              <a:latin typeface="SimSun"/>
              <a:cs typeface="SimSun"/>
            </a:endParaRPr>
          </a:p>
          <a:p>
            <a:pPr>
              <a:lnSpc>
                <a:spcPct val="100000"/>
              </a:lnSpc>
              <a:spcBef>
                <a:spcPts val="10"/>
              </a:spcBef>
            </a:pPr>
            <a:endParaRPr sz="2500">
              <a:latin typeface="SimSun"/>
              <a:cs typeface="SimSun"/>
            </a:endParaRPr>
          </a:p>
          <a:p>
            <a:pPr marL="12700">
              <a:lnSpc>
                <a:spcPct val="100000"/>
              </a:lnSpc>
            </a:pPr>
            <a:r>
              <a:rPr sz="1550" spc="5">
                <a:latin typeface="Calibri"/>
                <a:cs typeface="Calibri"/>
              </a:rPr>
              <a:t>(B)</a:t>
            </a:r>
            <a:r>
              <a:rPr sz="1550" spc="5">
                <a:latin typeface="SimSun"/>
                <a:cs typeface="SimSun"/>
              </a:rPr>
              <a:t>2.5</a:t>
            </a:r>
            <a:endParaRPr sz="1550">
              <a:latin typeface="SimSun"/>
              <a:cs typeface="SimSun"/>
            </a:endParaRPr>
          </a:p>
        </p:txBody>
      </p:sp>
    </p:spTree>
  </p:cSld>
  <p:clrMapOvr>
    <a:masterClrMapping/>
  </p:clrMapOvr>
  <p:transition>
    <p:cut/>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42580" cy="284353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Calibri"/>
                <a:cs typeface="Calibri"/>
              </a:rPr>
              <a:t>(C)</a:t>
            </a:r>
            <a:r>
              <a:rPr sz="1550" spc="10">
                <a:latin typeface="SimSun"/>
                <a:cs typeface="SimSun"/>
              </a:rPr>
              <a:t>2</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10">
                <a:latin typeface="SimSun"/>
                <a:cs typeface="SimSun"/>
              </a:rPr>
              <a:t>答案</a:t>
            </a:r>
            <a:r>
              <a:rPr sz="1550" spc="45">
                <a:latin typeface="SimSun"/>
                <a:cs typeface="SimSun"/>
              </a:rPr>
              <a:t>：</a:t>
            </a:r>
            <a:r>
              <a:rPr sz="1550" spc="15">
                <a:latin typeface="Calibri"/>
                <a:cs typeface="Calibri"/>
              </a:rPr>
              <a:t>C</a:t>
            </a:r>
            <a:endParaRPr sz="1550">
              <a:latin typeface="Calibri"/>
              <a:cs typeface="Calibri"/>
            </a:endParaRPr>
          </a:p>
          <a:p>
            <a:pPr marL="12700" marR="5080" algn="just">
              <a:lnSpc>
                <a:spcPts val="5080"/>
              </a:lnSpc>
              <a:spcBef>
                <a:spcPts val="484"/>
              </a:spcBef>
            </a:pPr>
            <a:r>
              <a:rPr sz="1550" spc="10">
                <a:latin typeface="SimSun"/>
                <a:cs typeface="SimSun"/>
              </a:rPr>
              <a:t>51</a:t>
            </a:r>
            <a:r>
              <a:rPr sz="1550" spc="-225">
                <a:latin typeface="SimSun"/>
                <a:cs typeface="SimSun"/>
              </a:rPr>
              <a:t>、</a:t>
            </a:r>
            <a:r>
              <a:rPr sz="1550" spc="20">
                <a:latin typeface="SimSun"/>
                <a:cs typeface="SimSun"/>
              </a:rPr>
              <a:t>严禁在制氢室</a:t>
            </a:r>
            <a:r>
              <a:rPr sz="1550" spc="-204">
                <a:latin typeface="SimSun"/>
                <a:cs typeface="SimSun"/>
              </a:rPr>
              <a:t>、</a:t>
            </a:r>
            <a:r>
              <a:rPr sz="1550" spc="15">
                <a:latin typeface="SimSun"/>
                <a:cs typeface="SimSun"/>
              </a:rPr>
              <a:t>储氢罐</a:t>
            </a:r>
            <a:r>
              <a:rPr sz="1550" spc="-225">
                <a:latin typeface="SimSun"/>
                <a:cs typeface="SimSun"/>
              </a:rPr>
              <a:t>、</a:t>
            </a:r>
            <a:r>
              <a:rPr sz="1550" spc="20">
                <a:latin typeface="SimSun"/>
                <a:cs typeface="SimSun"/>
              </a:rPr>
              <a:t>氢冷发电机以及氢气管路近旁进行明火作业或做能产生火花旳 工作</a:t>
            </a:r>
            <a:r>
              <a:rPr sz="1550" spc="-204">
                <a:latin typeface="SimSun"/>
                <a:cs typeface="SimSun"/>
              </a:rPr>
              <a:t>。</a:t>
            </a:r>
            <a:r>
              <a:rPr sz="1550" spc="20">
                <a:latin typeface="SimSun"/>
                <a:cs typeface="SimSun"/>
              </a:rPr>
              <a:t>如必须在上述地点进行焊接或点火旳工作</a:t>
            </a:r>
            <a:r>
              <a:rPr sz="1550" spc="-225">
                <a:latin typeface="SimSun"/>
                <a:cs typeface="SimSun"/>
              </a:rPr>
              <a:t>，</a:t>
            </a:r>
            <a:r>
              <a:rPr sz="1550" spc="20">
                <a:latin typeface="SimSun"/>
                <a:cs typeface="SimSun"/>
              </a:rPr>
              <a:t>应事先通过氢气含量测定</a:t>
            </a:r>
            <a:r>
              <a:rPr sz="1550" spc="-210">
                <a:latin typeface="SimSun"/>
                <a:cs typeface="SimSun"/>
              </a:rPr>
              <a:t>，</a:t>
            </a:r>
            <a:r>
              <a:rPr sz="1550" spc="15">
                <a:latin typeface="SimSun"/>
                <a:cs typeface="SimSun"/>
              </a:rPr>
              <a:t>证明系统内部 </a:t>
            </a:r>
            <a:r>
              <a:rPr sz="1550" spc="20">
                <a:latin typeface="SimSun"/>
                <a:cs typeface="SimSun"/>
              </a:rPr>
              <a:t>和动火区域氢气旳最高含量不超</a:t>
            </a:r>
            <a:r>
              <a:rPr sz="1550" spc="30">
                <a:latin typeface="SimSun"/>
                <a:cs typeface="SimSun"/>
              </a:rPr>
              <a:t>过</a:t>
            </a:r>
            <a:r>
              <a:rPr sz="1550" spc="-330">
                <a:latin typeface="SimSun"/>
                <a:cs typeface="SimSun"/>
              </a:rPr>
              <a:t> </a:t>
            </a:r>
            <a:r>
              <a:rPr sz="1550" spc="-15">
                <a:latin typeface="SimSun"/>
                <a:cs typeface="SimSun"/>
              </a:rPr>
              <a:t>0.4%（</a:t>
            </a:r>
            <a:r>
              <a:rPr sz="1550" spc="15">
                <a:latin typeface="SimSun"/>
                <a:cs typeface="SimSun"/>
              </a:rPr>
              <a:t>体积</a:t>
            </a:r>
            <a:r>
              <a:rPr sz="1550" spc="-375">
                <a:latin typeface="SimSun"/>
                <a:cs typeface="SimSun"/>
              </a:rPr>
              <a:t>），</a:t>
            </a:r>
            <a:r>
              <a:rPr sz="1550" spc="10">
                <a:latin typeface="SimSun"/>
                <a:cs typeface="SimSun"/>
              </a:rPr>
              <a:t>并经厂主管生产旳领导同意，办理动火工</a:t>
            </a:r>
            <a:endParaRPr sz="1550">
              <a:latin typeface="SimSun"/>
              <a:cs typeface="SimSun"/>
            </a:endParaRPr>
          </a:p>
        </p:txBody>
      </p:sp>
      <p:sp>
        <p:nvSpPr>
          <p:cNvPr id="3" name="object 3"/>
          <p:cNvSpPr txBox="1"/>
          <p:nvPr/>
        </p:nvSpPr>
        <p:spPr>
          <a:xfrm>
            <a:off x="1702257" y="4777270"/>
            <a:ext cx="323024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作票后方可工作，工作中应至少每（</a:t>
            </a:r>
            <a:endParaRPr sz="1550">
              <a:latin typeface="SimSun"/>
              <a:cs typeface="SimSun"/>
            </a:endParaRPr>
          </a:p>
        </p:txBody>
      </p:sp>
      <p:sp>
        <p:nvSpPr>
          <p:cNvPr id="4" name="object 4"/>
          <p:cNvSpPr txBox="1"/>
          <p:nvPr/>
        </p:nvSpPr>
        <p:spPr>
          <a:xfrm>
            <a:off x="5106593" y="4777270"/>
            <a:ext cx="347472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30">
                <a:latin typeface="SimSun"/>
                <a:cs typeface="SimSun"/>
              </a:rPr>
              <a:t>）</a:t>
            </a:r>
            <a:r>
              <a:rPr sz="1550" spc="-10">
                <a:latin typeface="SimSun"/>
                <a:cs typeface="SimSun"/>
              </a:rPr>
              <a:t> </a:t>
            </a:r>
            <a:r>
              <a:rPr sz="1550" spc="15">
                <a:latin typeface="SimSun"/>
                <a:cs typeface="SimSun"/>
              </a:rPr>
              <a:t>h</a:t>
            </a:r>
            <a:r>
              <a:rPr sz="1550" spc="-395">
                <a:latin typeface="SimSun"/>
                <a:cs typeface="SimSun"/>
              </a:rPr>
              <a:t> </a:t>
            </a:r>
            <a:r>
              <a:rPr sz="1550" spc="20">
                <a:latin typeface="SimSun"/>
                <a:cs typeface="SimSun"/>
              </a:rPr>
              <a:t>测定空气中旳含氢量并符合原则。</a:t>
            </a:r>
            <a:endParaRPr sz="1550">
              <a:latin typeface="SimSun"/>
              <a:cs typeface="SimSun"/>
            </a:endParaRPr>
          </a:p>
        </p:txBody>
      </p:sp>
      <p:sp>
        <p:nvSpPr>
          <p:cNvPr id="5" name="object 5"/>
          <p:cNvSpPr txBox="1"/>
          <p:nvPr/>
        </p:nvSpPr>
        <p:spPr>
          <a:xfrm>
            <a:off x="1702257" y="5422494"/>
            <a:ext cx="7941945" cy="3486150"/>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2095" indent="-240029">
              <a:lnSpc>
                <a:spcPct val="100000"/>
              </a:lnSpc>
              <a:spcBef>
                <a:spcPts val="135"/>
              </a:spcBef>
              <a:buSzPct val="93548"/>
              <a:buFont typeface="Calibri"/>
              <a:buAutoNum type="alphaUcParenBoth"/>
              <a:tabLst>
                <a:tab pos="252729"/>
              </a:tabLst>
            </a:pPr>
            <a:r>
              <a:rPr sz="1550" spc="15">
                <a:latin typeface="SimSun"/>
                <a:cs typeface="SimSun"/>
              </a:rPr>
              <a:t>2</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45110" indent="-233045">
              <a:lnSpc>
                <a:spcPct val="100000"/>
              </a:lnSpc>
              <a:buSzPct val="93548"/>
              <a:buFont typeface="Calibri"/>
              <a:buAutoNum type="alphaUcParenBoth"/>
              <a:tabLst>
                <a:tab pos="245745"/>
              </a:tabLst>
            </a:pPr>
            <a:r>
              <a:rPr sz="1550" spc="15">
                <a:latin typeface="SimSun"/>
                <a:cs typeface="SimSun"/>
              </a:rPr>
              <a:t>3</a:t>
            </a:r>
            <a:endParaRPr sz="1550">
              <a:latin typeface="SimSun"/>
              <a:cs typeface="SimSun"/>
            </a:endParaRPr>
          </a:p>
          <a:p>
            <a:pPr>
              <a:lnSpc>
                <a:spcPct val="100000"/>
              </a:lnSpc>
              <a:spcBef>
                <a:spcPts val="60"/>
              </a:spcBef>
              <a:buFont typeface="Calibri"/>
              <a:buAutoNum type="alphaUcParenBoth"/>
            </a:pPr>
            <a:endParaRPr sz="2450">
              <a:latin typeface="SimSun"/>
              <a:cs typeface="SimSun"/>
            </a:endParaRPr>
          </a:p>
          <a:p>
            <a:pPr marL="242570" indent="-230504">
              <a:lnSpc>
                <a:spcPct val="100000"/>
              </a:lnSpc>
              <a:buSzPct val="93548"/>
              <a:buFont typeface="Calibri"/>
              <a:buAutoNum type="alphaUcParenBoth"/>
              <a:tabLst>
                <a:tab pos="243204"/>
              </a:tabLst>
            </a:pPr>
            <a:r>
              <a:rPr sz="1550" spc="15">
                <a:latin typeface="SimSun"/>
                <a:cs typeface="SimSun"/>
              </a:rPr>
              <a:t>1</a:t>
            </a:r>
            <a:endParaRPr sz="1550">
              <a:latin typeface="SimSun"/>
              <a:cs typeface="SimSun"/>
            </a:endParaRPr>
          </a:p>
          <a:p>
            <a:pPr>
              <a:lnSpc>
                <a:spcPct val="100000"/>
              </a:lnSpc>
              <a:spcBef>
                <a:spcPts val="10"/>
              </a:spcBef>
              <a:buFont typeface="Calibri"/>
              <a:buAutoNum type="alphaUcParenBoth"/>
            </a:pPr>
            <a:endParaRPr sz="2500">
              <a:latin typeface="SimSun"/>
              <a:cs typeface="SimSun"/>
            </a:endParaRPr>
          </a:p>
          <a:p>
            <a:pPr marL="259079" indent="-247015">
              <a:lnSpc>
                <a:spcPct val="100000"/>
              </a:lnSpc>
              <a:buSzPct val="93548"/>
              <a:buFont typeface="Calibri"/>
              <a:buAutoNum type="alphaUcParenBoth"/>
              <a:tabLst>
                <a:tab pos="259715"/>
              </a:tabLst>
            </a:pPr>
            <a:r>
              <a:rPr sz="1550" spc="15">
                <a:latin typeface="SimSun"/>
                <a:cs typeface="SimSun"/>
              </a:rPr>
              <a:t>4</a:t>
            </a:r>
            <a:endParaRPr sz="1550">
              <a:latin typeface="SimSun"/>
              <a:cs typeface="SimSun"/>
            </a:endParaRPr>
          </a:p>
          <a:p>
            <a:pPr>
              <a:lnSpc>
                <a:spcPct val="100000"/>
              </a:lnSpc>
              <a:spcBef>
                <a:spcPts val="15"/>
              </a:spcBef>
            </a:pPr>
            <a:endParaRPr sz="2500">
              <a:latin typeface="SimSun"/>
              <a:cs typeface="SimSun"/>
            </a:endParaRPr>
          </a:p>
          <a:p>
            <a:pPr marL="12700">
              <a:lnSpc>
                <a:spcPct val="100000"/>
              </a:lnSpc>
            </a:pPr>
            <a:r>
              <a:rPr sz="1550" spc="10">
                <a:latin typeface="SimSun"/>
                <a:cs typeface="SimSun"/>
              </a:rPr>
              <a:t>答案</a:t>
            </a:r>
            <a:r>
              <a:rPr sz="1550" spc="45">
                <a:latin typeface="SimSun"/>
                <a:cs typeface="SimSun"/>
              </a:rPr>
              <a:t>：</a:t>
            </a:r>
            <a:r>
              <a:rPr sz="1550" spc="-110">
                <a:latin typeface="Calibri"/>
                <a:cs typeface="Calibri"/>
              </a:rPr>
              <a:t>D</a:t>
            </a:r>
            <a:endParaRPr sz="1550">
              <a:latin typeface="Calibri"/>
              <a:cs typeface="Calibri"/>
            </a:endParaRPr>
          </a:p>
          <a:p>
            <a:pPr>
              <a:lnSpc>
                <a:spcPct val="100000"/>
              </a:lnSpc>
            </a:pPr>
            <a:endParaRPr sz="1700">
              <a:latin typeface="Calibri"/>
              <a:cs typeface="Calibri"/>
            </a:endParaRPr>
          </a:p>
          <a:p>
            <a:pPr marL="12700">
              <a:lnSpc>
                <a:spcPct val="100000"/>
              </a:lnSpc>
              <a:spcBef>
                <a:spcPts val="1125"/>
              </a:spcBef>
            </a:pPr>
            <a:r>
              <a:rPr sz="1550" spc="10">
                <a:latin typeface="SimSun"/>
                <a:cs typeface="SimSun"/>
              </a:rPr>
              <a:t>52</a:t>
            </a:r>
            <a:r>
              <a:rPr sz="1550" spc="-225">
                <a:latin typeface="SimSun"/>
                <a:cs typeface="SimSun"/>
              </a:rPr>
              <a:t>、</a:t>
            </a:r>
            <a:r>
              <a:rPr sz="1550" spc="20">
                <a:latin typeface="SimSun"/>
                <a:cs typeface="SimSun"/>
              </a:rPr>
              <a:t>集中控制楼内旳集中控制室</a:t>
            </a:r>
            <a:r>
              <a:rPr sz="1550" spc="-225">
                <a:latin typeface="SimSun"/>
                <a:cs typeface="SimSun"/>
              </a:rPr>
              <a:t>、</a:t>
            </a:r>
            <a:r>
              <a:rPr sz="1550" spc="20">
                <a:latin typeface="SimSun"/>
                <a:cs typeface="SimSun"/>
              </a:rPr>
              <a:t>计算机室与其他房间旳隔墙应采用不燃烧体</a:t>
            </a:r>
            <a:r>
              <a:rPr sz="1550" spc="-225">
                <a:latin typeface="SimSun"/>
                <a:cs typeface="SimSun"/>
              </a:rPr>
              <a:t>，</a:t>
            </a:r>
            <a:r>
              <a:rPr sz="1550" spc="20">
                <a:latin typeface="SimSun"/>
                <a:cs typeface="SimSun"/>
              </a:rPr>
              <a:t>其耐火极限</a:t>
            </a:r>
            <a:endParaRPr sz="1550">
              <a:latin typeface="SimSun"/>
              <a:cs typeface="SimSun"/>
            </a:endParaRPr>
          </a:p>
        </p:txBody>
      </p:sp>
      <p:sp>
        <p:nvSpPr>
          <p:cNvPr id="6" name="object 6"/>
          <p:cNvSpPr txBox="1"/>
          <p:nvPr/>
        </p:nvSpPr>
        <p:spPr>
          <a:xfrm>
            <a:off x="1702257" y="9286214"/>
            <a:ext cx="142875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不应不不小于（</a:t>
            </a:r>
            <a:endParaRPr sz="1550">
              <a:latin typeface="SimSun"/>
              <a:cs typeface="SimSun"/>
            </a:endParaRPr>
          </a:p>
        </p:txBody>
      </p:sp>
      <p:sp>
        <p:nvSpPr>
          <p:cNvPr id="7" name="object 7"/>
          <p:cNvSpPr txBox="1"/>
          <p:nvPr/>
        </p:nvSpPr>
        <p:spPr>
          <a:xfrm>
            <a:off x="3503548" y="9286214"/>
            <a:ext cx="32766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765">
                <a:latin typeface="SimSun"/>
                <a:cs typeface="SimSun"/>
              </a:rPr>
              <a:t>）</a:t>
            </a:r>
            <a:r>
              <a:rPr sz="1550" spc="30">
                <a:latin typeface="SimSun"/>
                <a:cs typeface="SimSun"/>
              </a:rPr>
              <a:t>。</a:t>
            </a:r>
            <a:endParaRPr sz="1550">
              <a:latin typeface="SimSun"/>
              <a:cs typeface="SimSun"/>
            </a:endParaRPr>
          </a:p>
        </p:txBody>
      </p:sp>
      <p:sp>
        <p:nvSpPr>
          <p:cNvPr id="8" name="object 8"/>
          <p:cNvSpPr txBox="1"/>
          <p:nvPr/>
        </p:nvSpPr>
        <p:spPr>
          <a:xfrm>
            <a:off x="1702257" y="9930866"/>
            <a:ext cx="1276350" cy="2841625"/>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5">
                <a:latin typeface="SimSun"/>
                <a:cs typeface="SimSun"/>
              </a:rPr>
              <a:t>（</a:t>
            </a:r>
            <a:r>
              <a:rPr sz="1550" spc="15">
                <a:latin typeface="SimSun"/>
                <a:cs typeface="SimSun"/>
              </a:rPr>
              <a:t>A</a:t>
            </a:r>
            <a:r>
              <a:rPr sz="1550" spc="10">
                <a:latin typeface="SimSun"/>
                <a:cs typeface="SimSun"/>
              </a:rPr>
              <a:t>）</a:t>
            </a:r>
            <a:r>
              <a:rPr sz="1550" spc="15">
                <a:latin typeface="SimSun"/>
                <a:cs typeface="SimSun"/>
              </a:rPr>
              <a:t>1</a:t>
            </a:r>
            <a:r>
              <a:rPr sz="1550" spc="-380">
                <a:latin typeface="SimSun"/>
                <a:cs typeface="SimSun"/>
              </a:rPr>
              <a:t> </a:t>
            </a:r>
            <a:r>
              <a:rPr sz="1550" spc="10">
                <a:latin typeface="SimSun"/>
                <a:cs typeface="SimSun"/>
              </a:rPr>
              <a:t>小时</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25">
                <a:latin typeface="SimSun"/>
                <a:cs typeface="SimSun"/>
              </a:rPr>
              <a:t>（</a:t>
            </a:r>
            <a:r>
              <a:rPr sz="1550" spc="15">
                <a:latin typeface="SimSun"/>
                <a:cs typeface="SimSun"/>
              </a:rPr>
              <a:t>B</a:t>
            </a:r>
            <a:r>
              <a:rPr sz="1550" spc="10">
                <a:latin typeface="SimSun"/>
                <a:cs typeface="SimSun"/>
              </a:rPr>
              <a:t>）</a:t>
            </a:r>
            <a:r>
              <a:rPr sz="1550" spc="15">
                <a:latin typeface="SimSun"/>
                <a:cs typeface="SimSun"/>
              </a:rPr>
              <a:t>2</a:t>
            </a:r>
            <a:r>
              <a:rPr sz="1550" spc="-380">
                <a:latin typeface="SimSun"/>
                <a:cs typeface="SimSun"/>
              </a:rPr>
              <a:t> </a:t>
            </a:r>
            <a:r>
              <a:rPr sz="1550" spc="10">
                <a:latin typeface="SimSun"/>
                <a:cs typeface="SimSun"/>
              </a:rPr>
              <a:t>小时</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5">
                <a:latin typeface="SimSun"/>
                <a:cs typeface="SimSun"/>
              </a:rPr>
              <a:t>（C）</a:t>
            </a:r>
            <a:r>
              <a:rPr sz="1550" spc="5">
                <a:latin typeface="SimSun"/>
                <a:cs typeface="SimSun"/>
              </a:rPr>
              <a:t>2.</a:t>
            </a:r>
            <a:r>
              <a:rPr sz="1550" spc="15">
                <a:latin typeface="SimSun"/>
                <a:cs typeface="SimSun"/>
              </a:rPr>
              <a:t>5</a:t>
            </a:r>
            <a:r>
              <a:rPr sz="1550" spc="-400">
                <a:latin typeface="SimSun"/>
                <a:cs typeface="SimSun"/>
              </a:rPr>
              <a:t> </a:t>
            </a:r>
            <a:r>
              <a:rPr sz="1550" spc="20">
                <a:latin typeface="SimSun"/>
                <a:cs typeface="SimSun"/>
              </a:rPr>
              <a:t>小时</a:t>
            </a:r>
            <a:endParaRPr sz="1550">
              <a:latin typeface="SimSun"/>
              <a:cs typeface="SimSun"/>
            </a:endParaRPr>
          </a:p>
          <a:p>
            <a:pPr marL="12700" marR="205740">
              <a:lnSpc>
                <a:spcPct val="271900"/>
              </a:lnSpc>
              <a:spcBef>
                <a:spcPts val="25"/>
              </a:spcBef>
            </a:pPr>
            <a:r>
              <a:rPr sz="1550" spc="25">
                <a:latin typeface="SimSun"/>
                <a:cs typeface="SimSun"/>
              </a:rPr>
              <a:t>（</a:t>
            </a:r>
            <a:r>
              <a:rPr sz="1550" spc="15">
                <a:latin typeface="SimSun"/>
                <a:cs typeface="SimSun"/>
              </a:rPr>
              <a:t>D</a:t>
            </a:r>
            <a:r>
              <a:rPr sz="1550" spc="10">
                <a:latin typeface="SimSun"/>
                <a:cs typeface="SimSun"/>
              </a:rPr>
              <a:t>）</a:t>
            </a:r>
            <a:r>
              <a:rPr sz="1550" spc="15">
                <a:latin typeface="SimSun"/>
                <a:cs typeface="SimSun"/>
              </a:rPr>
              <a:t>3</a:t>
            </a:r>
            <a:r>
              <a:rPr sz="1550" spc="-380">
                <a:latin typeface="SimSun"/>
                <a:cs typeface="SimSun"/>
              </a:rPr>
              <a:t> </a:t>
            </a:r>
            <a:r>
              <a:rPr sz="1550" spc="5">
                <a:latin typeface="SimSun"/>
                <a:cs typeface="SimSun"/>
              </a:rPr>
              <a:t>小时 </a:t>
            </a:r>
            <a:r>
              <a:rPr sz="1550" spc="10">
                <a:latin typeface="SimSun"/>
                <a:cs typeface="SimSun"/>
              </a:rPr>
              <a:t>答案</a:t>
            </a:r>
            <a:r>
              <a:rPr sz="1550" spc="30">
                <a:latin typeface="SimSun"/>
                <a:cs typeface="SimSun"/>
              </a:rPr>
              <a:t>：A</a:t>
            </a:r>
            <a:endParaRPr sz="1550">
              <a:latin typeface="SimSun"/>
              <a:cs typeface="SimSun"/>
            </a:endParaRPr>
          </a:p>
        </p:txBody>
      </p:sp>
      <p:sp>
        <p:nvSpPr>
          <p:cNvPr id="9" name="object 9"/>
          <p:cNvSpPr txBox="1"/>
          <p:nvPr/>
        </p:nvSpPr>
        <p:spPr>
          <a:xfrm>
            <a:off x="1702257" y="13150126"/>
            <a:ext cx="262890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53</a:t>
            </a:r>
            <a:r>
              <a:rPr sz="1550" spc="20">
                <a:latin typeface="SimSun"/>
                <a:cs typeface="SimSun"/>
              </a:rPr>
              <a:t>、厂区旳出入口不应少于（</a:t>
            </a:r>
            <a:endParaRPr sz="1550">
              <a:latin typeface="SimSun"/>
              <a:cs typeface="SimSun"/>
            </a:endParaRPr>
          </a:p>
        </p:txBody>
      </p:sp>
      <p:sp>
        <p:nvSpPr>
          <p:cNvPr id="10" name="object 10"/>
          <p:cNvSpPr txBox="1"/>
          <p:nvPr/>
        </p:nvSpPr>
        <p:spPr>
          <a:xfrm>
            <a:off x="4706543" y="13150126"/>
            <a:ext cx="3026410"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0">
                <a:latin typeface="SimSun"/>
                <a:cs typeface="SimSun"/>
              </a:rPr>
              <a:t>）个，其位置应便于消防车出入。</a:t>
            </a:r>
            <a:endParaRPr sz="1550">
              <a:latin typeface="SimSun"/>
              <a:cs typeface="SimSun"/>
            </a:endParaRPr>
          </a:p>
        </p:txBody>
      </p:sp>
      <p:sp>
        <p:nvSpPr>
          <p:cNvPr id="11" name="object 11"/>
          <p:cNvSpPr txBox="1"/>
          <p:nvPr/>
        </p:nvSpPr>
        <p:spPr>
          <a:xfrm>
            <a:off x="1702257" y="13794778"/>
            <a:ext cx="629285" cy="26733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25">
                <a:latin typeface="SimSun"/>
                <a:cs typeface="SimSun"/>
              </a:rPr>
              <a:t>（</a:t>
            </a:r>
            <a:r>
              <a:rPr sz="1550" spc="20">
                <a:latin typeface="SimSun"/>
                <a:cs typeface="SimSun"/>
              </a:rPr>
              <a:t>A）1</a:t>
            </a:r>
            <a:endParaRPr sz="1550">
              <a:latin typeface="SimSun"/>
              <a:cs typeface="SimSun"/>
            </a:endParaRPr>
          </a:p>
        </p:txBody>
      </p:sp>
    </p:spTree>
  </p:cSld>
  <p:clrMapOvr>
    <a:masterClrMapping/>
  </p:clrMapOvr>
  <p:transition>
    <p:cut/>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629015"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20">
                <a:latin typeface="SimSun"/>
                <a:cs typeface="SimSun"/>
              </a:rPr>
              <a:t>（B）2</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20">
                <a:latin typeface="SimSun"/>
                <a:cs typeface="SimSun"/>
              </a:rPr>
              <a:t>（C）3</a:t>
            </a:r>
            <a:endParaRPr sz="1550">
              <a:latin typeface="SimSun"/>
              <a:cs typeface="SimSun"/>
            </a:endParaRPr>
          </a:p>
          <a:p>
            <a:pPr marL="12700" marR="7906384">
              <a:lnSpc>
                <a:spcPts val="5080"/>
              </a:lnSpc>
              <a:spcBef>
                <a:spcPts val="685"/>
              </a:spcBef>
            </a:pPr>
            <a:r>
              <a:rPr sz="1550" spc="20">
                <a:latin typeface="SimSun"/>
                <a:cs typeface="SimSun"/>
              </a:rPr>
              <a:t>（D）4 </a:t>
            </a:r>
            <a:r>
              <a:rPr sz="1550" spc="-760">
                <a:latin typeface="SimSun"/>
                <a:cs typeface="SimSun"/>
              </a:rPr>
              <a:t> </a:t>
            </a:r>
            <a:r>
              <a:rPr sz="1550" spc="10">
                <a:latin typeface="SimSun"/>
                <a:cs typeface="SimSun"/>
              </a:rPr>
              <a:t>答案</a:t>
            </a:r>
            <a:r>
              <a:rPr sz="1550" spc="45">
                <a:latin typeface="SimSun"/>
                <a:cs typeface="SimSun"/>
              </a:rPr>
              <a:t>：</a:t>
            </a:r>
            <a:r>
              <a:rPr sz="1550" spc="15">
                <a:latin typeface="SimSun"/>
                <a:cs typeface="SimSun"/>
              </a:rPr>
              <a:t>A</a:t>
            </a:r>
            <a:endParaRPr sz="1550">
              <a:latin typeface="SimSun"/>
              <a:cs typeface="SimSun"/>
            </a:endParaRPr>
          </a:p>
          <a:p>
            <a:pPr marL="12700" marR="691515">
              <a:lnSpc>
                <a:spcPts val="5060"/>
              </a:lnSpc>
              <a:spcBef>
                <a:spcPts val="5"/>
              </a:spcBef>
            </a:pPr>
            <a:r>
              <a:rPr sz="1550" spc="10">
                <a:latin typeface="SimSun"/>
                <a:cs typeface="SimSun"/>
              </a:rPr>
              <a:t>54</a:t>
            </a:r>
            <a:r>
              <a:rPr sz="1550" spc="20">
                <a:latin typeface="SimSun"/>
                <a:cs typeface="SimSun"/>
              </a:rPr>
              <a:t>、布置在厂区内旳点火油罐区，应设</a:t>
            </a:r>
            <a:r>
              <a:rPr sz="1550" spc="30">
                <a:latin typeface="SimSun"/>
                <a:cs typeface="SimSun"/>
              </a:rPr>
              <a:t>置</a:t>
            </a:r>
            <a:r>
              <a:rPr sz="1550" spc="-335">
                <a:latin typeface="SimSun"/>
                <a:cs typeface="SimSun"/>
              </a:rPr>
              <a:t> </a:t>
            </a:r>
            <a:r>
              <a:rPr sz="1550" spc="5">
                <a:latin typeface="SimSun"/>
                <a:cs typeface="SimSun"/>
              </a:rPr>
              <a:t>1.5m</a:t>
            </a:r>
            <a:r>
              <a:rPr sz="1550" spc="-310">
                <a:latin typeface="SimSun"/>
                <a:cs typeface="SimSun"/>
              </a:rPr>
              <a:t> </a:t>
            </a:r>
            <a:r>
              <a:rPr sz="1550" spc="20">
                <a:latin typeface="SimSun"/>
                <a:cs typeface="SimSun"/>
              </a:rPr>
              <a:t>高旳围栅；当运用厂区围墙作为点火油罐区 旳围栅时，厂区围墙应设置为</a:t>
            </a:r>
            <a:r>
              <a:rPr sz="1550" spc="1590">
                <a:latin typeface="SimSun"/>
                <a:cs typeface="SimSun"/>
              </a:rPr>
              <a:t>（）</a:t>
            </a:r>
            <a:r>
              <a:rPr sz="1550" spc="20">
                <a:latin typeface="SimSun"/>
                <a:cs typeface="SimSun"/>
              </a:rPr>
              <a:t>米体围墙。</a:t>
            </a:r>
            <a:endParaRPr sz="1550">
              <a:latin typeface="SimSun"/>
              <a:cs typeface="SimSun"/>
            </a:endParaRPr>
          </a:p>
          <a:p>
            <a:pPr>
              <a:lnSpc>
                <a:spcPct val="100000"/>
              </a:lnSpc>
              <a:spcBef>
                <a:spcPts val="20"/>
              </a:spcBef>
            </a:pPr>
            <a:endParaRPr sz="1950">
              <a:latin typeface="SimSun"/>
              <a:cs typeface="SimSun"/>
            </a:endParaRPr>
          </a:p>
          <a:p>
            <a:pPr marL="12700">
              <a:lnSpc>
                <a:spcPct val="100000"/>
              </a:lnSpc>
            </a:pPr>
            <a:r>
              <a:rPr sz="1550" spc="10">
                <a:latin typeface="SimSun"/>
                <a:cs typeface="SimSun"/>
              </a:rPr>
              <a:t>（A）1.5</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（B）2</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10">
                <a:latin typeface="SimSun"/>
                <a:cs typeface="SimSun"/>
              </a:rPr>
              <a:t>（C）2.5</a:t>
            </a:r>
            <a:endParaRPr sz="1550">
              <a:latin typeface="SimSun"/>
              <a:cs typeface="SimSun"/>
            </a:endParaRPr>
          </a:p>
          <a:p>
            <a:pPr marL="12700" marR="7906384">
              <a:lnSpc>
                <a:spcPct val="272900"/>
              </a:lnSpc>
            </a:pPr>
            <a:r>
              <a:rPr sz="1550" spc="20">
                <a:latin typeface="SimSun"/>
                <a:cs typeface="SimSun"/>
              </a:rPr>
              <a:t>（D）3 </a:t>
            </a:r>
            <a:r>
              <a:rPr sz="1550" spc="-760">
                <a:latin typeface="SimSun"/>
                <a:cs typeface="SimSun"/>
              </a:rPr>
              <a:t> </a:t>
            </a:r>
            <a:r>
              <a:rPr sz="1550" spc="10">
                <a:latin typeface="SimSun"/>
                <a:cs typeface="SimSun"/>
              </a:rPr>
              <a:t>答案</a:t>
            </a:r>
            <a:r>
              <a:rPr sz="1550" spc="45">
                <a:latin typeface="SimSun"/>
                <a:cs typeface="SimSun"/>
              </a:rPr>
              <a:t>：</a:t>
            </a:r>
            <a:r>
              <a:rPr sz="1550" spc="15">
                <a:latin typeface="SimSun"/>
                <a:cs typeface="SimSun"/>
              </a:rPr>
              <a:t>C</a:t>
            </a:r>
            <a:endParaRPr sz="1550">
              <a:latin typeface="SimSun"/>
              <a:cs typeface="SimSun"/>
            </a:endParaRPr>
          </a:p>
          <a:p>
            <a:pPr marL="12700" marR="5080">
              <a:lnSpc>
                <a:spcPts val="5080"/>
              </a:lnSpc>
              <a:spcBef>
                <a:spcPts val="685"/>
              </a:spcBef>
            </a:pPr>
            <a:r>
              <a:rPr sz="1550" spc="10">
                <a:latin typeface="SimSun"/>
                <a:cs typeface="SimSun"/>
              </a:rPr>
              <a:t>55</a:t>
            </a:r>
            <a:r>
              <a:rPr sz="1550" spc="-475">
                <a:latin typeface="SimSun"/>
                <a:cs typeface="SimSun"/>
              </a:rPr>
              <a:t>、</a:t>
            </a:r>
            <a:r>
              <a:rPr sz="1550" spc="20">
                <a:latin typeface="SimSun"/>
                <a:cs typeface="SimSun"/>
              </a:rPr>
              <a:t>厂房设计安全疏散时</a:t>
            </a:r>
            <a:r>
              <a:rPr sz="1550" spc="-495">
                <a:latin typeface="SimSun"/>
                <a:cs typeface="SimSun"/>
              </a:rPr>
              <a:t>，</a:t>
            </a:r>
            <a:r>
              <a:rPr sz="1550" spc="20">
                <a:latin typeface="SimSun"/>
                <a:cs typeface="SimSun"/>
              </a:rPr>
              <a:t>主厂房内最远工作地点到外部出口或楼梯旳距离不应超</a:t>
            </a:r>
            <a:r>
              <a:rPr sz="1550" spc="-495">
                <a:latin typeface="SimSun"/>
                <a:cs typeface="SimSun"/>
              </a:rPr>
              <a:t>过</a:t>
            </a:r>
            <a:r>
              <a:rPr sz="1550" spc="3910">
                <a:latin typeface="SimSun"/>
                <a:cs typeface="SimSun"/>
              </a:rPr>
              <a:t>（） </a:t>
            </a:r>
            <a:r>
              <a:rPr sz="1550" spc="-760">
                <a:latin typeface="SimSun"/>
                <a:cs typeface="SimSun"/>
              </a:rPr>
              <a:t> </a:t>
            </a:r>
            <a:r>
              <a:rPr sz="1550" spc="20">
                <a:latin typeface="SimSun"/>
                <a:cs typeface="SimSun"/>
              </a:rPr>
              <a:t>米。</a:t>
            </a:r>
            <a:endParaRPr sz="1550">
              <a:latin typeface="SimSun"/>
              <a:cs typeface="SimSun"/>
            </a:endParaRPr>
          </a:p>
          <a:p>
            <a:pPr>
              <a:lnSpc>
                <a:spcPct val="100000"/>
              </a:lnSpc>
              <a:spcBef>
                <a:spcPts val="5"/>
              </a:spcBef>
            </a:pPr>
            <a:endParaRPr sz="1950">
              <a:latin typeface="SimSun"/>
              <a:cs typeface="SimSun"/>
            </a:endParaRPr>
          </a:p>
          <a:p>
            <a:pPr marL="12700">
              <a:lnSpc>
                <a:spcPct val="100000"/>
              </a:lnSpc>
            </a:pPr>
            <a:r>
              <a:rPr sz="1550" spc="15">
                <a:latin typeface="SimSun"/>
                <a:cs typeface="SimSun"/>
              </a:rPr>
              <a:t>（A）15</a:t>
            </a:r>
            <a:endParaRPr sz="1550">
              <a:latin typeface="SimSun"/>
              <a:cs typeface="SimSun"/>
            </a:endParaRPr>
          </a:p>
          <a:p>
            <a:pPr>
              <a:lnSpc>
                <a:spcPct val="100000"/>
              </a:lnSpc>
            </a:pPr>
            <a:endParaRPr sz="1600">
              <a:latin typeface="SimSun"/>
              <a:cs typeface="SimSun"/>
            </a:endParaRPr>
          </a:p>
          <a:p>
            <a:pPr marL="12700">
              <a:lnSpc>
                <a:spcPct val="100000"/>
              </a:lnSpc>
              <a:spcBef>
                <a:spcPts val="1150"/>
              </a:spcBef>
            </a:pPr>
            <a:r>
              <a:rPr sz="1550" spc="15">
                <a:latin typeface="SimSun"/>
                <a:cs typeface="SimSun"/>
              </a:rPr>
              <a:t>（B）25</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5">
                <a:latin typeface="SimSun"/>
                <a:cs typeface="SimSun"/>
              </a:rPr>
              <a:t>（C）30</a:t>
            </a:r>
            <a:endParaRPr sz="1550">
              <a:latin typeface="SimSun"/>
              <a:cs typeface="SimSun"/>
            </a:endParaRPr>
          </a:p>
          <a:p>
            <a:pPr marL="12700" marR="7906384">
              <a:lnSpc>
                <a:spcPct val="271900"/>
              </a:lnSpc>
              <a:spcBef>
                <a:spcPts val="25"/>
              </a:spcBef>
            </a:pPr>
            <a:r>
              <a:rPr sz="1550" spc="30">
                <a:latin typeface="SimSun"/>
                <a:cs typeface="SimSun"/>
              </a:rPr>
              <a:t>（</a:t>
            </a:r>
            <a:r>
              <a:rPr sz="1550" spc="15">
                <a:latin typeface="SimSun"/>
                <a:cs typeface="SimSun"/>
              </a:rPr>
              <a:t>D</a:t>
            </a:r>
            <a:r>
              <a:rPr sz="1550" spc="30">
                <a:latin typeface="SimSun"/>
                <a:cs typeface="SimSun"/>
              </a:rPr>
              <a:t>）</a:t>
            </a:r>
            <a:r>
              <a:rPr sz="1550" spc="-5">
                <a:latin typeface="SimSun"/>
                <a:cs typeface="SimSun"/>
              </a:rPr>
              <a:t>50 </a:t>
            </a:r>
            <a:r>
              <a:rPr sz="1550" spc="10">
                <a:latin typeface="SimSun"/>
                <a:cs typeface="SimSun"/>
              </a:rPr>
              <a:t>答案</a:t>
            </a:r>
            <a:r>
              <a:rPr sz="1550" spc="45">
                <a:latin typeface="SimSun"/>
                <a:cs typeface="SimSun"/>
              </a:rPr>
              <a:t>：</a:t>
            </a:r>
            <a:r>
              <a:rPr sz="1550" spc="15">
                <a:latin typeface="SimSun"/>
                <a:cs typeface="SimSun"/>
              </a:rPr>
              <a:t>D</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0">
                <a:latin typeface="SimSun"/>
                <a:cs typeface="SimSun"/>
              </a:rPr>
              <a:t>56</a:t>
            </a:r>
            <a:r>
              <a:rPr sz="1550" spc="-330">
                <a:latin typeface="SimSun"/>
                <a:cs typeface="SimSun"/>
              </a:rPr>
              <a:t>、</a:t>
            </a:r>
            <a:r>
              <a:rPr sz="1550" spc="20">
                <a:latin typeface="SimSun"/>
                <a:cs typeface="SimSun"/>
              </a:rPr>
              <a:t>主厂房及其他</a:t>
            </a:r>
            <a:r>
              <a:rPr sz="1550" spc="25">
                <a:latin typeface="SimSun"/>
                <a:cs typeface="SimSun"/>
              </a:rPr>
              <a:t>建</a:t>
            </a:r>
            <a:r>
              <a:rPr sz="1550" spc="-5">
                <a:latin typeface="SimSun"/>
                <a:cs typeface="SimSun"/>
              </a:rPr>
              <a:t>(</a:t>
            </a:r>
            <a:r>
              <a:rPr sz="1550" spc="30">
                <a:latin typeface="SimSun"/>
                <a:cs typeface="SimSun"/>
              </a:rPr>
              <a:t>构</a:t>
            </a:r>
            <a:r>
              <a:rPr sz="1550" spc="-5">
                <a:latin typeface="SimSun"/>
                <a:cs typeface="SimSun"/>
              </a:rPr>
              <a:t>)</a:t>
            </a:r>
            <a:r>
              <a:rPr sz="1550" spc="20">
                <a:latin typeface="SimSun"/>
                <a:cs typeface="SimSun"/>
              </a:rPr>
              <a:t>筑物疏散门应向疏散方向启动</a:t>
            </a:r>
            <a:r>
              <a:rPr sz="1550" spc="-350">
                <a:latin typeface="SimSun"/>
                <a:cs typeface="SimSun"/>
              </a:rPr>
              <a:t>。</a:t>
            </a:r>
            <a:r>
              <a:rPr sz="1550" spc="20">
                <a:latin typeface="SimSun"/>
                <a:cs typeface="SimSun"/>
              </a:rPr>
              <a:t>配电装置室中间隔墙上旳门应采用</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1995">
                <a:latin typeface="SimSun"/>
                <a:cs typeface="SimSun"/>
              </a:rPr>
              <a:t>（）</a:t>
            </a:r>
            <a:r>
              <a:rPr sz="1550" spc="20">
                <a:latin typeface="SimSun"/>
                <a:cs typeface="SimSun"/>
              </a:rPr>
              <a:t>弹簧门。</a:t>
            </a:r>
            <a:endParaRPr sz="1550">
              <a:latin typeface="SimSun"/>
              <a:cs typeface="SimSun"/>
            </a:endParaRPr>
          </a:p>
        </p:txBody>
      </p:sp>
    </p:spTree>
  </p:cSld>
  <p:clrMapOvr>
    <a:masterClrMapping/>
  </p:clrMapOvr>
  <p:transition>
    <p:cut/>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031480"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0455" indent="-1088390">
              <a:lnSpc>
                <a:spcPct val="100000"/>
              </a:lnSpc>
              <a:spcBef>
                <a:spcPts val="130"/>
              </a:spcBef>
              <a:buSzPct val="93548"/>
              <a:buAutoNum type="alphaUcPeriod"/>
              <a:tabLst>
                <a:tab pos="1101090"/>
              </a:tabLst>
            </a:pPr>
            <a:r>
              <a:rPr sz="1550" spc="20">
                <a:latin typeface="SimSun"/>
                <a:cs typeface="SimSun"/>
              </a:rPr>
              <a:t>单向</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20">
                <a:latin typeface="SimSun"/>
                <a:cs typeface="SimSun"/>
              </a:rPr>
              <a:t>双向</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20">
                <a:latin typeface="SimSun"/>
                <a:cs typeface="SimSun"/>
              </a:rPr>
              <a:t>多向</a:t>
            </a:r>
            <a:endParaRPr sz="1550">
              <a:latin typeface="SimSun"/>
              <a:cs typeface="SimSun"/>
            </a:endParaRPr>
          </a:p>
          <a:p>
            <a:pPr marL="12700" marR="7108825">
              <a:lnSpc>
                <a:spcPct val="272900"/>
              </a:lnSpc>
              <a:buSzPct val="93548"/>
              <a:buAutoNum type="alphaUcPeriod"/>
              <a:tabLst>
                <a:tab pos="1101090"/>
              </a:tabLst>
            </a:pPr>
            <a:r>
              <a:rPr sz="1550" spc="20">
                <a:latin typeface="SimSun"/>
                <a:cs typeface="SimSun"/>
              </a:rPr>
              <a:t>推拉答案 ：B</a:t>
            </a:r>
            <a:endParaRPr sz="1550">
              <a:latin typeface="SimSun"/>
              <a:cs typeface="SimSun"/>
            </a:endParaRPr>
          </a:p>
          <a:p>
            <a:pPr marL="12700" marR="96520">
              <a:lnSpc>
                <a:spcPts val="5080"/>
              </a:lnSpc>
              <a:spcBef>
                <a:spcPts val="685"/>
              </a:spcBef>
            </a:pPr>
            <a:r>
              <a:rPr sz="1550" spc="10">
                <a:latin typeface="SimSun"/>
                <a:cs typeface="SimSun"/>
              </a:rPr>
              <a:t>57</a:t>
            </a:r>
            <a:r>
              <a:rPr sz="1550">
                <a:latin typeface="SimSun"/>
                <a:cs typeface="SimSun"/>
              </a:rPr>
              <a:t>、变压器室、配电装置室、发电机出线小室、电缆夹层、电缆竖井以及主厂房各车间隔墙 </a:t>
            </a:r>
            <a:r>
              <a:rPr sz="1550" spc="20">
                <a:latin typeface="SimSun"/>
                <a:cs typeface="SimSun"/>
              </a:rPr>
              <a:t>上旳门均应采用</a:t>
            </a:r>
            <a:r>
              <a:rPr sz="1550" spc="1989">
                <a:latin typeface="SimSun"/>
                <a:cs typeface="SimSun"/>
              </a:rPr>
              <a:t>（）</a:t>
            </a:r>
            <a:r>
              <a:rPr sz="1550" spc="20">
                <a:latin typeface="SimSun"/>
                <a:cs typeface="SimSun"/>
              </a:rPr>
              <a:t>防火门。</a:t>
            </a:r>
            <a:endParaRPr sz="1550">
              <a:latin typeface="SimSun"/>
              <a:cs typeface="SimSun"/>
            </a:endParaRPr>
          </a:p>
          <a:p>
            <a:pPr>
              <a:lnSpc>
                <a:spcPct val="100000"/>
              </a:lnSpc>
              <a:spcBef>
                <a:spcPts val="10"/>
              </a:spcBef>
            </a:pPr>
            <a:endParaRPr sz="1950">
              <a:latin typeface="SimSun"/>
              <a:cs typeface="SimSun"/>
            </a:endParaRPr>
          </a:p>
          <a:p>
            <a:pPr marL="1100455" indent="-1088390">
              <a:lnSpc>
                <a:spcPct val="100000"/>
              </a:lnSpc>
              <a:spcBef>
                <a:spcPts val="5"/>
              </a:spcBef>
              <a:buSzPct val="93548"/>
              <a:buAutoNum type="alphaUcPeriod"/>
              <a:tabLst>
                <a:tab pos="1101090"/>
              </a:tabLst>
            </a:pPr>
            <a:r>
              <a:rPr sz="1550" spc="20">
                <a:latin typeface="SimSun"/>
                <a:cs typeface="SimSun"/>
              </a:rPr>
              <a:t>甲级</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20">
                <a:latin typeface="SimSun"/>
                <a:cs typeface="SimSun"/>
              </a:rPr>
              <a:t>乙级</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20">
                <a:latin typeface="SimSun"/>
                <a:cs typeface="SimSun"/>
              </a:rPr>
              <a:t>丙级</a:t>
            </a:r>
            <a:endParaRPr sz="1550">
              <a:latin typeface="SimSun"/>
              <a:cs typeface="SimSun"/>
            </a:endParaRPr>
          </a:p>
          <a:p>
            <a:pPr marL="12700" marR="7108825">
              <a:lnSpc>
                <a:spcPct val="272100"/>
              </a:lnSpc>
              <a:spcBef>
                <a:spcPts val="15"/>
              </a:spcBef>
              <a:buSzPct val="93548"/>
              <a:buAutoNum type="alphaUcPeriod"/>
              <a:tabLst>
                <a:tab pos="1101090"/>
              </a:tabLst>
            </a:pPr>
            <a:r>
              <a:rPr sz="1550" spc="20">
                <a:latin typeface="SimSun"/>
                <a:cs typeface="SimSun"/>
              </a:rPr>
              <a:t>丁级答案 ：C</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10">
                <a:latin typeface="SimSun"/>
                <a:cs typeface="SimSun"/>
              </a:rPr>
              <a:t>58</a:t>
            </a:r>
            <a:r>
              <a:rPr sz="1550" spc="20">
                <a:latin typeface="SimSun"/>
                <a:cs typeface="SimSun"/>
              </a:rPr>
              <a:t>、汽机房内旳氢管道，应布置在通风良好旳区域。氢管道应有</a:t>
            </a:r>
            <a:r>
              <a:rPr sz="1550" spc="1985">
                <a:latin typeface="SimSun"/>
                <a:cs typeface="SimSun"/>
              </a:rPr>
              <a:t>（）</a:t>
            </a:r>
            <a:r>
              <a:rPr sz="1550" spc="20">
                <a:latin typeface="SimSun"/>
                <a:cs typeface="SimSun"/>
              </a:rPr>
              <a:t>旳接地设施。</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15">
                <a:latin typeface="SimSun"/>
                <a:cs typeface="SimSun"/>
              </a:rPr>
              <a:t>防静电</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15">
                <a:latin typeface="SimSun"/>
                <a:cs typeface="SimSun"/>
              </a:rPr>
              <a:t>防爆炸</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防漏电</a:t>
            </a:r>
            <a:endParaRPr sz="1550">
              <a:latin typeface="SimSun"/>
              <a:cs typeface="SimSun"/>
            </a:endParaRPr>
          </a:p>
          <a:p>
            <a:pPr marL="12700" marR="6910070">
              <a:lnSpc>
                <a:spcPct val="271900"/>
              </a:lnSpc>
              <a:spcBef>
                <a:spcPts val="20"/>
              </a:spcBef>
              <a:buSzPct val="93548"/>
              <a:buAutoNum type="alphaUcPeriod"/>
              <a:tabLst>
                <a:tab pos="1101090"/>
              </a:tabLst>
            </a:pPr>
            <a:r>
              <a:rPr sz="1550" spc="15">
                <a:latin typeface="SimSun"/>
                <a:cs typeface="SimSun"/>
              </a:rPr>
              <a:t>防火灾答案 </a:t>
            </a:r>
            <a:r>
              <a:rPr sz="1550" spc="25">
                <a:latin typeface="SimSun"/>
                <a:cs typeface="SimSun"/>
              </a:rPr>
              <a:t>：A</a:t>
            </a:r>
            <a:endParaRPr sz="1550">
              <a:latin typeface="SimSun"/>
              <a:cs typeface="SimSun"/>
            </a:endParaRPr>
          </a:p>
          <a:p>
            <a:pPr marL="12700" marR="5080">
              <a:lnSpc>
                <a:spcPct val="272900"/>
              </a:lnSpc>
            </a:pPr>
            <a:r>
              <a:rPr sz="1550" spc="10">
                <a:latin typeface="SimSun"/>
                <a:cs typeface="SimSun"/>
              </a:rPr>
              <a:t>59</a:t>
            </a:r>
            <a:r>
              <a:rPr sz="1550" spc="20">
                <a:latin typeface="SimSun"/>
                <a:cs typeface="SimSun"/>
              </a:rPr>
              <a:t>、运送褐煤或易自燃旳高挥发分煤种旳栈桥，其内部旳外露承重钢构造应采用防火措施， </a:t>
            </a:r>
            <a:r>
              <a:rPr sz="1550" spc="-760">
                <a:latin typeface="SimSun"/>
                <a:cs typeface="SimSun"/>
              </a:rPr>
              <a:t> </a:t>
            </a:r>
            <a:r>
              <a:rPr sz="1550" spc="20">
                <a:latin typeface="SimSun"/>
                <a:cs typeface="SimSun"/>
              </a:rPr>
              <a:t>其耐火极限不应不不小于</a:t>
            </a:r>
            <a:r>
              <a:rPr sz="1550" spc="1995">
                <a:latin typeface="SimSun"/>
                <a:cs typeface="SimSun"/>
              </a:rPr>
              <a:t>（）</a:t>
            </a:r>
            <a:r>
              <a:rPr sz="1550" spc="15">
                <a:latin typeface="SimSun"/>
                <a:cs typeface="SimSun"/>
              </a:rPr>
              <a:t>小时。</a:t>
            </a:r>
            <a:endParaRPr sz="1550">
              <a:latin typeface="SimSun"/>
              <a:cs typeface="SimSun"/>
            </a:endParaRPr>
          </a:p>
        </p:txBody>
      </p:sp>
    </p:spTree>
  </p:cSld>
  <p:clrMapOvr>
    <a:masterClrMapping/>
  </p:clrMapOvr>
  <p:transition>
    <p:cut/>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825500" cy="284353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spc="10">
                <a:latin typeface="SimSun"/>
                <a:cs typeface="SimSun"/>
              </a:rPr>
              <a:t>（A）0.5</a:t>
            </a:r>
            <a:endParaRPr sz="1550">
              <a:latin typeface="SimSun"/>
              <a:cs typeface="SimSun"/>
            </a:endParaRPr>
          </a:p>
          <a:p>
            <a:pPr>
              <a:lnSpc>
                <a:spcPct val="100000"/>
              </a:lnSpc>
            </a:pPr>
            <a:endParaRPr sz="1600">
              <a:latin typeface="SimSun"/>
              <a:cs typeface="SimSun"/>
            </a:endParaRPr>
          </a:p>
          <a:p>
            <a:pPr marL="12700">
              <a:lnSpc>
                <a:spcPct val="100000"/>
              </a:lnSpc>
              <a:spcBef>
                <a:spcPts val="1170"/>
              </a:spcBef>
            </a:pPr>
            <a:r>
              <a:rPr sz="1550" spc="20">
                <a:latin typeface="SimSun"/>
                <a:cs typeface="SimSun"/>
              </a:rPr>
              <a:t>（B）1</a:t>
            </a:r>
            <a:endParaRPr sz="1550">
              <a:latin typeface="SimSun"/>
              <a:cs typeface="SimSun"/>
            </a:endParaRPr>
          </a:p>
          <a:p>
            <a:pPr>
              <a:lnSpc>
                <a:spcPct val="100000"/>
              </a:lnSpc>
            </a:pPr>
            <a:endParaRPr sz="1600">
              <a:latin typeface="SimSun"/>
              <a:cs typeface="SimSun"/>
            </a:endParaRPr>
          </a:p>
          <a:p>
            <a:pPr marL="12700">
              <a:lnSpc>
                <a:spcPct val="100000"/>
              </a:lnSpc>
              <a:spcBef>
                <a:spcPts val="1145"/>
              </a:spcBef>
            </a:pPr>
            <a:r>
              <a:rPr sz="1550" spc="10">
                <a:latin typeface="SimSun"/>
                <a:cs typeface="SimSun"/>
              </a:rPr>
              <a:t>（C）1.5</a:t>
            </a:r>
            <a:endParaRPr sz="1550">
              <a:latin typeface="SimSun"/>
              <a:cs typeface="SimSun"/>
            </a:endParaRPr>
          </a:p>
          <a:p>
            <a:pPr marL="12700" marR="102870">
              <a:lnSpc>
                <a:spcPct val="272900"/>
              </a:lnSpc>
            </a:pPr>
            <a:r>
              <a:rPr sz="1550" spc="20">
                <a:latin typeface="SimSun"/>
                <a:cs typeface="SimSun"/>
              </a:rPr>
              <a:t>（D）2 </a:t>
            </a:r>
            <a:r>
              <a:rPr sz="1550" spc="-760">
                <a:latin typeface="SimSun"/>
                <a:cs typeface="SimSun"/>
              </a:rPr>
              <a:t> </a:t>
            </a:r>
            <a:r>
              <a:rPr sz="1550" spc="10">
                <a:latin typeface="SimSun"/>
                <a:cs typeface="SimSun"/>
              </a:rPr>
              <a:t>答案</a:t>
            </a:r>
            <a:r>
              <a:rPr sz="1550" spc="45">
                <a:latin typeface="SimSun"/>
                <a:cs typeface="SimSun"/>
              </a:rPr>
              <a:t>：</a:t>
            </a:r>
            <a:r>
              <a:rPr sz="1550" spc="15">
                <a:latin typeface="SimSun"/>
                <a:cs typeface="SimSun"/>
              </a:rPr>
              <a:t>B</a:t>
            </a:r>
            <a:endParaRPr sz="1550">
              <a:latin typeface="SimSun"/>
              <a:cs typeface="SimSun"/>
            </a:endParaRPr>
          </a:p>
        </p:txBody>
      </p:sp>
      <p:sp>
        <p:nvSpPr>
          <p:cNvPr id="3" name="object 3"/>
          <p:cNvSpPr txBox="1"/>
          <p:nvPr/>
        </p:nvSpPr>
        <p:spPr>
          <a:xfrm>
            <a:off x="1702257" y="5422494"/>
            <a:ext cx="7943215" cy="8639175"/>
          </a:xfrm>
          <a:prstGeom prst="rect">
            <a:avLst/>
          </a:prstGeom>
        </p:spPr>
        <p:txBody>
          <a:bodyPr vert="horz" wrap="square" lIns="0" tIns="171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5"/>
              </a:spcBef>
            </a:pPr>
            <a:r>
              <a:rPr sz="1550" spc="10">
                <a:latin typeface="SimSun"/>
                <a:cs typeface="SimSun"/>
              </a:rPr>
              <a:t>60</a:t>
            </a:r>
            <a:r>
              <a:rPr sz="1550" spc="-225">
                <a:latin typeface="SimSun"/>
                <a:cs typeface="SimSun"/>
              </a:rPr>
              <a:t>、</a:t>
            </a:r>
            <a:r>
              <a:rPr sz="1550" spc="20">
                <a:latin typeface="SimSun"/>
                <a:cs typeface="SimSun"/>
              </a:rPr>
              <a:t>发电厂工艺系统中规定</a:t>
            </a:r>
            <a:r>
              <a:rPr sz="1550" spc="-220">
                <a:latin typeface="SimSun"/>
                <a:cs typeface="SimSun"/>
              </a:rPr>
              <a:t>，</a:t>
            </a:r>
            <a:r>
              <a:rPr sz="1550" spc="20">
                <a:latin typeface="SimSun"/>
                <a:cs typeface="SimSun"/>
              </a:rPr>
              <a:t>除必须使用方法兰与设备和部件连接外</a:t>
            </a:r>
            <a:r>
              <a:rPr sz="1550" spc="-225">
                <a:latin typeface="SimSun"/>
                <a:cs typeface="SimSun"/>
              </a:rPr>
              <a:t>，</a:t>
            </a:r>
            <a:r>
              <a:rPr sz="1550" spc="20">
                <a:latin typeface="SimSun"/>
                <a:cs typeface="SimSun"/>
              </a:rPr>
              <a:t>煤粉系统旳管道应采</a:t>
            </a:r>
            <a:endParaRPr sz="1550">
              <a:latin typeface="SimSun"/>
              <a:cs typeface="SimSun"/>
            </a:endParaRPr>
          </a:p>
          <a:p>
            <a:pPr>
              <a:lnSpc>
                <a:spcPct val="100000"/>
              </a:lnSpc>
            </a:pPr>
            <a:endParaRPr sz="1600">
              <a:latin typeface="SimSun"/>
              <a:cs typeface="SimSun"/>
            </a:endParaRPr>
          </a:p>
          <a:p>
            <a:pPr marL="12700">
              <a:lnSpc>
                <a:spcPct val="100000"/>
              </a:lnSpc>
              <a:spcBef>
                <a:spcPts val="1165"/>
              </a:spcBef>
            </a:pPr>
            <a:r>
              <a:rPr sz="1550" spc="20">
                <a:latin typeface="SimSun"/>
                <a:cs typeface="SimSun"/>
              </a:rPr>
              <a:t>用</a:t>
            </a:r>
            <a:r>
              <a:rPr sz="1550" spc="1995">
                <a:latin typeface="SimSun"/>
                <a:cs typeface="SimSun"/>
              </a:rPr>
              <a:t>（）</a:t>
            </a:r>
            <a:r>
              <a:rPr sz="1550" spc="20">
                <a:latin typeface="SimSun"/>
                <a:cs typeface="SimSun"/>
              </a:rPr>
              <a:t>连接。</a:t>
            </a:r>
            <a:endParaRPr sz="1550">
              <a:latin typeface="SimSun"/>
              <a:cs typeface="SimSun"/>
            </a:endParaRPr>
          </a:p>
          <a:p>
            <a:pPr>
              <a:lnSpc>
                <a:spcPct val="100000"/>
              </a:lnSpc>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20">
                <a:latin typeface="SimSun"/>
                <a:cs typeface="SimSun"/>
              </a:rPr>
              <a:t>胀力</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65"/>
              </a:spcBef>
              <a:buSzPct val="93548"/>
              <a:buAutoNum type="alphaUcPeriod"/>
              <a:tabLst>
                <a:tab pos="1101090"/>
              </a:tabLst>
            </a:pPr>
            <a:r>
              <a:rPr sz="1550" spc="20">
                <a:latin typeface="SimSun"/>
                <a:cs typeface="SimSun"/>
              </a:rPr>
              <a:t>密封</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0"/>
              </a:spcBef>
              <a:buSzPct val="93548"/>
              <a:buAutoNum type="alphaUcPeriod"/>
              <a:tabLst>
                <a:tab pos="1101090"/>
              </a:tabLst>
            </a:pPr>
            <a:r>
              <a:rPr sz="1550" spc="15">
                <a:latin typeface="SimSun"/>
                <a:cs typeface="SimSun"/>
              </a:rPr>
              <a:t>软连接</a:t>
            </a:r>
            <a:endParaRPr sz="1550">
              <a:latin typeface="SimSun"/>
              <a:cs typeface="SimSun"/>
            </a:endParaRPr>
          </a:p>
          <a:p>
            <a:pPr marL="12700" marR="7019925">
              <a:lnSpc>
                <a:spcPts val="5080"/>
              </a:lnSpc>
              <a:spcBef>
                <a:spcPts val="685"/>
              </a:spcBef>
              <a:buSzPct val="93548"/>
              <a:buAutoNum type="alphaUcPeriod"/>
              <a:tabLst>
                <a:tab pos="1101090"/>
              </a:tabLst>
            </a:pPr>
            <a:r>
              <a:rPr sz="1550" spc="20">
                <a:latin typeface="SimSun"/>
                <a:cs typeface="SimSun"/>
              </a:rPr>
              <a:t>焊接答案 ：D</a:t>
            </a:r>
            <a:endParaRPr sz="1550">
              <a:latin typeface="SimSun"/>
              <a:cs typeface="SimSun"/>
            </a:endParaRPr>
          </a:p>
          <a:p>
            <a:pPr marL="12700" marR="5080">
              <a:lnSpc>
                <a:spcPts val="5060"/>
              </a:lnSpc>
              <a:spcBef>
                <a:spcPts val="10"/>
              </a:spcBef>
            </a:pPr>
            <a:r>
              <a:rPr sz="1550" spc="10">
                <a:latin typeface="SimSun"/>
                <a:cs typeface="SimSun"/>
              </a:rPr>
              <a:t>61</a:t>
            </a:r>
            <a:r>
              <a:rPr sz="1550" spc="20">
                <a:latin typeface="SimSun"/>
                <a:cs typeface="SimSun"/>
              </a:rPr>
              <a:t>、消防水泵、电动阀门、火灾探测报警与灭火系统、火灾应急照明应按</a:t>
            </a:r>
            <a:r>
              <a:rPr sz="1550" spc="2000">
                <a:latin typeface="SimSun"/>
                <a:cs typeface="SimSun"/>
              </a:rPr>
              <a:t>（）</a:t>
            </a:r>
            <a:r>
              <a:rPr sz="1550" spc="20">
                <a:latin typeface="SimSun"/>
                <a:cs typeface="SimSun"/>
              </a:rPr>
              <a:t>负荷供 电。</a:t>
            </a:r>
            <a:endParaRPr sz="1550">
              <a:latin typeface="SimSun"/>
              <a:cs typeface="SimSun"/>
            </a:endParaRPr>
          </a:p>
          <a:p>
            <a:pPr>
              <a:lnSpc>
                <a:spcPct val="100000"/>
              </a:lnSpc>
              <a:spcBef>
                <a:spcPts val="10"/>
              </a:spcBef>
            </a:pPr>
            <a:endParaRPr sz="1950">
              <a:latin typeface="SimSun"/>
              <a:cs typeface="SimSun"/>
            </a:endParaRPr>
          </a:p>
          <a:p>
            <a:pPr marL="1100455" indent="-1088390">
              <a:lnSpc>
                <a:spcPct val="100000"/>
              </a:lnSpc>
              <a:buSzPct val="93548"/>
              <a:buAutoNum type="alphaUcPeriod"/>
              <a:tabLst>
                <a:tab pos="1101090"/>
              </a:tabLst>
            </a:pPr>
            <a:r>
              <a:rPr sz="1550" spc="20">
                <a:latin typeface="SimSun"/>
                <a:cs typeface="SimSun"/>
              </a:rPr>
              <a:t>一级</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75"/>
              </a:spcBef>
              <a:buSzPct val="93548"/>
              <a:buAutoNum type="alphaUcPeriod"/>
              <a:tabLst>
                <a:tab pos="1101090"/>
              </a:tabLst>
            </a:pPr>
            <a:r>
              <a:rPr sz="1550" spc="20">
                <a:latin typeface="SimSun"/>
                <a:cs typeface="SimSun"/>
              </a:rPr>
              <a:t>二级</a:t>
            </a:r>
            <a:endParaRPr sz="1550">
              <a:latin typeface="SimSun"/>
              <a:cs typeface="SimSun"/>
            </a:endParaRPr>
          </a:p>
          <a:p>
            <a:pPr>
              <a:lnSpc>
                <a:spcPct val="100000"/>
              </a:lnSpc>
              <a:buFont typeface="SimSun"/>
              <a:buAutoNum type="alphaUcPeriod"/>
            </a:pPr>
            <a:endParaRPr sz="1600">
              <a:latin typeface="SimSun"/>
              <a:cs typeface="SimSun"/>
            </a:endParaRPr>
          </a:p>
          <a:p>
            <a:pPr marL="1100455" indent="-1088390">
              <a:lnSpc>
                <a:spcPct val="100000"/>
              </a:lnSpc>
              <a:spcBef>
                <a:spcPts val="1145"/>
              </a:spcBef>
              <a:buSzPct val="93548"/>
              <a:buAutoNum type="alphaUcPeriod"/>
              <a:tabLst>
                <a:tab pos="1101090"/>
              </a:tabLst>
            </a:pPr>
            <a:r>
              <a:rPr sz="1550" spc="20">
                <a:latin typeface="SimSun"/>
                <a:cs typeface="SimSun"/>
              </a:rPr>
              <a:t>三级</a:t>
            </a:r>
            <a:endParaRPr sz="1550">
              <a:latin typeface="SimSun"/>
              <a:cs typeface="SimSun"/>
            </a:endParaRPr>
          </a:p>
          <a:p>
            <a:pPr marL="12700" marR="7019925">
              <a:lnSpc>
                <a:spcPct val="272900"/>
              </a:lnSpc>
              <a:buSzPct val="93548"/>
              <a:buAutoNum type="alphaUcPeriod"/>
              <a:tabLst>
                <a:tab pos="1101090"/>
              </a:tabLst>
            </a:pPr>
            <a:r>
              <a:rPr sz="1550" spc="20">
                <a:latin typeface="SimSun"/>
                <a:cs typeface="SimSun"/>
              </a:rPr>
              <a:t>四级答案 ：B</a:t>
            </a:r>
            <a:endParaRPr sz="1550">
              <a:latin typeface="SimSun"/>
              <a:cs typeface="SimSun"/>
            </a:endParaRPr>
          </a:p>
        </p:txBody>
      </p:sp>
    </p:spTree>
  </p:cSld>
  <p:clrMapOvr>
    <a:masterClrMapping/>
  </p:clrMapOvr>
  <p:transition>
    <p:cut/>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1702257" y="1558581"/>
            <a:ext cx="7938134" cy="1250315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1550">
                <a:latin typeface="Calibri"/>
                <a:cs typeface="Calibri"/>
              </a:rPr>
              <a:t>62</a:t>
            </a:r>
            <a:r>
              <a:rPr sz="1550" spc="30">
                <a:latin typeface="SimSun"/>
                <a:cs typeface="SimSun"/>
              </a:rPr>
              <a:t>、</a:t>
            </a:r>
            <a:r>
              <a:rPr sz="1550" spc="10">
                <a:latin typeface="Calibri"/>
                <a:cs typeface="Calibri"/>
              </a:rPr>
              <a:t>IG541</a:t>
            </a:r>
            <a:r>
              <a:rPr sz="1550" spc="20">
                <a:latin typeface="Calibri"/>
                <a:cs typeface="Calibri"/>
              </a:rPr>
              <a:t> </a:t>
            </a:r>
            <a:r>
              <a:rPr sz="1550" spc="20">
                <a:latin typeface="SimSun"/>
                <a:cs typeface="SimSun"/>
              </a:rPr>
              <a:t>混合气体旳构成成分为</a:t>
            </a:r>
            <a:r>
              <a:rPr sz="1550" spc="-380">
                <a:latin typeface="SimSun"/>
                <a:cs typeface="SimSun"/>
              </a:rPr>
              <a:t>（）</a:t>
            </a:r>
            <a:r>
              <a:rPr sz="1550" spc="30">
                <a:latin typeface="SimSun"/>
                <a:cs typeface="SimSun"/>
              </a:rPr>
              <a:t>。</a:t>
            </a:r>
            <a:endParaRPr sz="1550">
              <a:latin typeface="SimSun"/>
              <a:cs typeface="SimSun"/>
            </a:endParaRPr>
          </a:p>
          <a:p>
            <a:pPr>
              <a:lnSpc>
                <a:spcPct val="100000"/>
              </a:lnSpc>
              <a:spcBef>
                <a:spcPts val="15"/>
              </a:spcBef>
            </a:pPr>
            <a:endParaRPr sz="2500">
              <a:latin typeface="SimSun"/>
              <a:cs typeface="SimSun"/>
            </a:endParaRPr>
          </a:p>
          <a:p>
            <a:pPr marL="631825" indent="-619760">
              <a:lnSpc>
                <a:spcPct val="100000"/>
              </a:lnSpc>
              <a:buSzPct val="93548"/>
              <a:buFont typeface="SimSun"/>
              <a:buAutoNum type="alphaUcPeriod"/>
              <a:tabLst>
                <a:tab pos="632460"/>
              </a:tabLst>
            </a:pPr>
            <a:r>
              <a:rPr sz="1550">
                <a:latin typeface="Calibri"/>
                <a:cs typeface="Calibri"/>
              </a:rPr>
              <a:t>2</a:t>
            </a:r>
            <a:r>
              <a:rPr sz="1550" spc="20">
                <a:latin typeface="Calibri"/>
                <a:cs typeface="Calibri"/>
              </a:rPr>
              <a:t>%</a:t>
            </a:r>
            <a:r>
              <a:rPr sz="1550" spc="20">
                <a:latin typeface="SimSun"/>
                <a:cs typeface="SimSun"/>
              </a:rPr>
              <a:t>氮气</a:t>
            </a:r>
            <a:r>
              <a:rPr sz="1550" spc="10">
                <a:latin typeface="SimSun"/>
                <a:cs typeface="SimSun"/>
              </a:rPr>
              <a:t>，</a:t>
            </a:r>
            <a:r>
              <a:rPr sz="1550" spc="10">
                <a:latin typeface="Calibri"/>
                <a:cs typeface="Calibri"/>
              </a:rPr>
              <a:t>40</a:t>
            </a:r>
            <a:r>
              <a:rPr sz="1550" spc="5">
                <a:latin typeface="Calibri"/>
                <a:cs typeface="Calibri"/>
              </a:rPr>
              <a:t>%</a:t>
            </a:r>
            <a:r>
              <a:rPr sz="1550" spc="20">
                <a:latin typeface="SimSun"/>
                <a:cs typeface="SimSun"/>
              </a:rPr>
              <a:t>氩气</a:t>
            </a:r>
            <a:r>
              <a:rPr sz="1550" spc="30">
                <a:latin typeface="SimSun"/>
                <a:cs typeface="SimSun"/>
              </a:rPr>
              <a:t>，</a:t>
            </a:r>
            <a:r>
              <a:rPr sz="1550">
                <a:latin typeface="Calibri"/>
                <a:cs typeface="Calibri"/>
              </a:rPr>
              <a:t>8</a:t>
            </a:r>
            <a:r>
              <a:rPr sz="1550" spc="20">
                <a:latin typeface="Calibri"/>
                <a:cs typeface="Calibri"/>
              </a:rPr>
              <a:t>%</a:t>
            </a:r>
            <a:r>
              <a:rPr sz="1550" spc="15">
                <a:latin typeface="SimSun"/>
                <a:cs typeface="SimSun"/>
              </a:rPr>
              <a:t>二氧化碳</a:t>
            </a:r>
            <a:endParaRPr sz="1550">
              <a:latin typeface="SimSun"/>
              <a:cs typeface="SimSun"/>
            </a:endParaRPr>
          </a:p>
          <a:p>
            <a:pPr>
              <a:lnSpc>
                <a:spcPct val="100000"/>
              </a:lnSpc>
              <a:spcBef>
                <a:spcPts val="60"/>
              </a:spcBef>
              <a:buFont typeface="SimSun"/>
              <a:buAutoNum type="alphaUcPeriod"/>
            </a:pPr>
            <a:endParaRPr sz="2450">
              <a:latin typeface="SimSun"/>
              <a:cs typeface="SimSun"/>
            </a:endParaRPr>
          </a:p>
          <a:p>
            <a:pPr marL="624840" indent="-612775">
              <a:lnSpc>
                <a:spcPct val="100000"/>
              </a:lnSpc>
              <a:buSzPct val="93548"/>
              <a:buFont typeface="SimSun"/>
              <a:buAutoNum type="alphaUcPeriod"/>
              <a:tabLst>
                <a:tab pos="625475"/>
              </a:tabLst>
            </a:pPr>
            <a:r>
              <a:rPr sz="1550">
                <a:latin typeface="Calibri"/>
                <a:cs typeface="Calibri"/>
              </a:rPr>
              <a:t>2</a:t>
            </a:r>
            <a:r>
              <a:rPr sz="1550" spc="20">
                <a:latin typeface="Calibri"/>
                <a:cs typeface="Calibri"/>
              </a:rPr>
              <a:t>%</a:t>
            </a:r>
            <a:r>
              <a:rPr sz="1550" spc="20">
                <a:latin typeface="SimSun"/>
                <a:cs typeface="SimSun"/>
              </a:rPr>
              <a:t>氩气</a:t>
            </a:r>
            <a:r>
              <a:rPr sz="1550" spc="10">
                <a:latin typeface="SimSun"/>
                <a:cs typeface="SimSun"/>
              </a:rPr>
              <a:t>，</a:t>
            </a:r>
            <a:r>
              <a:rPr sz="1550" spc="10">
                <a:latin typeface="Calibri"/>
                <a:cs typeface="Calibri"/>
              </a:rPr>
              <a:t>40</a:t>
            </a:r>
            <a:r>
              <a:rPr sz="1550" spc="5">
                <a:latin typeface="Calibri"/>
                <a:cs typeface="Calibri"/>
              </a:rPr>
              <a:t>%</a:t>
            </a:r>
            <a:r>
              <a:rPr sz="1550" spc="20">
                <a:latin typeface="SimSun"/>
                <a:cs typeface="SimSun"/>
              </a:rPr>
              <a:t>氮气</a:t>
            </a:r>
            <a:r>
              <a:rPr sz="1550" spc="30">
                <a:latin typeface="SimSun"/>
                <a:cs typeface="SimSun"/>
              </a:rPr>
              <a:t>，</a:t>
            </a:r>
            <a:r>
              <a:rPr sz="1550">
                <a:latin typeface="Calibri"/>
                <a:cs typeface="Calibri"/>
              </a:rPr>
              <a:t>8</a:t>
            </a:r>
            <a:r>
              <a:rPr sz="1550" spc="20">
                <a:latin typeface="Calibri"/>
                <a:cs typeface="Calibri"/>
              </a:rPr>
              <a:t>%</a:t>
            </a:r>
            <a:r>
              <a:rPr sz="1550" spc="15">
                <a:latin typeface="SimSun"/>
                <a:cs typeface="SimSun"/>
              </a:rPr>
              <a:t>二氧化碳</a:t>
            </a:r>
            <a:endParaRPr sz="1550">
              <a:latin typeface="SimSun"/>
              <a:cs typeface="SimSun"/>
            </a:endParaRPr>
          </a:p>
          <a:p>
            <a:pPr>
              <a:lnSpc>
                <a:spcPct val="100000"/>
              </a:lnSpc>
              <a:spcBef>
                <a:spcPts val="10"/>
              </a:spcBef>
              <a:buFont typeface="SimSun"/>
              <a:buAutoNum type="alphaUcPeriod"/>
            </a:pPr>
            <a:endParaRPr sz="2500">
              <a:latin typeface="SimSun"/>
              <a:cs typeface="SimSun"/>
            </a:endParaRPr>
          </a:p>
          <a:p>
            <a:pPr marL="560070" indent="-548005">
              <a:lnSpc>
                <a:spcPct val="100000"/>
              </a:lnSpc>
              <a:buSzPct val="93548"/>
              <a:buFont typeface="SimSun"/>
              <a:buAutoNum type="alphaUcPeriod"/>
              <a:tabLst>
                <a:tab pos="560705"/>
              </a:tabLst>
            </a:pPr>
            <a:r>
              <a:rPr sz="1550" spc="-15">
                <a:latin typeface="Calibri"/>
                <a:cs typeface="Calibri"/>
              </a:rPr>
              <a:t>52%</a:t>
            </a:r>
            <a:r>
              <a:rPr sz="1550" spc="20">
                <a:latin typeface="SimSun"/>
                <a:cs typeface="SimSun"/>
              </a:rPr>
              <a:t>二氧化碳</a:t>
            </a:r>
            <a:r>
              <a:rPr sz="1550" spc="15">
                <a:latin typeface="SimSun"/>
                <a:cs typeface="SimSun"/>
              </a:rPr>
              <a:t>，</a:t>
            </a:r>
            <a:r>
              <a:rPr sz="1550" spc="15">
                <a:latin typeface="Calibri"/>
                <a:cs typeface="Calibri"/>
              </a:rPr>
              <a:t>40%</a:t>
            </a:r>
            <a:r>
              <a:rPr sz="1550" spc="20">
                <a:latin typeface="SimSun"/>
                <a:cs typeface="SimSun"/>
              </a:rPr>
              <a:t>氮气</a:t>
            </a:r>
            <a:r>
              <a:rPr sz="1550" spc="10">
                <a:latin typeface="SimSun"/>
                <a:cs typeface="SimSun"/>
              </a:rPr>
              <a:t>，</a:t>
            </a:r>
            <a:r>
              <a:rPr sz="1550" spc="10">
                <a:latin typeface="Calibri"/>
                <a:cs typeface="Calibri"/>
              </a:rPr>
              <a:t>8%</a:t>
            </a:r>
            <a:r>
              <a:rPr sz="1550" spc="35">
                <a:latin typeface="SimSun"/>
                <a:cs typeface="SimSun"/>
              </a:rPr>
              <a:t>氩气</a:t>
            </a:r>
            <a:endParaRPr sz="1550">
              <a:latin typeface="SimSun"/>
              <a:cs typeface="SimSun"/>
            </a:endParaRPr>
          </a:p>
          <a:p>
            <a:pPr marL="12700" marR="4460240">
              <a:lnSpc>
                <a:spcPct val="271900"/>
              </a:lnSpc>
              <a:spcBef>
                <a:spcPts val="20"/>
              </a:spcBef>
              <a:buSzPct val="93548"/>
              <a:buFont typeface="SimSun"/>
              <a:buAutoNum type="alphaUcPeriod"/>
              <a:tabLst>
                <a:tab pos="638810"/>
              </a:tabLst>
            </a:pPr>
            <a:r>
              <a:rPr sz="1550">
                <a:latin typeface="Calibri"/>
                <a:cs typeface="Calibri"/>
              </a:rPr>
              <a:t>2</a:t>
            </a:r>
            <a:r>
              <a:rPr sz="1550" spc="20">
                <a:latin typeface="Calibri"/>
                <a:cs typeface="Calibri"/>
              </a:rPr>
              <a:t>%</a:t>
            </a:r>
            <a:r>
              <a:rPr sz="1550" spc="20">
                <a:latin typeface="SimSun"/>
                <a:cs typeface="SimSun"/>
              </a:rPr>
              <a:t>二氧化碳</a:t>
            </a:r>
            <a:r>
              <a:rPr sz="1550" spc="10">
                <a:latin typeface="SimSun"/>
                <a:cs typeface="SimSun"/>
              </a:rPr>
              <a:t>，</a:t>
            </a:r>
            <a:r>
              <a:rPr sz="1550" spc="10">
                <a:latin typeface="Calibri"/>
                <a:cs typeface="Calibri"/>
              </a:rPr>
              <a:t>40%</a:t>
            </a:r>
            <a:r>
              <a:rPr sz="1550" spc="25">
                <a:latin typeface="SimSun"/>
                <a:cs typeface="SimSun"/>
              </a:rPr>
              <a:t>氩气</a:t>
            </a:r>
            <a:r>
              <a:rPr sz="1550" spc="15">
                <a:latin typeface="SimSun"/>
                <a:cs typeface="SimSun"/>
              </a:rPr>
              <a:t>，</a:t>
            </a:r>
            <a:r>
              <a:rPr sz="1550">
                <a:latin typeface="Calibri"/>
                <a:cs typeface="Calibri"/>
              </a:rPr>
              <a:t>8</a:t>
            </a:r>
            <a:r>
              <a:rPr sz="1550" spc="20">
                <a:latin typeface="Calibri"/>
                <a:cs typeface="Calibri"/>
              </a:rPr>
              <a:t>%</a:t>
            </a:r>
            <a:r>
              <a:rPr sz="1550" spc="5">
                <a:latin typeface="SimSun"/>
                <a:cs typeface="SimSun"/>
              </a:rPr>
              <a:t>氮气 </a:t>
            </a:r>
            <a:r>
              <a:rPr sz="1550" spc="10">
                <a:latin typeface="SimSun"/>
                <a:cs typeface="SimSun"/>
              </a:rPr>
              <a:t>答案</a:t>
            </a:r>
            <a:r>
              <a:rPr sz="1550" spc="30">
                <a:latin typeface="SimSun"/>
                <a:cs typeface="SimSun"/>
              </a:rPr>
              <a:t>：</a:t>
            </a:r>
            <a:r>
              <a:rPr sz="1550" spc="30">
                <a:latin typeface="Calibri"/>
                <a:cs typeface="Calibri"/>
              </a:rPr>
              <a:t>A</a:t>
            </a:r>
            <a:endParaRPr sz="1550">
              <a:latin typeface="Calibri"/>
              <a:cs typeface="Calibri"/>
            </a:endParaRPr>
          </a:p>
          <a:p>
            <a:pPr>
              <a:lnSpc>
                <a:spcPct val="100000"/>
              </a:lnSpc>
            </a:pPr>
            <a:endParaRPr sz="1700">
              <a:latin typeface="Calibri"/>
              <a:cs typeface="Calibri"/>
            </a:endParaRPr>
          </a:p>
          <a:p>
            <a:pPr marL="12700">
              <a:lnSpc>
                <a:spcPct val="100000"/>
              </a:lnSpc>
              <a:spcBef>
                <a:spcPts val="1145"/>
              </a:spcBef>
            </a:pPr>
            <a:r>
              <a:rPr sz="1550" spc="10">
                <a:latin typeface="Calibri"/>
                <a:cs typeface="Calibri"/>
              </a:rPr>
              <a:t>63</a:t>
            </a:r>
            <a:r>
              <a:rPr sz="1550" spc="20">
                <a:latin typeface="SimSun"/>
                <a:cs typeface="SimSun"/>
              </a:rPr>
              <a:t>、我</a:t>
            </a:r>
            <a:r>
              <a:rPr sz="1550" spc="30">
                <a:latin typeface="SimSun"/>
                <a:cs typeface="SimSun"/>
              </a:rPr>
              <a:t>厂</a:t>
            </a:r>
            <a:r>
              <a:rPr sz="1550" spc="-375">
                <a:latin typeface="SimSun"/>
                <a:cs typeface="SimSun"/>
              </a:rPr>
              <a:t> </a:t>
            </a:r>
            <a:r>
              <a:rPr sz="1550" spc="5">
                <a:latin typeface="Calibri"/>
                <a:cs typeface="Calibri"/>
              </a:rPr>
              <a:t>IG541</a:t>
            </a:r>
            <a:r>
              <a:rPr sz="1550" spc="60">
                <a:latin typeface="Calibri"/>
                <a:cs typeface="Calibri"/>
              </a:rPr>
              <a:t> </a:t>
            </a:r>
            <a:r>
              <a:rPr sz="1550" spc="20">
                <a:latin typeface="SimSun"/>
                <a:cs typeface="SimSun"/>
              </a:rPr>
              <a:t>混合气体灭火系统旳集流管路额定工作压力为</a:t>
            </a:r>
            <a:r>
              <a:rPr sz="1550" spc="-380">
                <a:latin typeface="SimSun"/>
                <a:cs typeface="SimSun"/>
              </a:rPr>
              <a:t>（）</a:t>
            </a:r>
            <a:r>
              <a:rPr sz="1550" spc="30">
                <a:latin typeface="SimSun"/>
                <a:cs typeface="SimSun"/>
              </a:rPr>
              <a:t>。</a:t>
            </a:r>
            <a:endParaRPr sz="1550">
              <a:latin typeface="SimSun"/>
              <a:cs typeface="SimSun"/>
            </a:endParaRPr>
          </a:p>
          <a:p>
            <a:pPr>
              <a:lnSpc>
                <a:spcPct val="100000"/>
              </a:lnSpc>
              <a:spcBef>
                <a:spcPts val="15"/>
              </a:spcBef>
            </a:pPr>
            <a:endParaRPr sz="2500">
              <a:latin typeface="SimSun"/>
              <a:cs typeface="SimSun"/>
            </a:endParaRPr>
          </a:p>
          <a:p>
            <a:pPr marL="532130" indent="-520065">
              <a:lnSpc>
                <a:spcPct val="100000"/>
              </a:lnSpc>
              <a:buSzPct val="93548"/>
              <a:buFont typeface="SimSun"/>
              <a:buAutoNum type="alphaUcPeriod"/>
              <a:tabLst>
                <a:tab pos="532765"/>
              </a:tabLst>
            </a:pPr>
            <a:r>
              <a:rPr sz="1550" spc="10">
                <a:latin typeface="Calibri"/>
                <a:cs typeface="Calibri"/>
              </a:rPr>
              <a:t>4Mpa</a:t>
            </a:r>
            <a:endParaRPr sz="1550">
              <a:latin typeface="Calibri"/>
              <a:cs typeface="Calibri"/>
            </a:endParaRPr>
          </a:p>
          <a:p>
            <a:pPr>
              <a:lnSpc>
                <a:spcPct val="100000"/>
              </a:lnSpc>
              <a:buFont typeface="SimSun"/>
              <a:buAutoNum type="alphaUcPeriod"/>
            </a:pPr>
            <a:endParaRPr sz="1700">
              <a:latin typeface="Calibri"/>
              <a:cs typeface="Calibri"/>
            </a:endParaRPr>
          </a:p>
          <a:p>
            <a:pPr marL="525145" indent="-513080">
              <a:lnSpc>
                <a:spcPct val="100000"/>
              </a:lnSpc>
              <a:spcBef>
                <a:spcPts val="1120"/>
              </a:spcBef>
              <a:buSzPct val="93548"/>
              <a:buFont typeface="SimSun"/>
              <a:buAutoNum type="alphaUcPeriod"/>
              <a:tabLst>
                <a:tab pos="525780"/>
              </a:tabLst>
            </a:pPr>
            <a:r>
              <a:rPr sz="1550" spc="10">
                <a:latin typeface="Calibri"/>
                <a:cs typeface="Calibri"/>
              </a:rPr>
              <a:t>8Mpa</a:t>
            </a:r>
            <a:endParaRPr sz="1550">
              <a:latin typeface="Calibri"/>
              <a:cs typeface="Calibri"/>
            </a:endParaRPr>
          </a:p>
          <a:p>
            <a:pPr>
              <a:lnSpc>
                <a:spcPct val="100000"/>
              </a:lnSpc>
              <a:buFont typeface="SimSun"/>
              <a:buAutoNum type="alphaUcPeriod"/>
            </a:pPr>
            <a:endParaRPr sz="1700">
              <a:latin typeface="Calibri"/>
              <a:cs typeface="Calibri"/>
            </a:endParaRPr>
          </a:p>
          <a:p>
            <a:pPr marL="622300" indent="-610235">
              <a:lnSpc>
                <a:spcPct val="100000"/>
              </a:lnSpc>
              <a:spcBef>
                <a:spcPts val="1145"/>
              </a:spcBef>
              <a:buSzPct val="93548"/>
              <a:buFont typeface="SimSun"/>
              <a:buAutoNum type="alphaUcPeriod"/>
              <a:tabLst>
                <a:tab pos="622935"/>
              </a:tabLst>
            </a:pPr>
            <a:r>
              <a:rPr sz="1550" spc="5">
                <a:latin typeface="Calibri"/>
                <a:cs typeface="Calibri"/>
              </a:rPr>
              <a:t>5Mpa</a:t>
            </a:r>
            <a:endParaRPr sz="1550">
              <a:latin typeface="Calibri"/>
              <a:cs typeface="Calibri"/>
            </a:endParaRPr>
          </a:p>
          <a:p>
            <a:pPr marL="12700" marR="6821170">
              <a:lnSpc>
                <a:spcPct val="272100"/>
              </a:lnSpc>
              <a:spcBef>
                <a:spcPts val="15"/>
              </a:spcBef>
              <a:buSzPct val="93548"/>
              <a:buFont typeface="SimSun"/>
              <a:buAutoNum type="alphaUcPeriod"/>
              <a:tabLst>
                <a:tab pos="638810"/>
              </a:tabLst>
            </a:pPr>
            <a:r>
              <a:rPr sz="1550" spc="5">
                <a:latin typeface="Calibri"/>
                <a:cs typeface="Calibri"/>
              </a:rPr>
              <a:t>1M</a:t>
            </a:r>
            <a:r>
              <a:rPr sz="1550">
                <a:latin typeface="Calibri"/>
                <a:cs typeface="Calibri"/>
              </a:rPr>
              <a:t>p</a:t>
            </a:r>
            <a:r>
              <a:rPr sz="1550" spc="10">
                <a:latin typeface="Calibri"/>
                <a:cs typeface="Calibri"/>
              </a:rPr>
              <a:t>a </a:t>
            </a:r>
            <a:r>
              <a:rPr sz="1550" spc="15">
                <a:latin typeface="SimSun"/>
                <a:cs typeface="SimSun"/>
              </a:rPr>
              <a:t>答案</a:t>
            </a:r>
            <a:r>
              <a:rPr sz="1550" spc="25">
                <a:latin typeface="SimSun"/>
                <a:cs typeface="SimSun"/>
              </a:rPr>
              <a:t>：</a:t>
            </a:r>
            <a:r>
              <a:rPr sz="1550" spc="25">
                <a:latin typeface="Calibri"/>
                <a:cs typeface="Calibri"/>
              </a:rPr>
              <a:t>C</a:t>
            </a:r>
            <a:endParaRPr sz="1550">
              <a:latin typeface="Calibri"/>
              <a:cs typeface="Calibri"/>
            </a:endParaRPr>
          </a:p>
          <a:p>
            <a:pPr>
              <a:lnSpc>
                <a:spcPct val="100000"/>
              </a:lnSpc>
            </a:pPr>
            <a:endParaRPr sz="1700">
              <a:latin typeface="Calibri"/>
              <a:cs typeface="Calibri"/>
            </a:endParaRPr>
          </a:p>
          <a:p>
            <a:pPr marL="12700">
              <a:lnSpc>
                <a:spcPct val="100000"/>
              </a:lnSpc>
              <a:spcBef>
                <a:spcPts val="1140"/>
              </a:spcBef>
            </a:pPr>
            <a:r>
              <a:rPr sz="1550" spc="10">
                <a:latin typeface="Calibri"/>
                <a:cs typeface="Calibri"/>
              </a:rPr>
              <a:t>64</a:t>
            </a:r>
            <a:r>
              <a:rPr sz="1550" spc="20">
                <a:latin typeface="SimSun"/>
                <a:cs typeface="SimSun"/>
              </a:rPr>
              <a:t>、我厂低压二氧化碳灭火系统旳液态二氧化碳储存罐正常工作压力范围为</a:t>
            </a:r>
            <a:r>
              <a:rPr sz="1550" spc="-370">
                <a:latin typeface="SimSun"/>
                <a:cs typeface="SimSun"/>
              </a:rPr>
              <a:t>（）</a:t>
            </a:r>
            <a:r>
              <a:rPr sz="1550" spc="30">
                <a:latin typeface="SimSun"/>
                <a:cs typeface="SimSun"/>
              </a:rPr>
              <a:t>。</a:t>
            </a:r>
            <a:endParaRPr sz="1550">
              <a:latin typeface="SimSun"/>
              <a:cs typeface="SimSun"/>
            </a:endParaRPr>
          </a:p>
          <a:p>
            <a:pPr>
              <a:lnSpc>
                <a:spcPct val="100000"/>
              </a:lnSpc>
              <a:spcBef>
                <a:spcPts val="10"/>
              </a:spcBef>
            </a:pPr>
            <a:endParaRPr sz="2500">
              <a:latin typeface="SimSun"/>
              <a:cs typeface="SimSun"/>
            </a:endParaRPr>
          </a:p>
          <a:p>
            <a:pPr marL="12700">
              <a:lnSpc>
                <a:spcPct val="100000"/>
              </a:lnSpc>
            </a:pPr>
            <a:r>
              <a:rPr sz="1550" spc="10">
                <a:latin typeface="SimSun"/>
                <a:cs typeface="SimSun"/>
              </a:rPr>
              <a:t>（</a:t>
            </a:r>
            <a:r>
              <a:rPr sz="1550" spc="10">
                <a:latin typeface="Calibri"/>
                <a:cs typeface="Calibri"/>
              </a:rPr>
              <a:t>A</a:t>
            </a:r>
            <a:r>
              <a:rPr sz="1550" spc="10">
                <a:latin typeface="SimSun"/>
                <a:cs typeface="SimSun"/>
              </a:rPr>
              <a:t>）</a:t>
            </a:r>
            <a:r>
              <a:rPr sz="1550" spc="10">
                <a:latin typeface="Calibri"/>
                <a:cs typeface="Calibri"/>
              </a:rPr>
              <a:t>1.5Mpa-1.7Mpa</a:t>
            </a:r>
            <a:endParaRPr sz="1550">
              <a:latin typeface="Calibri"/>
              <a:cs typeface="Calibri"/>
            </a:endParaRPr>
          </a:p>
          <a:p>
            <a:pPr>
              <a:lnSpc>
                <a:spcPct val="100000"/>
              </a:lnSpc>
            </a:pPr>
            <a:endParaRPr sz="1700">
              <a:latin typeface="Calibri"/>
              <a:cs typeface="Calibri"/>
            </a:endParaRPr>
          </a:p>
          <a:p>
            <a:pPr marL="12700">
              <a:lnSpc>
                <a:spcPct val="100000"/>
              </a:lnSpc>
              <a:spcBef>
                <a:spcPts val="1125"/>
              </a:spcBef>
            </a:pPr>
            <a:r>
              <a:rPr sz="1550" spc="10">
                <a:latin typeface="SimSun"/>
                <a:cs typeface="SimSun"/>
              </a:rPr>
              <a:t>（</a:t>
            </a:r>
            <a:r>
              <a:rPr sz="1550" spc="10">
                <a:latin typeface="Calibri"/>
                <a:cs typeface="Calibri"/>
              </a:rPr>
              <a:t>B</a:t>
            </a:r>
            <a:r>
              <a:rPr sz="1550" spc="10">
                <a:latin typeface="SimSun"/>
                <a:cs typeface="SimSun"/>
              </a:rPr>
              <a:t>）</a:t>
            </a:r>
            <a:r>
              <a:rPr sz="1550" spc="10">
                <a:latin typeface="Calibri"/>
                <a:cs typeface="Calibri"/>
              </a:rPr>
              <a:t>1.7Mpa-1.9Mpa</a:t>
            </a:r>
            <a:endParaRPr sz="1550">
              <a:latin typeface="Calibri"/>
              <a:cs typeface="Calibri"/>
            </a:endParaRPr>
          </a:p>
          <a:p>
            <a:pPr>
              <a:lnSpc>
                <a:spcPct val="100000"/>
              </a:lnSpc>
            </a:pPr>
            <a:endParaRPr sz="1700">
              <a:latin typeface="Calibri"/>
              <a:cs typeface="Calibri"/>
            </a:endParaRPr>
          </a:p>
          <a:p>
            <a:pPr marL="12700">
              <a:lnSpc>
                <a:spcPct val="100000"/>
              </a:lnSpc>
              <a:spcBef>
                <a:spcPts val="1140"/>
              </a:spcBef>
            </a:pPr>
            <a:r>
              <a:rPr sz="1550" spc="10">
                <a:latin typeface="SimSun"/>
                <a:cs typeface="SimSun"/>
              </a:rPr>
              <a:t>（</a:t>
            </a:r>
            <a:r>
              <a:rPr sz="1550" spc="10">
                <a:latin typeface="Calibri"/>
                <a:cs typeface="Calibri"/>
              </a:rPr>
              <a:t>C</a:t>
            </a:r>
            <a:r>
              <a:rPr sz="1550" spc="10">
                <a:latin typeface="SimSun"/>
                <a:cs typeface="SimSun"/>
              </a:rPr>
              <a:t>）</a:t>
            </a:r>
            <a:r>
              <a:rPr sz="1550" spc="10">
                <a:latin typeface="Calibri"/>
                <a:cs typeface="Calibri"/>
              </a:rPr>
              <a:t>1.9Mpa-2.1Mpa</a:t>
            </a:r>
            <a:endParaRPr sz="1550">
              <a:latin typeface="Calibri"/>
              <a:cs typeface="Calibri"/>
            </a:endParaRPr>
          </a:p>
          <a:p>
            <a:pPr marL="12700" marR="6085205">
              <a:lnSpc>
                <a:spcPct val="271900"/>
              </a:lnSpc>
              <a:spcBef>
                <a:spcPts val="25"/>
              </a:spcBef>
            </a:pPr>
            <a:r>
              <a:rPr sz="1550" spc="25">
                <a:latin typeface="SimSun"/>
                <a:cs typeface="SimSun"/>
              </a:rPr>
              <a:t>（</a:t>
            </a:r>
            <a:r>
              <a:rPr sz="1550" spc="15">
                <a:latin typeface="Calibri"/>
                <a:cs typeface="Calibri"/>
              </a:rPr>
              <a:t>D</a:t>
            </a:r>
            <a:r>
              <a:rPr sz="1550" spc="10">
                <a:latin typeface="SimSun"/>
                <a:cs typeface="SimSun"/>
              </a:rPr>
              <a:t>）</a:t>
            </a:r>
            <a:r>
              <a:rPr sz="1550" spc="5">
                <a:latin typeface="Calibri"/>
                <a:cs typeface="Calibri"/>
              </a:rPr>
              <a:t>2.1Mpa-2.3Mp</a:t>
            </a:r>
            <a:r>
              <a:rPr sz="1550" spc="10">
                <a:latin typeface="Calibri"/>
                <a:cs typeface="Calibri"/>
              </a:rPr>
              <a:t>a </a:t>
            </a:r>
            <a:r>
              <a:rPr sz="1550" spc="20">
                <a:latin typeface="SimSun"/>
                <a:cs typeface="SimSun"/>
              </a:rPr>
              <a:t>答案：</a:t>
            </a:r>
            <a:r>
              <a:rPr sz="1550" spc="20">
                <a:latin typeface="Calibri"/>
                <a:cs typeface="Calibri"/>
              </a:rPr>
              <a:t>C</a:t>
            </a:r>
            <a:endParaRPr sz="1550">
              <a:latin typeface="Calibri"/>
              <a:cs typeface="Calibri"/>
            </a:endParaRPr>
          </a:p>
          <a:p>
            <a:pPr marL="12700" marR="5080">
              <a:lnSpc>
                <a:spcPct val="272900"/>
              </a:lnSpc>
            </a:pPr>
            <a:r>
              <a:rPr sz="1550" spc="25">
                <a:latin typeface="Calibri"/>
                <a:cs typeface="Calibri"/>
              </a:rPr>
              <a:t>65</a:t>
            </a:r>
            <a:r>
              <a:rPr sz="1550" spc="40">
                <a:latin typeface="SimSun"/>
                <a:cs typeface="SimSun"/>
              </a:rPr>
              <a:t>、我厂主厂区水喷淋系统旳所有感温光纤目前已根据干式雨淋阀组旳个数进行了分区规 </a:t>
            </a:r>
            <a:r>
              <a:rPr sz="1550" spc="20">
                <a:latin typeface="SimSun"/>
                <a:cs typeface="SimSun"/>
              </a:rPr>
              <a:t>划，主厂区共设有（）雨淋阀组。</a:t>
            </a:r>
            <a:endParaRPr sz="1550">
              <a:latin typeface="SimSun"/>
              <a:cs typeface="SimSun"/>
            </a:endParaRPr>
          </a:p>
        </p:txBody>
      </p:sp>
    </p:spTree>
  </p:cSld>
  <p:clrMapOvr>
    <a:masterClrMapping/>
  </p:clrMapOvr>
  <p:transition>
    <p:cut/>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071100" cy="147701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https://d.book118.com/698051075041006042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368</Paragraphs>
  <Slides>24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24</vt:i4>
      </vt:variant>
    </vt:vector>
  </HeadingPairs>
  <TitlesOfParts>
    <vt:vector baseType="lpstr" size="29">
      <vt:lpstr>Arial</vt:lpstr>
      <vt:lpstr>Calibri</vt:lpstr>
      <vt:lpstr>宋体</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2024-09-21T09:54:11.918</cp:lastPrinted>
  <dcterms:created xsi:type="dcterms:W3CDTF">2024-09-21T01:54:11Z</dcterms:created>
  <dcterms:modified xsi:type="dcterms:W3CDTF">2024-09-21T01:54:13Z</dcterms:modified>
</cp:coreProperties>
</file>