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348432E-5F39-4514-9C95-E0EE196866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9526C7-7A4E-4147-A20D-77342168CA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98B75E-CACE-4302-9B85-83415F04DE3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57874D-8DC8-4B71-B95F-7060F1DAE3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31C0336-B83D-48B9-908D-BCB3092D92C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DC1667F-A2B0-4FE9-B686-E7FD22A168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AFA58A-E9F6-4674-BC43-48638EEC6C1B}"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1CBAED7-3C6F-47EC-B920-667D68AB95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C22EE1-3D9C-4FEE-A4DE-44E5D44C6F2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B75DFD1-CDD1-4127-BA12-2A72E9E6994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7119CA4-F53F-4B97-B441-E0188DDD1B1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pn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805311703400603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42747" y="1226293"/>
            <a:ext cx="9106507" cy="1906231"/>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chemeClr val="accent1">
                    <a:alpha val="100000"/>
                  </a:schemeClr>
                </a:solidFill>
                <a:latin typeface="Microsoft Yahei"/>
                <a:ea typeface="Microsoft Yahei"/>
                <a:cs typeface="Microsoft Yahei"/>
              </a:rPr>
              <a:t>2024年调脂抗动脉粥样硬化药项目管理培训课件</a:t>
            </a:r>
            <a:endParaRPr lang="en-US" sz="1100"/>
          </a:p>
        </p:txBody>
      </p:sp>
      <p:grpSp>
        <p:nvGrpSpPr>
          <p:cNvPr id="3" name="Group 3"/>
          <p:cNvGrpSpPr/>
          <p:nvPr/>
        </p:nvGrpSpPr>
        <p:grpSpPr>
          <a:xfrm>
            <a:off x="2739291" y="3540703"/>
            <a:ext cx="6713418" cy="489827"/>
            <a:chOff x="2739291" y="3540703"/>
            <a:chExt cx="6713418" cy="489827"/>
          </a:xfrm>
        </p:grpSpPr>
        <p:sp>
          <p:nvSpPr>
            <p:cNvPr id="4" name="AutoShape 4"/>
            <p:cNvSpPr/>
            <p:nvPr/>
          </p:nvSpPr>
          <p:spPr>
            <a:xfrm>
              <a:off x="2739291" y="3540703"/>
              <a:ext cx="340143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汇报人：小无名</a:t>
              </a:r>
              <a:endParaRPr lang="en-US" sz="1100"/>
            </a:p>
          </p:txBody>
        </p:sp>
        <p:sp>
          <p:nvSpPr>
            <p:cNvPr id="5" name="AutoShape 5"/>
            <p:cNvSpPr/>
            <p:nvPr/>
          </p:nvSpPr>
          <p:spPr>
            <a:xfrm>
              <a:off x="6140725" y="3540703"/>
              <a:ext cx="3311984" cy="489827"/>
            </a:xfrm>
            <a:prstGeom prst="rect">
              <a:avLst/>
            </a:prstGeom>
            <a:noFill/>
          </p:spPr>
          <p:txBody>
            <a:bodyPr vert="horz" wrap="square" lIns="85725" tIns="85725" rIns="47625" bIns="857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2025">
                  <a:solidFill>
                    <a:srgbClr val="000000">
                      <a:alpha val="100000"/>
                    </a:srgbClr>
                  </a:solidFill>
                  <a:latin typeface="Microsoft Yahei"/>
                  <a:ea typeface="Microsoft Yahei"/>
                  <a:cs typeface="Microsoft Yahei"/>
                </a:rPr>
                <a:t>10</a:t>
              </a:r>
              <a:endParaRPr lang="en-US" sz="1100"/>
            </a:p>
          </p:txBody>
        </p:sp>
      </p:gr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59520" y="535260"/>
            <a:ext cx="10672960" cy="57691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stretch>
            <a:fillRect/>
          </a:stretch>
        </p:blipFill>
        <p:spPr>
          <a:xfrm>
            <a:off x="0" y="-535260"/>
            <a:ext cx="5567207" cy="6839712"/>
          </a:xfrm>
          <a:prstGeom prst="rect">
            <a:avLst/>
          </a:prstGeom>
        </p:spPr>
      </p:pic>
      <p:sp>
        <p:nvSpPr>
          <p:cNvPr id="4" name="AutoShape 4"/>
          <p:cNvSpPr/>
          <p:nvPr/>
        </p:nvSpPr>
        <p:spPr>
          <a:xfrm>
            <a:off x="6276259" y="861481"/>
            <a:ext cx="3746772" cy="597533"/>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75">
                <a:solidFill>
                  <a:schemeClr val="accent1">
                    <a:alpha val="100000"/>
                  </a:schemeClr>
                </a:solidFill>
                <a:latin typeface="Microsoft Yahei"/>
                <a:ea typeface="Microsoft Yahei"/>
                <a:cs typeface="Microsoft Yahei"/>
              </a:rPr>
              <a:t>CONTENTS</a:t>
            </a:r>
            <a:endParaRPr lang="en-US" sz="1100"/>
          </a:p>
        </p:txBody>
      </p:sp>
      <p:sp>
        <p:nvSpPr>
          <p:cNvPr id="5" name="TextBox 5"/>
          <p:cNvSpPr txBox="1"/>
          <p:nvPr/>
        </p:nvSpPr>
        <p:spPr>
          <a:xfrm>
            <a:off x="6083808" y="1823759"/>
            <a:ext cx="4638675" cy="44577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项目背景与目标</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项目管理团队组建与职责划分</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项目计划制定与执行监控</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资源调配与风险管理</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质量管理与成果评价</a:t>
            </a:r>
          </a:p>
          <a:p>
            <a:pPr marL="203200" lvl="0" indent="-203200">
              <a:lnSpc>
                <a:spcPct val="150000"/>
              </a:lnSpc>
              <a:spcBef>
                <a:spcPts val="450"/>
              </a:spcBef>
              <a:buFont typeface="Arial"/>
              <a:buChar char="•"/>
            </a:pPr>
            <a:r>
              <a:rPr lang="en-US" sz="2400" b="1">
                <a:solidFill>
                  <a:schemeClr val="accent1">
                    <a:alpha val="100000"/>
                  </a:schemeClr>
                </a:solidFill>
                <a:latin typeface="Microsoft Yahei"/>
                <a:ea typeface="Microsoft Yahei"/>
                <a:cs typeface="Microsoft Yahei"/>
              </a:rPr>
              <a:t>合作伙伴关系维护与拓展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项目背景与目标</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01</a:t>
            </a:r>
            <a:endParaRPr lang="en-US" sz="11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2500" r="1250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动脉粥样硬化疾病概述</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动脉粥样硬化是一种慢性血管炎症性疾病，涉及多种危险因素和复杂的病理生理过程，导致动脉壁内脂质沉积、纤维组织增生和钙质沉着，最终形成动脉狭窄或闭塞。</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流行病学现状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动脉粥样硬化疾病在全球范围内具有高发病率和死亡率，是心血管疾病的主要原因之一。随着人口老龄化和生活方式改变，该疾病的负担预计将持续增加。</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危害与后果</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动脉粥样硬化可导致心绞痛、心肌梗死、脑卒中等严重心血管事件，严重影响患者生活质量并增加医疗负担。</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动脉粥样硬化疾病现状及危害</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市场现状与趋势</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目前，调脂抗动脉粥样硬化药物市场呈现出稳步增长的态势，随着新药研发和上市，市场竞争日益激烈。未来市场将更加注重创新药物的研发和应用。</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75" r="1667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主要药物类别与代表药物</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调脂抗动脉粥样硬化药物主要包括他汀类药物、贝特类药物、PCSK9抑制剂等。代表药物如阿托伐他汀、非诺贝特、依洛尤单抗等。</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市场需求与机遇</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随着患者对心血管疾病防治意识的提高和医疗水平的提升，调脂抗动脉粥样硬化药物市场需求将持续增加。同时，新药研发和市场拓展将为制药企业带来更多机遇。</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调脂抗动脉粥样硬化药物市场概况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本项目旨在通过系统培训，提高医药销售人员对调脂抗动脉粥样硬化药物的专业知识和市场推广能力，促进该类药物的合理应用和市场拓展。</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项目目标</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培训，使医药销售人员能够熟练掌握调脂抗动脉粥样硬化药物的相关知识，包括药理作用、临床应用、市场策略等，提高销售技巧和客户服务水平，为制药企业创造更大的市场价值。同时，推动医药行业的健康发展，提高患者用药的安全性和有效性。</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预期成果</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项目目标与预期成果</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项目管理团队组建与职责划分</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02</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财务专员</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负责项目的财务管理和资金筹措。</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市场专员</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负责市场调研和需求分析，为项目提供市场支持。</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技术专家</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提供专业技术支持，解决项目中的技术难题。</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项目总监</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负责项目的整体规划和监督，确保项目按照既定目标推进。</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项目经理</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负责项目的日常管理，包括进度、成本、质量等方面的控制。</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项目管理团队组成及角色定位</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329975" y="1234972"/>
            <a:ext cx="4812942" cy="4812942"/>
          </a:xfrm>
          <a:prstGeom prst="rect">
            <a:avLst/>
          </a:prstGeom>
        </p:spPr>
      </p:pic>
      <p:sp>
        <p:nvSpPr>
          <p:cNvPr id="3" name="AutoShape 3"/>
          <p:cNvSpPr/>
          <p:nvPr/>
        </p:nvSpPr>
        <p:spPr>
          <a:xfrm>
            <a:off x="6563746" y="135822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63746" y="2706482"/>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63746" y="3981427"/>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63746" y="5334806"/>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114336" y="1667166"/>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负责药物的研发、试验和注册申报等工作，确保药物的安全性和有效性。</a:t>
            </a:r>
            <a:endParaRPr lang="en-US" sz="1100"/>
          </a:p>
        </p:txBody>
      </p:sp>
      <p:sp>
        <p:nvSpPr>
          <p:cNvPr id="8" name="AutoShape 8"/>
          <p:cNvSpPr/>
          <p:nvPr/>
        </p:nvSpPr>
        <p:spPr>
          <a:xfrm>
            <a:off x="7114336" y="2929889"/>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负责药物的生产制造和质量控制，确保药物按照既定标准生产。</a:t>
            </a:r>
            <a:endParaRPr lang="en-US" sz="1100"/>
          </a:p>
        </p:txBody>
      </p:sp>
      <p:sp>
        <p:nvSpPr>
          <p:cNvPr id="9" name="AutoShape 9"/>
          <p:cNvSpPr/>
          <p:nvPr/>
        </p:nvSpPr>
        <p:spPr>
          <a:xfrm>
            <a:off x="7114336" y="4263654"/>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负责药物的市场推广和销售，提高药物的知名度和市场占有率。</a:t>
            </a:r>
            <a:endParaRPr lang="en-US" sz="1100"/>
          </a:p>
        </p:txBody>
      </p:sp>
      <p:sp>
        <p:nvSpPr>
          <p:cNvPr id="10" name="AutoShape 10"/>
          <p:cNvSpPr/>
          <p:nvPr/>
        </p:nvSpPr>
        <p:spPr>
          <a:xfrm>
            <a:off x="7114336" y="5567038"/>
            <a:ext cx="3618828" cy="807651"/>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负责项目的财务管理和资金筹措，确保项目的资金安全。</a:t>
            </a:r>
            <a:endParaRPr lang="en-US" sz="1100"/>
          </a:p>
        </p:txBody>
      </p:sp>
      <p:sp>
        <p:nvSpPr>
          <p:cNvPr id="11" name="AutoShape 11"/>
          <p:cNvSpPr/>
          <p:nvPr/>
        </p:nvSpPr>
        <p:spPr>
          <a:xfrm>
            <a:off x="7114336" y="1259356"/>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研发部门</a:t>
            </a:r>
            <a:endParaRPr lang="en-US" sz="1100"/>
          </a:p>
        </p:txBody>
      </p:sp>
      <p:sp>
        <p:nvSpPr>
          <p:cNvPr id="12" name="AutoShape 12"/>
          <p:cNvSpPr/>
          <p:nvPr/>
        </p:nvSpPr>
        <p:spPr>
          <a:xfrm>
            <a:off x="7114336" y="260894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生产部门</a:t>
            </a:r>
            <a:endParaRPr lang="en-US" sz="1100"/>
          </a:p>
        </p:txBody>
      </p:sp>
      <p:sp>
        <p:nvSpPr>
          <p:cNvPr id="13" name="AutoShape 13"/>
          <p:cNvSpPr/>
          <p:nvPr/>
        </p:nvSpPr>
        <p:spPr>
          <a:xfrm>
            <a:off x="7114336" y="390827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市场部门</a:t>
            </a:r>
            <a:endParaRPr lang="en-US" sz="1100"/>
          </a:p>
        </p:txBody>
      </p:sp>
      <p:sp>
        <p:nvSpPr>
          <p:cNvPr id="14" name="AutoShape 14"/>
          <p:cNvSpPr/>
          <p:nvPr/>
        </p:nvSpPr>
        <p:spPr>
          <a:xfrm>
            <a:off x="7114336" y="5229577"/>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财务部门</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各部门职责划分与协作机制建立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428" t="47900" r="43371"/>
          <a:stretch>
            <a:fillRect/>
          </a:stretch>
        </p:blipFill>
        <p:spPr>
          <a:xfrm>
            <a:off x="253270" y="3125078"/>
            <a:ext cx="5790019" cy="2808769"/>
          </a:xfrm>
          <a:prstGeom prst="rect">
            <a:avLst/>
          </a:prstGeom>
        </p:spPr>
      </p:pic>
      <p:sp>
        <p:nvSpPr>
          <p:cNvPr id="3" name="AutoShape 3"/>
          <p:cNvSpPr/>
          <p:nvPr/>
        </p:nvSpPr>
        <p:spPr>
          <a:xfrm>
            <a:off x="6527171" y="1236304"/>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27171" y="2584561"/>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27171" y="3859507"/>
            <a:ext cx="369902" cy="36990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527171" y="5212886"/>
            <a:ext cx="369902" cy="369902"/>
          </a:xfrm>
          <a:prstGeom prst="ellipse">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077760" y="1545246"/>
            <a:ext cx="3618828" cy="79547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通过培训和实践，提高团队成员的沟通技巧，包括倾听、表达、反馈等。</a:t>
            </a:r>
            <a:endParaRPr lang="en-US" sz="1100"/>
          </a:p>
        </p:txBody>
      </p:sp>
      <p:sp>
        <p:nvSpPr>
          <p:cNvPr id="8" name="AutoShape 8"/>
          <p:cNvSpPr/>
          <p:nvPr/>
        </p:nvSpPr>
        <p:spPr>
          <a:xfrm>
            <a:off x="7077760" y="2807969"/>
            <a:ext cx="3618828" cy="771122"/>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通过团队建设活动，增强团队成员之间的信任感和凝聚力。</a:t>
            </a:r>
            <a:endParaRPr lang="en-US" sz="1100"/>
          </a:p>
        </p:txBody>
      </p:sp>
      <p:sp>
        <p:nvSpPr>
          <p:cNvPr id="9" name="AutoShape 9"/>
          <p:cNvSpPr/>
          <p:nvPr/>
        </p:nvSpPr>
        <p:spPr>
          <a:xfrm>
            <a:off x="7077760" y="4141734"/>
            <a:ext cx="3618828" cy="78329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学习并掌握解决冲突和问题的方法和技巧，包括协商、妥协、调解等。</a:t>
            </a:r>
            <a:endParaRPr lang="en-US" sz="1100"/>
          </a:p>
        </p:txBody>
      </p:sp>
      <p:sp>
        <p:nvSpPr>
          <p:cNvPr id="10" name="AutoShape 10"/>
          <p:cNvSpPr/>
          <p:nvPr/>
        </p:nvSpPr>
        <p:spPr>
          <a:xfrm>
            <a:off x="7077760" y="5445118"/>
            <a:ext cx="3618828" cy="807651"/>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defRPr/>
            </a:pPr>
            <a:r>
              <a:rPr lang="en-US" sz="1500">
                <a:solidFill>
                  <a:schemeClr val="dk1">
                    <a:alpha val="100000"/>
                  </a:schemeClr>
                </a:solidFill>
                <a:latin typeface="Microsoft Yahei"/>
                <a:ea typeface="Microsoft Yahei"/>
                <a:cs typeface="Microsoft Yahei"/>
              </a:rPr>
              <a:t>通过团队协作训练和实践，提高团队成员的协作能力和团队精神。</a:t>
            </a:r>
            <a:endParaRPr lang="en-US" sz="1100"/>
          </a:p>
        </p:txBody>
      </p:sp>
      <p:sp>
        <p:nvSpPr>
          <p:cNvPr id="11" name="AutoShape 11"/>
          <p:cNvSpPr/>
          <p:nvPr/>
        </p:nvSpPr>
        <p:spPr>
          <a:xfrm>
            <a:off x="7077760" y="1137436"/>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提高沟通技巧</a:t>
            </a:r>
            <a:endParaRPr lang="en-US" sz="1100"/>
          </a:p>
        </p:txBody>
      </p:sp>
      <p:sp>
        <p:nvSpPr>
          <p:cNvPr id="12" name="AutoShape 12"/>
          <p:cNvSpPr/>
          <p:nvPr/>
        </p:nvSpPr>
        <p:spPr>
          <a:xfrm>
            <a:off x="7077760" y="2487026"/>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建立信任关系</a:t>
            </a:r>
            <a:endParaRPr lang="en-US" sz="1100"/>
          </a:p>
        </p:txBody>
      </p:sp>
      <p:sp>
        <p:nvSpPr>
          <p:cNvPr id="13" name="AutoShape 13"/>
          <p:cNvSpPr/>
          <p:nvPr/>
        </p:nvSpPr>
        <p:spPr>
          <a:xfrm>
            <a:off x="7077760" y="3786355"/>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解决冲突和问题</a:t>
            </a:r>
            <a:endParaRPr lang="en-US" sz="1100"/>
          </a:p>
        </p:txBody>
      </p:sp>
      <p:sp>
        <p:nvSpPr>
          <p:cNvPr id="14" name="AutoShape 14"/>
          <p:cNvSpPr/>
          <p:nvPr/>
        </p:nvSpPr>
        <p:spPr>
          <a:xfrm>
            <a:off x="7077760" y="5107657"/>
            <a:ext cx="3514429" cy="447189"/>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加强团队协作</a:t>
            </a:r>
            <a:endParaRPr lang="en-US" sz="1100"/>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团队沟通与协作技巧培训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439506" y="5227774"/>
            <a:ext cx="7312987" cy="729897"/>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3075" b="1">
                <a:solidFill>
                  <a:schemeClr val="accent1">
                    <a:alpha val="100000"/>
                  </a:schemeClr>
                </a:solidFill>
                <a:latin typeface="Microsoft Yahei"/>
                <a:ea typeface="Microsoft Yahei"/>
                <a:cs typeface="Microsoft Yahei"/>
              </a:rPr>
              <a:t>项目计划制定与执行监控</a:t>
            </a:r>
            <a:endParaRPr lang="en-US" sz="1100"/>
          </a:p>
        </p:txBody>
      </p:sp>
      <p:sp>
        <p:nvSpPr>
          <p:cNvPr id="3" name="AutoShape 3"/>
          <p:cNvSpPr/>
          <p:nvPr/>
        </p:nvSpPr>
        <p:spPr>
          <a:xfrm>
            <a:off x="4954829" y="2485096"/>
            <a:ext cx="2082658" cy="1318935"/>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825" b="1">
                <a:solidFill>
                  <a:schemeClr val="accent1">
                    <a:alpha val="100000"/>
                  </a:schemeClr>
                </a:solidFill>
                <a:latin typeface="Microsoft Yahei"/>
                <a:ea typeface="Microsoft Yahei"/>
                <a:cs typeface="Microsoft Yahei"/>
              </a:rPr>
              <a:t>03</a:t>
            </a:r>
            <a:endParaRPr lang="en-US" sz="1100"/>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652605" y="2972012"/>
            <a:ext cx="2353053" cy="1956378"/>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通过甘特图制定详细的项目时间表，明确各项任务的开始和结束时间，以及任务之间的依赖关系。</a:t>
            </a:r>
            <a:endParaRPr lang="en-US" sz="1100"/>
          </a:p>
        </p:txBody>
      </p:sp>
      <p:sp>
        <p:nvSpPr>
          <p:cNvPr id="3" name="AutoShape 3"/>
          <p:cNvSpPr/>
          <p:nvPr/>
        </p:nvSpPr>
        <p:spPr>
          <a:xfrm>
            <a:off x="8684852" y="1462164"/>
            <a:ext cx="2382848" cy="1991137"/>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对项目中的各项任务进行时间估计，并考虑最可能、最乐观和最悲观的时间，从而制定合理的项目计划。</a:t>
            </a:r>
            <a:endParaRPr lang="en-US" sz="1100"/>
          </a:p>
        </p:txBody>
      </p:sp>
      <p:sp>
        <p:nvSpPr>
          <p:cNvPr id="4" name="AutoShape 4"/>
          <p:cNvSpPr/>
          <p:nvPr/>
        </p:nvSpPr>
        <p:spPr>
          <a:xfrm>
            <a:off x="8684852" y="4394429"/>
            <a:ext cx="2382848" cy="1962565"/>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应用专业的项目管理软件，如Microsoft Project或Trello等，实现项目计划的编制、调整和优化。</a:t>
            </a:r>
            <a:endParaRPr lang="en-US" sz="1100"/>
          </a:p>
        </p:txBody>
      </p:sp>
      <p:pic>
        <p:nvPicPr>
          <p:cNvPr id="5" name="Picture 5"/>
          <p:cNvPicPr>
            <a:picLocks noChangeAspect="1"/>
          </p:cNvPicPr>
          <p:nvPr/>
        </p:nvPicPr>
        <p:blipFill>
          <a:blip r:embed="rId2">
            <a:alphaModFix amt="75000"/>
          </a:blip>
          <a:srcRect l="31868" t="13068" r="31502" b="30114"/>
          <a:stretch>
            <a:fillRect/>
          </a:stretch>
        </p:blipFill>
        <p:spPr>
          <a:xfrm>
            <a:off x="4217947" y="1384382"/>
            <a:ext cx="3545264" cy="5454568"/>
          </a:xfrm>
          <a:prstGeom prst="rect">
            <a:avLst/>
          </a:prstGeom>
        </p:spPr>
      </p:pic>
      <p:pic>
        <p:nvPicPr>
          <p:cNvPr id="6" name="Picture 6"/>
          <p:cNvPicPr>
            <a:picLocks noChangeAspect="1"/>
          </p:cNvPicPr>
          <p:nvPr/>
        </p:nvPicPr>
        <p:blipFill>
          <a:blip r:embed="rId3"/>
          <a:srcRect l="25974" r="25974"/>
          <a:stretch>
            <a:fillRect/>
          </a:stretch>
        </p:blipFill>
        <p:spPr>
          <a:xfrm>
            <a:off x="4495323" y="1838813"/>
            <a:ext cx="2952950" cy="4810026"/>
          </a:xfrm>
          <a:prstGeom prst="rect">
            <a:avLst/>
          </a:prstGeom>
        </p:spPr>
      </p:pic>
      <p:grpSp>
        <p:nvGrpSpPr>
          <p:cNvPr id="7" name="Group 7"/>
          <p:cNvGrpSpPr/>
          <p:nvPr/>
        </p:nvGrpSpPr>
        <p:grpSpPr>
          <a:xfrm>
            <a:off x="3239789" y="3141586"/>
            <a:ext cx="1463040" cy="1463040"/>
            <a:chOff x="3239789" y="3141586"/>
            <a:chExt cx="1463040" cy="1463040"/>
          </a:xfrm>
        </p:grpSpPr>
        <p:sp>
          <p:nvSpPr>
            <p:cNvPr id="8" name="AutoShape 8"/>
            <p:cNvSpPr/>
            <p:nvPr/>
          </p:nvSpPr>
          <p:spPr>
            <a:xfrm>
              <a:off x="3239789" y="3141586"/>
              <a:ext cx="1463040" cy="146304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3612771" y="3559447"/>
            <a:ext cx="702092" cy="584684"/>
            <a:chOff x="3612771" y="3559447"/>
            <a:chExt cx="702092" cy="584684"/>
          </a:xfrm>
        </p:grpSpPr>
        <p:sp>
          <p:nvSpPr>
            <p:cNvPr id="10" name="Freeform 10"/>
            <p:cNvSpPr/>
            <p:nvPr/>
          </p:nvSpPr>
          <p:spPr>
            <a:xfrm>
              <a:off x="3612771" y="4122895"/>
              <a:ext cx="702092" cy="21236"/>
            </a:xfrm>
            <a:custGeom>
              <a:rect l="l" t="t" r="r" b="b"/>
              <a:pathLst>
                <a:path w="76" h="2">
                  <a:moveTo>
                    <a:pt x="2" y="2"/>
                  </a:moveTo>
                  <a:cubicBezTo>
                    <a:pt x="1" y="2"/>
                    <a:pt x="0" y="2"/>
                    <a:pt x="0" y="1"/>
                  </a:cubicBezTo>
                  <a:cubicBezTo>
                    <a:pt x="0" y="0"/>
                    <a:pt x="1" y="0"/>
                    <a:pt x="2" y="0"/>
                  </a:cubicBezTo>
                  <a:cubicBezTo>
                    <a:pt x="75" y="0"/>
                    <a:pt x="75" y="0"/>
                    <a:pt x="75" y="0"/>
                  </a:cubicBezTo>
                  <a:cubicBezTo>
                    <a:pt x="75" y="0"/>
                    <a:pt x="76" y="0"/>
                    <a:pt x="76" y="1"/>
                  </a:cubicBezTo>
                  <a:cubicBezTo>
                    <a:pt x="76" y="2"/>
                    <a:pt x="75" y="2"/>
                    <a:pt x="75" y="2"/>
                  </a:cubicBezTo>
                  <a:lnTo>
                    <a:pt x="2" y="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702447" y="3690774"/>
              <a:ext cx="101383" cy="37274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850662" y="3559447"/>
              <a:ext cx="101383" cy="504071"/>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998877" y="3720392"/>
              <a:ext cx="101383" cy="343126"/>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147092" y="3830623"/>
              <a:ext cx="101383" cy="233035"/>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5" name="Group 15"/>
          <p:cNvGrpSpPr/>
          <p:nvPr/>
        </p:nvGrpSpPr>
        <p:grpSpPr>
          <a:xfrm>
            <a:off x="6924196" y="1127033"/>
            <a:ext cx="1463040" cy="1463040"/>
            <a:chOff x="6924196" y="1127033"/>
            <a:chExt cx="1463040" cy="1463040"/>
          </a:xfrm>
        </p:grpSpPr>
        <p:sp>
          <p:nvSpPr>
            <p:cNvPr id="16" name="Freeform 16"/>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924196" y="1127033"/>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7364596" y="1565888"/>
              <a:ext cx="575749" cy="390208"/>
            </a:xfrm>
            <a:custGeom>
              <a:rect l="l" t="t" r="r" b="b"/>
              <a:pathLst>
                <a:path w="56" h="35">
                  <a:moveTo>
                    <a:pt x="52" y="0"/>
                  </a:moveTo>
                  <a:cubicBezTo>
                    <a:pt x="4" y="0"/>
                    <a:pt x="4" y="0"/>
                    <a:pt x="4" y="0"/>
                  </a:cubicBezTo>
                  <a:cubicBezTo>
                    <a:pt x="2" y="0"/>
                    <a:pt x="0" y="2"/>
                    <a:pt x="0" y="4"/>
                  </a:cubicBezTo>
                  <a:cubicBezTo>
                    <a:pt x="0" y="31"/>
                    <a:pt x="0" y="31"/>
                    <a:pt x="0" y="31"/>
                  </a:cubicBezTo>
                  <a:cubicBezTo>
                    <a:pt x="0" y="33"/>
                    <a:pt x="2" y="35"/>
                    <a:pt x="4" y="35"/>
                  </a:cubicBezTo>
                  <a:cubicBezTo>
                    <a:pt x="52" y="35"/>
                    <a:pt x="52" y="35"/>
                    <a:pt x="52" y="35"/>
                  </a:cubicBezTo>
                  <a:cubicBezTo>
                    <a:pt x="54" y="35"/>
                    <a:pt x="56" y="33"/>
                    <a:pt x="56" y="31"/>
                  </a:cubicBezTo>
                  <a:cubicBezTo>
                    <a:pt x="56" y="4"/>
                    <a:pt x="56" y="4"/>
                    <a:pt x="56" y="4"/>
                  </a:cubicBezTo>
                  <a:cubicBezTo>
                    <a:pt x="56" y="2"/>
                    <a:pt x="54" y="0"/>
                    <a:pt x="52" y="0"/>
                  </a:cubicBezTo>
                  <a:close/>
                  <a:moveTo>
                    <a:pt x="49" y="27"/>
                  </a:moveTo>
                  <a:cubicBezTo>
                    <a:pt x="49" y="29"/>
                    <a:pt x="48" y="30"/>
                    <a:pt x="46" y="30"/>
                  </a:cubicBezTo>
                  <a:cubicBezTo>
                    <a:pt x="9" y="30"/>
                    <a:pt x="9" y="30"/>
                    <a:pt x="9" y="30"/>
                  </a:cubicBezTo>
                  <a:cubicBezTo>
                    <a:pt x="7" y="30"/>
                    <a:pt x="6" y="29"/>
                    <a:pt x="6" y="27"/>
                  </a:cubicBezTo>
                  <a:cubicBezTo>
                    <a:pt x="6" y="8"/>
                    <a:pt x="6" y="8"/>
                    <a:pt x="6" y="8"/>
                  </a:cubicBezTo>
                  <a:cubicBezTo>
                    <a:pt x="6" y="6"/>
                    <a:pt x="7" y="5"/>
                    <a:pt x="9" y="5"/>
                  </a:cubicBezTo>
                  <a:cubicBezTo>
                    <a:pt x="46" y="5"/>
                    <a:pt x="46" y="5"/>
                    <a:pt x="46" y="5"/>
                  </a:cubicBezTo>
                  <a:cubicBezTo>
                    <a:pt x="48" y="5"/>
                    <a:pt x="49" y="6"/>
                    <a:pt x="49" y="8"/>
                  </a:cubicBezTo>
                  <a:lnTo>
                    <a:pt x="49" y="2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7273763" y="1974818"/>
              <a:ext cx="748924" cy="211520"/>
            </a:xfrm>
            <a:custGeom>
              <a:rect l="l" t="t" r="r" b="b"/>
              <a:pathLst>
                <a:path w="73" h="19">
                  <a:moveTo>
                    <a:pt x="67" y="3"/>
                  </a:moveTo>
                  <a:cubicBezTo>
                    <a:pt x="66" y="1"/>
                    <a:pt x="65" y="0"/>
                    <a:pt x="63" y="0"/>
                  </a:cubicBezTo>
                  <a:cubicBezTo>
                    <a:pt x="10" y="0"/>
                    <a:pt x="10" y="0"/>
                    <a:pt x="10" y="0"/>
                  </a:cubicBezTo>
                  <a:cubicBezTo>
                    <a:pt x="8" y="0"/>
                    <a:pt x="7" y="2"/>
                    <a:pt x="7" y="3"/>
                  </a:cubicBezTo>
                  <a:cubicBezTo>
                    <a:pt x="1" y="13"/>
                    <a:pt x="1" y="13"/>
                    <a:pt x="1" y="13"/>
                  </a:cubicBezTo>
                  <a:cubicBezTo>
                    <a:pt x="73" y="13"/>
                    <a:pt x="73" y="13"/>
                    <a:pt x="73" y="13"/>
                  </a:cubicBezTo>
                  <a:lnTo>
                    <a:pt x="67" y="3"/>
                  </a:lnTo>
                  <a:close/>
                  <a:moveTo>
                    <a:pt x="25" y="12"/>
                  </a:moveTo>
                  <a:cubicBezTo>
                    <a:pt x="27" y="9"/>
                    <a:pt x="27" y="9"/>
                    <a:pt x="27" y="9"/>
                  </a:cubicBezTo>
                  <a:cubicBezTo>
                    <a:pt x="47" y="9"/>
                    <a:pt x="47" y="9"/>
                    <a:pt x="47" y="9"/>
                  </a:cubicBezTo>
                  <a:cubicBezTo>
                    <a:pt x="48" y="12"/>
                    <a:pt x="48" y="12"/>
                    <a:pt x="48" y="12"/>
                  </a:cubicBezTo>
                  <a:lnTo>
                    <a:pt x="25" y="12"/>
                  </a:lnTo>
                  <a:close/>
                  <a:moveTo>
                    <a:pt x="62" y="7"/>
                  </a:moveTo>
                  <a:cubicBezTo>
                    <a:pt x="12" y="7"/>
                    <a:pt x="12" y="7"/>
                    <a:pt x="12" y="7"/>
                  </a:cubicBezTo>
                  <a:cubicBezTo>
                    <a:pt x="9" y="7"/>
                    <a:pt x="9" y="6"/>
                    <a:pt x="9" y="6"/>
                  </a:cubicBezTo>
                  <a:cubicBezTo>
                    <a:pt x="10" y="3"/>
                    <a:pt x="10" y="3"/>
                    <a:pt x="10" y="3"/>
                  </a:cubicBezTo>
                  <a:cubicBezTo>
                    <a:pt x="11" y="3"/>
                    <a:pt x="11" y="2"/>
                    <a:pt x="13" y="2"/>
                  </a:cubicBezTo>
                  <a:cubicBezTo>
                    <a:pt x="61" y="2"/>
                    <a:pt x="61" y="2"/>
                    <a:pt x="61" y="2"/>
                  </a:cubicBezTo>
                  <a:cubicBezTo>
                    <a:pt x="62" y="2"/>
                    <a:pt x="63" y="3"/>
                    <a:pt x="63" y="3"/>
                  </a:cubicBezTo>
                  <a:cubicBezTo>
                    <a:pt x="65" y="6"/>
                    <a:pt x="65" y="6"/>
                    <a:pt x="65" y="6"/>
                  </a:cubicBezTo>
                  <a:cubicBezTo>
                    <a:pt x="65" y="6"/>
                    <a:pt x="65" y="7"/>
                    <a:pt x="62" y="7"/>
                  </a:cubicBezTo>
                  <a:close/>
                  <a:moveTo>
                    <a:pt x="0" y="15"/>
                  </a:moveTo>
                  <a:cubicBezTo>
                    <a:pt x="0" y="16"/>
                    <a:pt x="2" y="17"/>
                    <a:pt x="3" y="19"/>
                  </a:cubicBezTo>
                  <a:cubicBezTo>
                    <a:pt x="70" y="19"/>
                    <a:pt x="70" y="19"/>
                    <a:pt x="70" y="19"/>
                  </a:cubicBezTo>
                  <a:cubicBezTo>
                    <a:pt x="72" y="17"/>
                    <a:pt x="73" y="16"/>
                    <a:pt x="73" y="15"/>
                  </a:cubicBezTo>
                  <a:lnTo>
                    <a:pt x="0" y="1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6924196" y="4151964"/>
            <a:ext cx="1463040" cy="1463040"/>
            <a:chOff x="6924196" y="4151964"/>
            <a:chExt cx="1463040" cy="1463040"/>
          </a:xfrm>
        </p:grpSpPr>
        <p:sp>
          <p:nvSpPr>
            <p:cNvPr id="22" name="AutoShape 22"/>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924196" y="4151964"/>
              <a:ext cx="1463040" cy="146304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285470" y="4642335"/>
              <a:ext cx="725508" cy="572110"/>
            </a:xfrm>
            <a:prstGeom prst="wedgeEllipseCallou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5" name="AutoShape 25"/>
          <p:cNvSpPr/>
          <p:nvPr/>
        </p:nvSpPr>
        <p:spPr>
          <a:xfrm>
            <a:off x="455981" y="2535936"/>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甘特图</a:t>
            </a:r>
            <a:endParaRPr lang="en-US" sz="1100"/>
          </a:p>
        </p:txBody>
      </p:sp>
      <p:sp>
        <p:nvSpPr>
          <p:cNvPr id="26" name="AutoShape 26"/>
          <p:cNvSpPr/>
          <p:nvPr/>
        </p:nvSpPr>
        <p:spPr>
          <a:xfrm>
            <a:off x="8503125" y="1054893"/>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PERT分析</a:t>
            </a:r>
            <a:endParaRPr lang="en-US" sz="1100"/>
          </a:p>
        </p:txBody>
      </p:sp>
      <p:sp>
        <p:nvSpPr>
          <p:cNvPr id="27" name="AutoShape 27"/>
          <p:cNvSpPr/>
          <p:nvPr/>
        </p:nvSpPr>
        <p:spPr>
          <a:xfrm>
            <a:off x="8503125" y="4009655"/>
            <a:ext cx="2746302"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2025" b="1">
                <a:solidFill>
                  <a:schemeClr val="accent1">
                    <a:alpha val="100000"/>
                  </a:schemeClr>
                </a:solidFill>
                <a:latin typeface="Microsoft Yahei"/>
                <a:ea typeface="Microsoft Yahei"/>
                <a:cs typeface="Microsoft Yahei"/>
              </a:rPr>
              <a:t>项目管理软件</a:t>
            </a:r>
            <a:endParaRPr lang="en-US" sz="1100"/>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项目计划编制方法及工具应用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识别项目中的关键节点，即那些对项目进度和成果具有重要影响的任务和活动。</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关键节点识别</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里程碑计划</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进度把控策略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在关键节点处设置里程碑，并制定相应的完成标准和验收流程，确保项目按计划推进。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制定进度把控策略，包括定期评估项目进度、及时调整计划和资源分配，以确保项目按时完成。</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关键节点设置与进度把控策略部署</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https://d.book118.com/698053117034006032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2024-09-09T14:27:48.557</cp:lastPrinted>
  <dcterms:created xsi:type="dcterms:W3CDTF">2024-09-09T06:27:48Z</dcterms:created>
  <dcterms:modified xsi:type="dcterms:W3CDTF">2024-09-09T06:27:50Z</dcterms:modified>
</cp:coreProperties>
</file>