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2045C6A6-6D3E-4D69-B3D4-A3210A50ED97}"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67" name="PlaceHolder 1"/>
          <p:cNvSpPr>
            <a:spLocks noGrp="1"/>
          </p:cNvSpPr>
          <p:nvPr>
            <p:ph type="sldImg"/>
          </p:nvPr>
        </p:nvSpPr>
        <p:spPr>
          <a:xfrm>
            <a:off x="685800" y="1143000"/>
            <a:ext cx="5486040" cy="3085920"/>
          </a:xfrm>
          <a:prstGeom prst="rect">
            <a:avLst/>
          </a:prstGeom>
          <a:ln w="0">
            <a:noFill/>
          </a:ln>
        </p:spPr>
      </p:sp>
      <p:sp>
        <p:nvSpPr>
          <p:cNvPr id="468"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69"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70" name="PlaceHolder 1"/>
          <p:cNvSpPr>
            <a:spLocks noGrp="1"/>
          </p:cNvSpPr>
          <p:nvPr>
            <p:ph type="sldImg"/>
          </p:nvPr>
        </p:nvSpPr>
        <p:spPr>
          <a:xfrm>
            <a:off x="685800" y="1143000"/>
            <a:ext cx="5486040" cy="3085920"/>
          </a:xfrm>
          <a:prstGeom prst="rect">
            <a:avLst/>
          </a:prstGeom>
          <a:ln w="0">
            <a:noFill/>
          </a:ln>
        </p:spPr>
      </p:sp>
      <p:sp>
        <p:nvSpPr>
          <p:cNvPr id="471"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72"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73" name="PlaceHolder 1"/>
          <p:cNvSpPr>
            <a:spLocks noGrp="1"/>
          </p:cNvSpPr>
          <p:nvPr>
            <p:ph type="sldImg"/>
          </p:nvPr>
        </p:nvSpPr>
        <p:spPr>
          <a:xfrm>
            <a:off x="685800" y="1143000"/>
            <a:ext cx="5486040" cy="3085920"/>
          </a:xfrm>
          <a:prstGeom prst="rect">
            <a:avLst/>
          </a:prstGeom>
          <a:ln w="0">
            <a:noFill/>
          </a:ln>
        </p:spPr>
      </p:sp>
      <p:sp>
        <p:nvSpPr>
          <p:cNvPr id="474"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75"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76" name="PlaceHolder 1"/>
          <p:cNvSpPr>
            <a:spLocks noGrp="1"/>
          </p:cNvSpPr>
          <p:nvPr>
            <p:ph type="sldImg"/>
          </p:nvPr>
        </p:nvSpPr>
        <p:spPr>
          <a:xfrm>
            <a:off x="685800" y="1143000"/>
            <a:ext cx="5486040" cy="3085920"/>
          </a:xfrm>
          <a:prstGeom prst="rect">
            <a:avLst/>
          </a:prstGeom>
          <a:ln w="0">
            <a:noFill/>
          </a:ln>
        </p:spPr>
      </p:sp>
      <p:sp>
        <p:nvSpPr>
          <p:cNvPr id="477"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78"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79" name="PlaceHolder 1"/>
          <p:cNvSpPr>
            <a:spLocks noGrp="1"/>
          </p:cNvSpPr>
          <p:nvPr>
            <p:ph type="sldImg"/>
          </p:nvPr>
        </p:nvSpPr>
        <p:spPr>
          <a:xfrm>
            <a:off x="685800" y="1143000"/>
            <a:ext cx="5486040" cy="3085920"/>
          </a:xfrm>
          <a:prstGeom prst="rect">
            <a:avLst/>
          </a:prstGeom>
          <a:ln w="0">
            <a:noFill/>
          </a:ln>
        </p:spPr>
      </p:sp>
      <p:sp>
        <p:nvSpPr>
          <p:cNvPr id="480"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81"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82" name="PlaceHolder 1"/>
          <p:cNvSpPr>
            <a:spLocks noGrp="1"/>
          </p:cNvSpPr>
          <p:nvPr>
            <p:ph type="sldImg"/>
          </p:nvPr>
        </p:nvSpPr>
        <p:spPr>
          <a:xfrm>
            <a:off x="685800" y="1143000"/>
            <a:ext cx="5486040" cy="3085920"/>
          </a:xfrm>
          <a:prstGeom prst="rect">
            <a:avLst/>
          </a:prstGeom>
          <a:ln w="0">
            <a:noFill/>
          </a:ln>
        </p:spPr>
      </p:sp>
      <p:sp>
        <p:nvSpPr>
          <p:cNvPr id="483"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84"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C2B0E6C-1EAA-47CE-A8BF-A83BAE3819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A872AA5-DEF6-472E-B414-C4DD146F6D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5B43158-E305-4A77-8EFF-8424C75104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C4F7D5F-AD46-4CEC-87D5-EA459B8B4C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D702AB6-B2EE-4A7A-9860-9AA6D0D5BC1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E0E9F03-7D0E-404C-97DD-11735624650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1A8C74B-755C-4DBA-AEF2-C9A99F09BCB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4F23DDE-C189-46BD-AB22-71C94840A5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5A31253-EAD7-4325-A1B2-1352BB0E6DA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CE10B1B-BF5B-447D-9FF7-7CFE1FC654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9E9171D-3D3F-4051-BF97-BDE71FE043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142B41FA-249A-4B86-A9F6-4CA3CD198AD3}"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1F634E02-1B97-447C-834F-46AC9D14761F}"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3.png" /><Relationship Id="rId4" Type="http://schemas.openxmlformats.org/officeDocument/2006/relationships/image" Target="../media/image5.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3.png" /><Relationship Id="rId4" Type="http://schemas.openxmlformats.org/officeDocument/2006/relationships/image" Target="../media/image5.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6.png" /><Relationship Id="rId4" Type="http://schemas.openxmlformats.org/officeDocument/2006/relationships/image" Target="../media/image7.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3.png" /><Relationship Id="rId4" Type="http://schemas.openxmlformats.org/officeDocument/2006/relationships/image" Target="../media/image5.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9.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10.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3.png" /><Relationship Id="rId4" Type="http://schemas.openxmlformats.org/officeDocument/2006/relationships/image" Target="../media/image5.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6.png" /><Relationship Id="rId4" Type="http://schemas.openxmlformats.org/officeDocument/2006/relationships/image" Target="../media/image7.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11.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98055035001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2" name="图片 4"/>
          <p:cNvPicPr/>
          <p:nvPr/>
        </p:nvPicPr>
        <p:blipFill>
          <a:blip r:embed="rId2"/>
          <a:srcRect l="2608" t="58316" r="38588"/>
          <a:stretch>
            <a:fillRect/>
          </a:stretch>
        </p:blipFill>
        <p:spPr>
          <a:xfrm flipH="1">
            <a:off x="5243040" y="4457880"/>
            <a:ext cx="7169040" cy="2540880"/>
          </a:xfrm>
          <a:prstGeom prst="rect">
            <a:avLst/>
          </a:prstGeom>
          <a:ln w="0">
            <a:noFill/>
          </a:ln>
        </p:spPr>
      </p:pic>
      <p:pic>
        <p:nvPicPr>
          <p:cNvPr id="73" name="图片 5"/>
          <p:cNvPicPr/>
          <p:nvPr/>
        </p:nvPicPr>
        <p:blipFill>
          <a:blip r:embed="rId3"/>
          <a:srcRect l="2610" t="58316" r="38586"/>
          <a:stretch>
            <a:fillRect/>
          </a:stretch>
        </p:blipFill>
        <p:spPr>
          <a:xfrm rot="10800000" flipH="1">
            <a:off x="0" y="-16200"/>
            <a:ext cx="6559560" cy="2540880"/>
          </a:xfrm>
          <a:prstGeom prst="rect">
            <a:avLst/>
          </a:prstGeom>
          <a:ln w="0">
            <a:noFill/>
          </a:ln>
        </p:spPr>
      </p:pic>
      <p:sp>
        <p:nvSpPr>
          <p:cNvPr id="74" name="任意多边形 14"/>
          <p:cNvSpPr/>
          <p:nvPr/>
        </p:nvSpPr>
        <p:spPr>
          <a:xfrm>
            <a:off x="-986040" y="-757800"/>
            <a:ext cx="5332320" cy="2710440"/>
          </a:xfrm>
          <a:custGeom>
            <a:gdLst>
              <a:gd name="textAreaLeft" fmla="*/ 0 w 5332320"/>
              <a:gd name="textAreaRight" fmla="*/ 5332680 w 5332320"/>
              <a:gd name="textAreaTop" fmla="*/ 0 h 2710440"/>
              <a:gd name="textAreaBottom" fmla="*/ 2710800 h 271044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75" name="图片 7"/>
          <p:cNvPicPr/>
          <p:nvPr/>
        </p:nvPicPr>
        <p:blipFill>
          <a:blip r:embed="rId4"/>
          <a:srcRect t="63740"/>
          <a:stretch>
            <a:fillRect/>
          </a:stretch>
        </p:blipFill>
        <p:spPr>
          <a:xfrm rot="1380000">
            <a:off x="-1622880" y="3868200"/>
            <a:ext cx="6554520" cy="3711960"/>
          </a:xfrm>
          <a:prstGeom prst="rect">
            <a:avLst/>
          </a:prstGeom>
          <a:ln w="0">
            <a:noFill/>
          </a:ln>
        </p:spPr>
      </p:pic>
      <p:pic>
        <p:nvPicPr>
          <p:cNvPr id="76" name="图片 9"/>
          <p:cNvPicPr/>
          <p:nvPr/>
        </p:nvPicPr>
        <p:blipFill>
          <a:blip r:embed="rId5"/>
          <a:srcRect t="31608" b="4877"/>
          <a:stretch>
            <a:fillRect/>
          </a:stretch>
        </p:blipFill>
        <p:spPr>
          <a:xfrm rot="10078800">
            <a:off x="9275040" y="-1843200"/>
            <a:ext cx="5069520" cy="4831200"/>
          </a:xfrm>
          <a:prstGeom prst="rect">
            <a:avLst/>
          </a:prstGeom>
          <a:ln w="0">
            <a:noFill/>
          </a:ln>
        </p:spPr>
      </p:pic>
      <p:grpSp>
        <p:nvGrpSpPr>
          <p:cNvPr id="77" name="组合 16"/>
          <p:cNvGrpSpPr/>
          <p:nvPr/>
        </p:nvGrpSpPr>
        <p:grpSpPr>
          <a:xfrm>
            <a:off x="8424000" y="363960"/>
            <a:ext cx="806400" cy="636120"/>
            <a:chOff x="8424000" y="363960"/>
            <a:chExt cx="806400" cy="636120"/>
          </a:xfrm>
        </p:grpSpPr>
        <p:sp>
          <p:nvSpPr>
            <p:cNvPr id="78" name="椭圆 10"/>
            <p:cNvSpPr/>
            <p:nvPr/>
          </p:nvSpPr>
          <p:spPr>
            <a:xfrm>
              <a:off x="8424000" y="363960"/>
              <a:ext cx="224640" cy="190800"/>
            </a:xfrm>
            <a:prstGeom prst="ellipse">
              <a:avLst/>
            </a:prstGeom>
            <a:solidFill>
              <a:srgbClr val="4874CB"/>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79" name="椭圆 12"/>
            <p:cNvSpPr/>
            <p:nvPr/>
          </p:nvSpPr>
          <p:spPr>
            <a:xfrm>
              <a:off x="8517240" y="804600"/>
              <a:ext cx="171720" cy="145800"/>
            </a:xfrm>
            <a:prstGeom prst="ellipse">
              <a:avLst/>
            </a:prstGeom>
            <a:solidFill>
              <a:srgbClr val="4874CB"/>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0" name="椭圆 13"/>
            <p:cNvSpPr/>
            <p:nvPr/>
          </p:nvSpPr>
          <p:spPr>
            <a:xfrm>
              <a:off x="8925120" y="554760"/>
              <a:ext cx="133200" cy="85320"/>
            </a:xfrm>
            <a:prstGeom prst="ellipse">
              <a:avLst/>
            </a:prstGeom>
            <a:solidFill>
              <a:srgbClr val="4874CB"/>
            </a:solidFill>
            <a:ln>
              <a:noFill/>
            </a:ln>
          </p:spPr>
          <p:style>
            <a:lnRef idx="2">
              <a:schemeClr val="accent1">
                <a:shade val="50000"/>
              </a:schemeClr>
            </a:lnRef>
            <a:fillRef idx="1">
              <a:schemeClr val="accent1"/>
            </a:fillRef>
            <a:effectRef idx="0">
              <a:schemeClr val="accent1"/>
            </a:effectRef>
            <a:fontRef idx="minor"/>
          </p:style>
          <p:txBody>
            <a:bodyPr lIns="90000" tIns="15840" rIns="90000" bIns="1584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椭圆 15"/>
            <p:cNvSpPr/>
            <p:nvPr/>
          </p:nvSpPr>
          <p:spPr>
            <a:xfrm>
              <a:off x="9097200" y="877680"/>
              <a:ext cx="133200" cy="122400"/>
            </a:xfrm>
            <a:prstGeom prst="ellipse">
              <a:avLst/>
            </a:prstGeom>
            <a:solidFill>
              <a:srgbClr val="4874CB"/>
            </a:solidFill>
            <a:ln>
              <a:noFill/>
            </a:ln>
          </p:spPr>
          <p:style>
            <a:lnRef idx="2">
              <a:schemeClr val="accent1">
                <a:shade val="50000"/>
              </a:schemeClr>
            </a:lnRef>
            <a:fillRef idx="1">
              <a:schemeClr val="accent1"/>
            </a:fillRef>
            <a:effectRef idx="0">
              <a:schemeClr val="accent1"/>
            </a:effectRef>
            <a:fontRef idx="minor"/>
          </p:style>
          <p:txBody>
            <a:bodyPr lIns="90000" tIns="42120" rIns="90000" bIns="42120" anchor="ctr">
              <a:noAutofit/>
            </a:bodyPr>
            <a:lstStyle/>
            <a:p>
              <a:pPr algn="ctr" defTabSz="914400">
                <a:lnSpc>
                  <a:spcPct val="100000"/>
                </a:lnSpc>
              </a:pPr>
              <a:endParaRPr lang="en-US" sz="1800" b="0" strike="noStrike" spc="-1">
                <a:solidFill>
                  <a:schemeClr val="lt1"/>
                </a:solidFill>
                <a:latin typeface="Arial"/>
                <a:ea typeface="微软雅黑"/>
              </a:endParaRPr>
            </a:p>
          </p:txBody>
        </p:sp>
      </p:grpSp>
      <p:sp>
        <p:nvSpPr>
          <p:cNvPr id="82" name="PlaceHolder 1"/>
          <p:cNvSpPr>
            <a:spLocks noGrp="1"/>
          </p:cNvSpPr>
          <p:nvPr>
            <p:ph type="title"/>
          </p:nvPr>
        </p:nvSpPr>
        <p:spPr>
          <a:xfrm>
            <a:off x="0" y="858600"/>
            <a:ext cx="1219176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人事行政年终总结</a:t>
            </a:r>
            <a:endParaRPr lang="en-US" sz="6000" b="0" strike="noStrike" spc="-1">
              <a:solidFill>
                <a:schemeClr val="dk1"/>
              </a:solidFill>
              <a:latin typeface="Arial"/>
            </a:endParaRPr>
          </a:p>
        </p:txBody>
      </p:sp>
      <p:sp>
        <p:nvSpPr>
          <p:cNvPr id="8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84" name="文本框 3"/>
          <p:cNvSpPr/>
          <p:nvPr/>
        </p:nvSpPr>
        <p:spPr>
          <a:xfrm>
            <a:off x="4453200" y="4485600"/>
            <a:ext cx="4063680" cy="69948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zh-CN" sz="2000" b="1" strike="noStrike" spc="-1">
                <a:solidFill>
                  <a:schemeClr val="dk1"/>
                </a:solidFill>
                <a:latin typeface="Arial"/>
                <a:ea typeface="微软雅黑"/>
              </a:rPr>
              <a:t>制作人：</a:t>
            </a:r>
            <a:r>
              <a:rPr lang="en-US" sz="2000" b="1" strike="noStrike" spc="-1">
                <a:solidFill>
                  <a:schemeClr val="dk1"/>
                </a:solidFill>
                <a:latin typeface="Arial"/>
                <a:ea typeface="微软雅黑"/>
              </a:rPr>
              <a:t>XXX </a:t>
            </a:r>
            <a:endParaRPr lang="en-US" sz="2000" b="0" strike="noStrike" spc="-1">
              <a:solidFill>
                <a:srgbClr val="000000"/>
              </a:solidFill>
              <a:latin typeface="Arial"/>
            </a:endParaRPr>
          </a:p>
          <a:p>
            <a:pPr defTabSz="914400">
              <a:lnSpc>
                <a:spcPct val="100000"/>
              </a:lnSpc>
            </a:pPr>
            <a:r>
              <a:rPr lang="zh-CN" sz="2000" b="1" strike="noStrike" spc="-1">
                <a:solidFill>
                  <a:schemeClr val="dk1"/>
                </a:solidFill>
                <a:latin typeface="Arial"/>
                <a:ea typeface="微软雅黑"/>
              </a:rPr>
              <a:t>时间：</a:t>
            </a:r>
            <a:r>
              <a:rPr lang="en-US" sz="2000" b="1" strike="noStrike" spc="-1">
                <a:solidFill>
                  <a:schemeClr val="dk1"/>
                </a:solidFill>
                <a:latin typeface="Arial"/>
                <a:ea typeface="微软雅黑"/>
              </a:rPr>
              <a:t>2024</a:t>
            </a:r>
            <a:r>
              <a:rPr lang="zh-CN" sz="2000" b="1" strike="noStrike" spc="-1">
                <a:solidFill>
                  <a:schemeClr val="dk1"/>
                </a:solidFill>
                <a:latin typeface="Arial"/>
                <a:ea typeface="微软雅黑"/>
              </a:rPr>
              <a:t>年</a:t>
            </a:r>
            <a:r>
              <a:rPr lang="en-US" sz="2000" b="1" strike="noStrike" spc="-1">
                <a:solidFill>
                  <a:schemeClr val="dk1"/>
                </a:solidFill>
                <a:latin typeface="Arial"/>
                <a:ea typeface="微软雅黑"/>
              </a:rPr>
              <a:t>X</a:t>
            </a:r>
            <a:r>
              <a:rPr lang="zh-CN" sz="2000" b="1" strike="noStrike" spc="-1">
                <a:solidFill>
                  <a:schemeClr val="dk1"/>
                </a:solidFill>
                <a:latin typeface="Arial"/>
                <a:ea typeface="微软雅黑"/>
              </a:rPr>
              <a:t>月</a:t>
            </a:r>
            <a:endParaRPr lang="en-US" sz="20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4" dur="500" fill="hold"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down)">
                                      <p:cBhvr additive="repl">
                                        <p:cTn id="7" dur="500"/>
                                        <p:tgtEl>
                                          <p:spTgt spid="76"/>
                                        </p:tgtEl>
                                      </p:cBhvr>
                                    </p:animEffect>
                                  </p:childTnLst>
                                </p:cTn>
                              </p:par>
                              <p:par>
                                <p:cTn id="8" presetID="22" presetClass="entr" presetSubtype="4" dur="500" fill="hold"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wipe(down)">
                                      <p:cBhvr additive="repl">
                                        <p:cTn id="10" dur="500"/>
                                        <p:tgtEl>
                                          <p:spTgt spid="77"/>
                                        </p:tgtEl>
                                      </p:cBhvr>
                                    </p:animEffect>
                                  </p:childTnLst>
                                </p:cTn>
                              </p:par>
                              <p:par>
                                <p:cTn id="11" presetID="22" presetClass="entr" presetSubtype="4" dur="50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wipe(down)">
                                      <p:cBhvr additive="repl">
                                        <p:cTn id="13" dur="500"/>
                                        <p:tgtEl>
                                          <p:spTgt spid="73"/>
                                        </p:tgtEl>
                                      </p:cBhvr>
                                    </p:animEffect>
                                  </p:childTnLst>
                                </p:cTn>
                              </p:par>
                              <p:par>
                                <p:cTn id="14" presetID="22" presetClass="entr" presetSubtype="4" dur="500" fill="hold" nodeType="with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wipe(down)">
                                      <p:cBhvr additive="repl">
                                        <p:cTn id="16" dur="500"/>
                                        <p:tgtEl>
                                          <p:spTgt spid="74"/>
                                        </p:tgtEl>
                                      </p:cBhvr>
                                    </p:animEffect>
                                  </p:childTnLst>
                                </p:cTn>
                              </p:par>
                              <p:par>
                                <p:cTn id="17" presetID="22" presetClass="entr" presetSubtype="4" dur="500" fill="hold" nodeType="with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wipe(down)">
                                      <p:cBhvr additive="repl">
                                        <p:cTn id="19" dur="500"/>
                                        <p:tgtEl>
                                          <p:spTgt spid="72"/>
                                        </p:tgtEl>
                                      </p:cBhvr>
                                    </p:animEffect>
                                  </p:childTnLst>
                                </p:cTn>
                              </p:par>
                              <p:par>
                                <p:cTn id="20" presetID="22" presetClass="entr" presetSubtype="4" dur="500" fill="hold" nodeType="with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wipe(down)">
                                      <p:cBhvr additive="repl">
                                        <p:cTn id="2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5" name="图片 27"/>
          <p:cNvPicPr/>
          <p:nvPr/>
        </p:nvPicPr>
        <p:blipFill>
          <a:blip r:embed="rId3"/>
          <a:srcRect t="63740"/>
          <a:stretch>
            <a:fillRect/>
          </a:stretch>
        </p:blipFill>
        <p:spPr>
          <a:xfrm rot="12482400">
            <a:off x="7345440" y="-636480"/>
            <a:ext cx="6554520" cy="3711960"/>
          </a:xfrm>
          <a:prstGeom prst="rect">
            <a:avLst/>
          </a:prstGeom>
          <a:ln w="0">
            <a:noFill/>
          </a:ln>
        </p:spPr>
      </p:pic>
      <p:grpSp>
        <p:nvGrpSpPr>
          <p:cNvPr id="86" name="组合 30"/>
          <p:cNvGrpSpPr/>
          <p:nvPr/>
        </p:nvGrpSpPr>
        <p:grpSpPr>
          <a:xfrm>
            <a:off x="-659160" y="-557640"/>
            <a:ext cx="4857840" cy="2113200"/>
            <a:chOff x="-659160" y="-557640"/>
            <a:chExt cx="4857840" cy="2113200"/>
          </a:xfrm>
        </p:grpSpPr>
        <p:pic>
          <p:nvPicPr>
            <p:cNvPr id="87" name="图片 28"/>
            <p:cNvPicPr/>
            <p:nvPr/>
          </p:nvPicPr>
          <p:blipFill>
            <a:blip r:embed="rId4"/>
            <a:srcRect l="2610" t="58317" r="38586"/>
            <a:stretch>
              <a:fillRect/>
            </a:stretch>
          </p:blipFill>
          <p:spPr>
            <a:xfrm rot="10800000" flipH="1">
              <a:off x="-24120" y="-79920"/>
              <a:ext cx="4222800" cy="1635480"/>
            </a:xfrm>
            <a:prstGeom prst="rect">
              <a:avLst/>
            </a:prstGeom>
            <a:ln w="0">
              <a:noFill/>
            </a:ln>
          </p:spPr>
        </p:pic>
        <p:sp>
          <p:nvSpPr>
            <p:cNvPr id="88" name="任意多边形 14"/>
            <p:cNvSpPr/>
            <p:nvPr/>
          </p:nvSpPr>
          <p:spPr>
            <a:xfrm>
              <a:off x="-659160" y="-557640"/>
              <a:ext cx="3432600" cy="1744920"/>
            </a:xfrm>
            <a:custGeom>
              <a:gdLst>
                <a:gd name="textAreaLeft" fmla="*/ 0 w 3432600"/>
                <a:gd name="textAreaRight" fmla="*/ 3432960 w 3432600"/>
                <a:gd name="textAreaTop" fmla="*/ 0 h 1744920"/>
                <a:gd name="textAreaBottom" fmla="*/ 1745280 h 174492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grpSp>
      <p:sp>
        <p:nvSpPr>
          <p:cNvPr id="89" name="PlaceHolder 1"/>
          <p:cNvSpPr>
            <a:spLocks noGrp="1"/>
          </p:cNvSpPr>
          <p:nvPr>
            <p:ph type="title" idx="4294967295"/>
          </p:nvPr>
        </p:nvSpPr>
        <p:spPr>
          <a:xfrm>
            <a:off x="674280" y="25416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90" name="content"/>
          <p:cNvSpPr/>
          <p:nvPr/>
        </p:nvSpPr>
        <p:spPr>
          <a:xfrm>
            <a:off x="2249640" y="1930320"/>
            <a:ext cx="7692120" cy="4260600"/>
          </a:xfrm>
          <a:prstGeom prst="rect">
            <a:avLst/>
          </a:prstGeom>
          <a:noFill/>
          <a:ln w="0">
            <a:noFill/>
          </a:ln>
        </p:spPr>
        <p:style>
          <a:lnRef idx="0"/>
          <a:fillRef idx="0"/>
          <a:effectRef idx="0"/>
          <a:fontRef idx="minor"/>
        </p:style>
        <p:txBody>
          <a:bodyPr lIns="0" tIns="0" rIns="0" bIns="0" anchor="t">
            <a:normAutofit/>
          </a:bodyPr>
          <a:lstStyle/>
          <a:p>
            <a:r>
              <a:rPr lang="zh-CN" sz="3600" b="0" strike="noStrike" spc="-1">
                <a:solidFill>
                  <a:schemeClr val="dk1"/>
                </a:solidFill>
                <a:latin typeface="微软雅黑"/>
                <a:ea typeface="微软雅黑"/>
              </a:rPr>
              <a:t>第</a:t>
            </a:r>
            <a:r>
              <a:rPr lang="en-US" sz="3600" b="0" strike="noStrike" spc="-1">
                <a:solidFill>
                  <a:schemeClr val="dk1"/>
                </a:solidFill>
                <a:latin typeface="微软雅黑"/>
                <a:ea typeface="微软雅黑"/>
              </a:rPr>
              <a:t>1</a:t>
            </a:r>
            <a:r>
              <a:rPr lang="zh-CN" sz="3600" b="0" strike="noStrike" spc="-1">
                <a:solidFill>
                  <a:schemeClr val="dk1"/>
                </a:solidFill>
                <a:latin typeface="微软雅黑"/>
                <a:ea typeface="微软雅黑"/>
              </a:rPr>
              <a:t>章  人事行政年终总结：团队建设成果公布情况</a:t>
            </a:r>
            <a:endParaRPr lang="en-US" sz="3600" b="0" strike="noStrike" spc="-1">
              <a:solidFill>
                <a:srgbClr val="000000"/>
              </a:solidFill>
              <a:latin typeface="Arial"/>
            </a:endParaRPr>
          </a:p>
          <a:p>
            <a:r>
              <a:rPr lang="zh-CN" sz="3600" b="0" strike="noStrike" spc="-1">
                <a:solidFill>
                  <a:schemeClr val="dk1"/>
                </a:solidFill>
                <a:latin typeface="微软雅黑"/>
                <a:ea typeface="微软雅黑"/>
              </a:rPr>
              <a:t>第</a:t>
            </a:r>
            <a:r>
              <a:rPr lang="en-US" sz="3600" b="0" strike="noStrike" spc="-1">
                <a:solidFill>
                  <a:schemeClr val="dk1"/>
                </a:solidFill>
                <a:latin typeface="微软雅黑"/>
                <a:ea typeface="微软雅黑"/>
              </a:rPr>
              <a:t>2</a:t>
            </a:r>
            <a:r>
              <a:rPr lang="zh-CN" sz="3600" b="0" strike="noStrike" spc="-1">
                <a:solidFill>
                  <a:schemeClr val="dk1"/>
                </a:solidFill>
                <a:latin typeface="微软雅黑"/>
                <a:ea typeface="微软雅黑"/>
              </a:rPr>
              <a:t>章  人才招聘与选拔</a:t>
            </a:r>
            <a:endParaRPr lang="en-US" sz="3600" b="0" strike="noStrike" spc="-1">
              <a:solidFill>
                <a:srgbClr val="000000"/>
              </a:solidFill>
              <a:latin typeface="Arial"/>
            </a:endParaRPr>
          </a:p>
          <a:p>
            <a:r>
              <a:rPr lang="zh-CN" sz="3600" b="0" strike="noStrike" spc="-1">
                <a:solidFill>
                  <a:schemeClr val="dk1"/>
                </a:solidFill>
                <a:latin typeface="微软雅黑"/>
                <a:ea typeface="微软雅黑"/>
              </a:rPr>
              <a:t>第</a:t>
            </a:r>
            <a:r>
              <a:rPr lang="en-US" sz="3600" b="0" strike="noStrike" spc="-1">
                <a:solidFill>
                  <a:schemeClr val="dk1"/>
                </a:solidFill>
                <a:latin typeface="微软雅黑"/>
                <a:ea typeface="微软雅黑"/>
              </a:rPr>
              <a:t>3</a:t>
            </a:r>
            <a:r>
              <a:rPr lang="zh-CN" sz="3600" b="0" strike="noStrike" spc="-1">
                <a:solidFill>
                  <a:schemeClr val="dk1"/>
                </a:solidFill>
                <a:latin typeface="微软雅黑"/>
                <a:ea typeface="微软雅黑"/>
              </a:rPr>
              <a:t>章  绩效考核与激励机制</a:t>
            </a:r>
            <a:endParaRPr lang="en-US" sz="3600" b="0" strike="noStrike" spc="-1">
              <a:solidFill>
                <a:srgbClr val="000000"/>
              </a:solidFill>
              <a:latin typeface="Arial"/>
            </a:endParaRPr>
          </a:p>
          <a:p>
            <a:r>
              <a:rPr lang="zh-CN" sz="3600" b="0" strike="noStrike" spc="-1">
                <a:solidFill>
                  <a:schemeClr val="dk1"/>
                </a:solidFill>
                <a:latin typeface="微软雅黑"/>
                <a:ea typeface="微软雅黑"/>
              </a:rPr>
              <a:t>第</a:t>
            </a:r>
            <a:r>
              <a:rPr lang="en-US" sz="3600" b="0" strike="noStrike" spc="-1">
                <a:solidFill>
                  <a:schemeClr val="dk1"/>
                </a:solidFill>
                <a:latin typeface="微软雅黑"/>
                <a:ea typeface="微软雅黑"/>
              </a:rPr>
              <a:t>4</a:t>
            </a:r>
            <a:r>
              <a:rPr lang="zh-CN" sz="3600" b="0" strike="noStrike" spc="-1">
                <a:solidFill>
                  <a:schemeClr val="dk1"/>
                </a:solidFill>
                <a:latin typeface="微软雅黑"/>
                <a:ea typeface="微软雅黑"/>
              </a:rPr>
              <a:t>章  人事管理流程优化</a:t>
            </a:r>
            <a:endParaRPr lang="en-US" sz="3600" b="0" strike="noStrike" spc="-1">
              <a:solidFill>
                <a:srgbClr val="000000"/>
              </a:solidFill>
              <a:latin typeface="Arial"/>
            </a:endParaRPr>
          </a:p>
          <a:p>
            <a:r>
              <a:rPr lang="zh-CN" sz="3600" b="0" strike="noStrike" spc="-1">
                <a:solidFill>
                  <a:schemeClr val="dk1"/>
                </a:solidFill>
                <a:latin typeface="微软雅黑"/>
                <a:ea typeface="微软雅黑"/>
              </a:rPr>
              <a:t>第</a:t>
            </a:r>
            <a:r>
              <a:rPr lang="en-US" sz="3600" b="0" strike="noStrike" spc="-1">
                <a:solidFill>
                  <a:schemeClr val="dk1"/>
                </a:solidFill>
                <a:latin typeface="微软雅黑"/>
                <a:ea typeface="微软雅黑"/>
              </a:rPr>
              <a:t>5</a:t>
            </a:r>
            <a:r>
              <a:rPr lang="zh-CN" sz="3600" b="0" strike="noStrike" spc="-1">
                <a:solidFill>
                  <a:schemeClr val="dk1"/>
                </a:solidFill>
                <a:latin typeface="微软雅黑"/>
                <a:ea typeface="微软雅黑"/>
              </a:rPr>
              <a:t>章  沟通协调与团队凝聚</a:t>
            </a:r>
            <a:endParaRPr lang="en-US" sz="3600" b="0" strike="noStrike" spc="-1">
              <a:solidFill>
                <a:srgbClr val="000000"/>
              </a:solidFill>
              <a:latin typeface="Arial"/>
            </a:endParaRPr>
          </a:p>
          <a:p>
            <a:pPr defTabSz="914400">
              <a:lnSpc>
                <a:spcPct val="100000"/>
              </a:lnSpc>
            </a:pPr>
            <a:r>
              <a:rPr lang="zh-CN" sz="3600" b="0" strike="noStrike" spc="-1">
                <a:solidFill>
                  <a:schemeClr val="dk1"/>
                </a:solidFill>
                <a:latin typeface="微软雅黑"/>
                <a:ea typeface="微软雅黑"/>
              </a:rPr>
              <a:t>第</a:t>
            </a:r>
            <a:r>
              <a:rPr lang="en-US" sz="3600" b="0" strike="noStrike" spc="-1">
                <a:solidFill>
                  <a:schemeClr val="dk1"/>
                </a:solidFill>
                <a:latin typeface="微软雅黑"/>
                <a:ea typeface="微软雅黑"/>
              </a:rPr>
              <a:t>6</a:t>
            </a:r>
            <a:r>
              <a:rPr lang="zh-CN" sz="3600" b="0" strike="noStrike" spc="-1">
                <a:solidFill>
                  <a:schemeClr val="dk1"/>
                </a:solidFill>
                <a:latin typeface="微软雅黑"/>
                <a:ea typeface="微软雅黑"/>
              </a:rPr>
              <a:t>章  年终总结与展望</a:t>
            </a:r>
            <a:endParaRPr lang="en-US" sz="36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4" dur="500" fill="hold" nodeType="with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down)">
                                      <p:cBhvr additive="repl">
                                        <p:cTn id="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91" name="图片 27"/>
          <p:cNvPicPr/>
          <p:nvPr/>
        </p:nvPicPr>
        <p:blipFill>
          <a:blip r:embed="rId3"/>
          <a:srcRect t="63740"/>
          <a:stretch>
            <a:fillRect/>
          </a:stretch>
        </p:blipFill>
        <p:spPr>
          <a:xfrm rot="12482400">
            <a:off x="7345440" y="-636480"/>
            <a:ext cx="6554520" cy="3711960"/>
          </a:xfrm>
          <a:prstGeom prst="rect">
            <a:avLst/>
          </a:prstGeom>
          <a:ln w="0">
            <a:noFill/>
          </a:ln>
        </p:spPr>
      </p:pic>
      <p:grpSp>
        <p:nvGrpSpPr>
          <p:cNvPr id="92" name="组合 30"/>
          <p:cNvGrpSpPr/>
          <p:nvPr/>
        </p:nvGrpSpPr>
        <p:grpSpPr>
          <a:xfrm>
            <a:off x="-659160" y="-557640"/>
            <a:ext cx="4857840" cy="2113200"/>
            <a:chOff x="-659160" y="-557640"/>
            <a:chExt cx="4857840" cy="2113200"/>
          </a:xfrm>
        </p:grpSpPr>
        <p:pic>
          <p:nvPicPr>
            <p:cNvPr id="93" name="图片 28"/>
            <p:cNvPicPr/>
            <p:nvPr/>
          </p:nvPicPr>
          <p:blipFill>
            <a:blip r:embed="rId4"/>
            <a:srcRect l="2610" t="58317" r="38586"/>
            <a:stretch>
              <a:fillRect/>
            </a:stretch>
          </p:blipFill>
          <p:spPr>
            <a:xfrm rot="10800000" flipH="1">
              <a:off x="-24120" y="-79920"/>
              <a:ext cx="4222800" cy="1635480"/>
            </a:xfrm>
            <a:prstGeom prst="rect">
              <a:avLst/>
            </a:prstGeom>
            <a:ln w="0">
              <a:noFill/>
            </a:ln>
          </p:spPr>
        </p:pic>
        <p:sp>
          <p:nvSpPr>
            <p:cNvPr id="94" name="任意多边形 14"/>
            <p:cNvSpPr/>
            <p:nvPr/>
          </p:nvSpPr>
          <p:spPr>
            <a:xfrm>
              <a:off x="-659160" y="-557640"/>
              <a:ext cx="3432600" cy="1744920"/>
            </a:xfrm>
            <a:custGeom>
              <a:gdLst>
                <a:gd name="textAreaLeft" fmla="*/ 0 w 3432600"/>
                <a:gd name="textAreaRight" fmla="*/ 3432960 w 3432600"/>
                <a:gd name="textAreaTop" fmla="*/ 0 h 1744920"/>
                <a:gd name="textAreaBottom" fmla="*/ 1745280 h 174492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grpSp>
      <p:sp>
        <p:nvSpPr>
          <p:cNvPr id="95" name="PlaceHolder 1"/>
          <p:cNvSpPr>
            <a:spLocks noGrp="1"/>
          </p:cNvSpPr>
          <p:nvPr>
            <p:ph/>
          </p:nvPr>
        </p:nvSpPr>
        <p:spPr>
          <a:xfrm>
            <a:off x="299880" y="279360"/>
            <a:ext cx="6318360" cy="521640"/>
          </a:xfrm>
          <a:prstGeom prst="rect">
            <a:avLst/>
          </a:prstGeom>
          <a:noFill/>
          <a:ln w="0">
            <a:noFill/>
          </a:ln>
        </p:spPr>
        <p:txBody>
          <a:bodyPr lIns="90000" tIns="46800" rIns="90000" bIns="46800" anchor="t">
            <a:normAutofit fontScale="93333"/>
          </a:bodyPr>
          <a:lstStyle/>
          <a:p>
            <a:pPr marL="228600" indent="-228600" defTabSz="914400">
              <a:lnSpc>
                <a:spcPct val="130000"/>
              </a:lnSpc>
              <a:spcAft>
                <a:spcPts val="1001"/>
              </a:spcAft>
              <a:buClr>
                <a:srgbClr val="000000"/>
              </a:buClr>
              <a:buFont typeface="Arial"/>
              <a:buChar char="●"/>
              <a:tabLst>
                <a:tab pos="1609560"/>
              </a:tabLst>
            </a:pPr>
            <a:r>
              <a:rPr lang="en-US" sz="2400" b="0" strike="noStrike" spc="148">
                <a:solidFill>
                  <a:schemeClr val="dk1"/>
                </a:solidFill>
                <a:latin typeface="Arial"/>
                <a:ea typeface="微软雅黑"/>
              </a:rPr>
              <a:t>01</a:t>
            </a:r>
            <a:endParaRPr lang="en-US" sz="2400" b="0" strike="noStrike" spc="148">
              <a:solidFill>
                <a:schemeClr val="dk1">
                  <a:lumMod val="65000"/>
                  <a:lumOff val="35000"/>
                </a:schemeClr>
              </a:solidFill>
              <a:latin typeface="Arial"/>
            </a:endParaRPr>
          </a:p>
        </p:txBody>
      </p:sp>
      <p:sp>
        <p:nvSpPr>
          <p:cNvPr id="96" name="PlaceHolder 2"/>
          <p:cNvSpPr>
            <a:spLocks noGrp="1"/>
          </p:cNvSpPr>
          <p:nvPr>
            <p:ph type="title" idx="4294967295"/>
          </p:nvPr>
        </p:nvSpPr>
        <p:spPr>
          <a:xfrm>
            <a:off x="2936160" y="2349000"/>
            <a:ext cx="6318360" cy="1572480"/>
          </a:xfrm>
          <a:prstGeom prst="rect">
            <a:avLst/>
          </a:prstGeom>
          <a:noFill/>
          <a:ln w="0">
            <a:noFill/>
          </a:ln>
        </p:spPr>
        <p:txBody>
          <a:bodyPr lIns="90000" tIns="47160" rIns="90000" bIns="47160" anchor="ctr">
            <a:noAutofit/>
          </a:bodyPr>
          <a:lstStyle/>
          <a:p>
            <a:pPr indent="0" algn="ctr"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人事行政年终总结：团队建设成果公布情况</a:t>
            </a:r>
            <a:endParaRPr lang="en-US" sz="3600" b="0" strike="noStrike" spc="-1">
              <a:solidFill>
                <a:schemeClr val="dk1"/>
              </a:solidFill>
              <a:latin typeface="Arial"/>
            </a:endParaRPr>
          </a:p>
        </p:txBody>
      </p:sp>
      <p:sp>
        <p:nvSpPr>
          <p:cNvPr id="97"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4" dur="500"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down)">
                                      <p:cBhvr additive="repl">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98" name="图片 19"/>
          <p:cNvPicPr/>
          <p:nvPr/>
        </p:nvPicPr>
        <p:blipFill>
          <a:blip r:embed="rId3"/>
          <a:srcRect l="2605" t="58315" r="38587"/>
          <a:stretch>
            <a:fillRect/>
          </a:stretch>
        </p:blipFill>
        <p:spPr>
          <a:xfrm rot="10800000" flipH="1">
            <a:off x="-27360" y="6120"/>
            <a:ext cx="1299240" cy="1388520"/>
          </a:xfrm>
          <a:prstGeom prst="rect">
            <a:avLst/>
          </a:prstGeom>
          <a:ln w="0">
            <a:noFill/>
          </a:ln>
        </p:spPr>
      </p:pic>
      <p:sp>
        <p:nvSpPr>
          <p:cNvPr id="99"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100" name="图片 17"/>
          <p:cNvPicPr/>
          <p:nvPr/>
        </p:nvPicPr>
        <p:blipFill>
          <a:blip r:embed="rId4"/>
          <a:srcRect t="31605" b="4882"/>
          <a:stretch>
            <a:fillRect/>
          </a:stretch>
        </p:blipFill>
        <p:spPr>
          <a:xfrm rot="2140800" flipH="1">
            <a:off x="10870920" y="5637960"/>
            <a:ext cx="1981440" cy="1888560"/>
          </a:xfrm>
          <a:prstGeom prst="rect">
            <a:avLst/>
          </a:prstGeom>
          <a:ln w="0">
            <a:noFill/>
          </a:ln>
        </p:spPr>
      </p:pic>
      <p:sp>
        <p:nvSpPr>
          <p:cNvPr id="101" name="PlaceHolder 1"/>
          <p:cNvSpPr>
            <a:spLocks noGrp="1"/>
          </p:cNvSpPr>
          <p:nvPr>
            <p:ph type="title" idx="4294967295"/>
          </p:nvPr>
        </p:nvSpPr>
        <p:spPr>
          <a:xfrm>
            <a:off x="281880" y="1220400"/>
            <a:ext cx="11721600" cy="718920"/>
          </a:xfrm>
          <a:prstGeom prst="rect">
            <a:avLst/>
          </a:prstGeom>
          <a:noFill/>
          <a:ln w="0">
            <a:noFill/>
          </a:ln>
        </p:spPr>
        <p:txBody>
          <a:bodyPr lIns="0" tIns="0" rIns="0" bIns="0" anchor="b">
            <a:normAutofit/>
          </a:bodyPr>
          <a:lstStyle/>
          <a:p>
            <a:pPr indent="0" algn="ctr" defTabSz="914400">
              <a:lnSpc>
                <a:spcPct val="100000"/>
              </a:lnSpc>
              <a:buNone/>
            </a:pPr>
            <a:r>
              <a:rPr lang="zh-CN" sz="3600" b="1" strike="noStrike" spc="299">
                <a:solidFill>
                  <a:schemeClr val="dk1">
                    <a:lumMod val="85000"/>
                    <a:lumOff val="15000"/>
                  </a:schemeClr>
                </a:solidFill>
                <a:latin typeface="Arial"/>
                <a:ea typeface="微软雅黑"/>
              </a:rPr>
              <a:t>简介</a:t>
            </a:r>
            <a:endParaRPr lang="en-US" sz="3600" b="0" strike="noStrike" spc="-1">
              <a:solidFill>
                <a:schemeClr val="dk1"/>
              </a:solidFill>
              <a:latin typeface="Arial"/>
            </a:endParaRPr>
          </a:p>
        </p:txBody>
      </p:sp>
      <p:sp>
        <p:nvSpPr>
          <p:cNvPr id="102" name="content"/>
          <p:cNvSpPr/>
          <p:nvPr/>
        </p:nvSpPr>
        <p:spPr>
          <a:xfrm>
            <a:off x="318600" y="2352600"/>
            <a:ext cx="1158408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400" b="0" strike="noStrike" spc="-1">
                <a:solidFill>
                  <a:schemeClr val="dk1">
                    <a:lumMod val="85000"/>
                    <a:lumOff val="15000"/>
                  </a:schemeClr>
                </a:solidFill>
                <a:latin typeface="微软雅黑"/>
                <a:ea typeface="微软雅黑"/>
              </a:rPr>
              <a:t>人事行政年终总结是对团队整体工作进行全面评估和总结的重要环节。通过年终总结，可以及时发现工作中存在的问题和不足，为未来的工作提供指导和参考。本章将介绍人事行政年终总结的重要性和意义。</a:t>
            </a:r>
            <a:endParaRPr lang="en-US" sz="24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3" name="图片 1"/>
          <p:cNvPicPr/>
          <p:nvPr/>
        </p:nvPicPr>
        <p:blipFill>
          <a:blip r:embed="rId2"/>
          <a:srcRect l="2605" t="58315" r="38587"/>
          <a:stretch>
            <a:fillRect/>
          </a:stretch>
        </p:blipFill>
        <p:spPr>
          <a:xfrm rot="10800000" flipH="1">
            <a:off x="-27360" y="6120"/>
            <a:ext cx="1299240" cy="1388520"/>
          </a:xfrm>
          <a:prstGeom prst="rect">
            <a:avLst/>
          </a:prstGeom>
          <a:ln w="0">
            <a:noFill/>
          </a:ln>
        </p:spPr>
      </p:pic>
      <p:sp>
        <p:nvSpPr>
          <p:cNvPr id="104"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105" name="图片 4"/>
          <p:cNvPicPr/>
          <p:nvPr/>
        </p:nvPicPr>
        <p:blipFill>
          <a:blip r:embed="rId3"/>
          <a:srcRect t="31605" b="4882"/>
          <a:stretch>
            <a:fillRect/>
          </a:stretch>
        </p:blipFill>
        <p:spPr>
          <a:xfrm rot="2140800" flipH="1">
            <a:off x="10870920" y="5637960"/>
            <a:ext cx="1981440" cy="1888560"/>
          </a:xfrm>
          <a:prstGeom prst="rect">
            <a:avLst/>
          </a:prstGeom>
          <a:ln w="0">
            <a:noFill/>
          </a:ln>
        </p:spPr>
      </p:pic>
      <p:sp>
        <p:nvSpPr>
          <p:cNvPr id="106" name="PlaceHolder 1"/>
          <p:cNvSpPr>
            <a:spLocks noGrp="1"/>
          </p:cNvSpPr>
          <p:nvPr>
            <p:ph type="title" idx="4294967295"/>
          </p:nvPr>
        </p:nvSpPr>
        <p:spPr>
          <a:xfrm>
            <a:off x="0" y="36000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团队建设成果概览</a:t>
            </a:r>
            <a:endParaRPr lang="en-US" sz="3600" b="0" strike="noStrike" spc="-1">
              <a:solidFill>
                <a:schemeClr val="dk1"/>
              </a:solidFill>
              <a:latin typeface="Arial"/>
            </a:endParaRPr>
          </a:p>
        </p:txBody>
      </p:sp>
      <p:sp>
        <p:nvSpPr>
          <p:cNvPr id="107" name="image"/>
          <p:cNvSpPr/>
          <p:nvPr/>
        </p:nvSpPr>
        <p:spPr>
          <a:xfrm>
            <a:off x="7813800" y="0"/>
            <a:ext cx="4377960" cy="4380480"/>
          </a:xfrm>
          <a:custGeom>
            <a:gdLst>
              <a:gd name="textAreaLeft" fmla="*/ 0 w 4377960"/>
              <a:gd name="textAreaRight" fmla="*/ 4378320 w 4377960"/>
              <a:gd name="textAreaTop" fmla="*/ 0 h 4380480"/>
              <a:gd name="textAreaBottom" fmla="*/ 4380840 h 4380480"/>
            </a:gdLst>
            <a:rect l="textAreaLeft" t="textAreaTop" r="textAreaRight" b="textAreaBottom"/>
            <a:pathLst>
              <a:path w="6036950" h="6040857">
                <a:moveTo>
                  <a:pt x="2276483" y="0"/>
                </a:moveTo>
                <a:lnTo>
                  <a:pt x="6036950" y="0"/>
                </a:lnTo>
                <a:lnTo>
                  <a:pt x="6036950" y="2936006"/>
                </a:lnTo>
                <a:lnTo>
                  <a:pt x="4238679" y="5156686"/>
                </a:lnTo>
                <a:cubicBezTo>
                  <a:pt x="3409718" y="6180367"/>
                  <a:pt x="1907854" y="6338220"/>
                  <a:pt x="884172" y="5509259"/>
                </a:cubicBezTo>
                <a:cubicBezTo>
                  <a:pt x="-139509" y="4680298"/>
                  <a:pt x="-297361" y="3178434"/>
                  <a:pt x="531600" y="2154752"/>
                </a:cubicBezTo>
                <a:close/>
              </a:path>
            </a:pathLst>
          </a:custGeom>
          <a:blipFill rotWithShape="0">
            <a:blip r:embed="rId4"/>
            <a:stretch>
              <a:fillRect/>
            </a:stretch>
          </a:blipFill>
          <a:ln w="9525">
            <a:solidFill>
              <a:srgbClr val="000000">
                <a:lumMod val="40000"/>
                <a:lumOff val="60000"/>
                <a:alpha val="50000"/>
              </a:srgbClr>
            </a:solidFill>
            <a:round/>
          </a:ln>
          <a:effectLst>
            <a:outerShdw dist="253959" dir="4201429" algn="ctr" rotWithShape="0">
              <a:schemeClr val="accent1">
                <a:alpha val="15000"/>
              </a:schemeClr>
            </a:outerShdw>
          </a:effectLst>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08"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提升员工满意度</a:t>
            </a:r>
            <a:endParaRPr lang="en-US" sz="1600" b="0" strike="noStrike" spc="-1">
              <a:solidFill>
                <a:srgbClr val="000000"/>
              </a:solidFill>
              <a:latin typeface="Arial"/>
            </a:endParaRPr>
          </a:p>
        </p:txBody>
      </p:sp>
      <p:sp>
        <p:nvSpPr>
          <p:cNvPr id="109"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人事管理成果</a:t>
            </a:r>
            <a:endParaRPr lang="en-US" sz="2000" b="0" strike="noStrike" spc="-1">
              <a:solidFill>
                <a:srgbClr val="000000"/>
              </a:solidFill>
              <a:latin typeface="Arial"/>
            </a:endParaRPr>
          </a:p>
        </p:txBody>
      </p:sp>
      <p:sp>
        <p:nvSpPr>
          <p:cNvPr id="110"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11"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12"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加强团队合作精神</a:t>
            </a:r>
            <a:endParaRPr lang="en-US" sz="1600" b="0" strike="noStrike" spc="-1">
              <a:solidFill>
                <a:srgbClr val="000000"/>
              </a:solidFill>
              <a:latin typeface="Arial"/>
            </a:endParaRPr>
          </a:p>
        </p:txBody>
      </p:sp>
      <p:sp>
        <p:nvSpPr>
          <p:cNvPr id="113"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团队协作成果</a:t>
            </a:r>
            <a:endParaRPr lang="en-US" sz="2000" b="0" strike="noStrike" spc="-1">
              <a:solidFill>
                <a:srgbClr val="000000"/>
              </a:solidFill>
              <a:latin typeface="Arial"/>
            </a:endParaRPr>
          </a:p>
        </p:txBody>
      </p:sp>
      <p:sp>
        <p:nvSpPr>
          <p:cNvPr id="11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15"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提高工作效率</a:t>
            </a:r>
            <a:endParaRPr lang="en-US" sz="1600" b="0" strike="noStrike" spc="-1">
              <a:solidFill>
                <a:srgbClr val="000000"/>
              </a:solidFill>
              <a:latin typeface="Arial"/>
            </a:endParaRPr>
          </a:p>
        </p:txBody>
      </p:sp>
      <p:sp>
        <p:nvSpPr>
          <p:cNvPr id="116"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行政工作成果</a:t>
            </a:r>
            <a:endParaRPr lang="en-US" sz="20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17" name="图片 4"/>
          <p:cNvPicPr/>
          <p:nvPr/>
        </p:nvPicPr>
        <p:blipFill>
          <a:blip r:embed="rId2"/>
          <a:srcRect l="2605" t="58315" r="38587"/>
          <a:stretch>
            <a:fillRect/>
          </a:stretch>
        </p:blipFill>
        <p:spPr>
          <a:xfrm rot="10800000" flipH="1">
            <a:off x="-27360" y="6120"/>
            <a:ext cx="1299240" cy="1388520"/>
          </a:xfrm>
          <a:prstGeom prst="rect">
            <a:avLst/>
          </a:prstGeom>
          <a:ln w="0">
            <a:noFill/>
          </a:ln>
        </p:spPr>
      </p:pic>
      <p:sp>
        <p:nvSpPr>
          <p:cNvPr id="118"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119" name="图片 17"/>
          <p:cNvPicPr/>
          <p:nvPr/>
        </p:nvPicPr>
        <p:blipFill>
          <a:blip r:embed="rId3"/>
          <a:srcRect t="31605" b="4882"/>
          <a:stretch>
            <a:fillRect/>
          </a:stretch>
        </p:blipFill>
        <p:spPr>
          <a:xfrm rot="2140800" flipH="1">
            <a:off x="10870920" y="5637960"/>
            <a:ext cx="1981440" cy="1888560"/>
          </a:xfrm>
          <a:prstGeom prst="rect">
            <a:avLst/>
          </a:prstGeom>
          <a:ln w="0">
            <a:noFill/>
          </a:ln>
        </p:spPr>
      </p:pic>
      <p:sp>
        <p:nvSpPr>
          <p:cNvPr id="120"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1" name="content.2.title"/>
          <p:cNvSpPr/>
          <p:nvPr/>
        </p:nvSpPr>
        <p:spPr>
          <a:xfrm>
            <a:off x="3512160" y="2049840"/>
            <a:ext cx="266148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持续改进</a:t>
            </a:r>
            <a:endParaRPr lang="en-US" sz="1800" b="0" strike="noStrike" spc="-1">
              <a:solidFill>
                <a:srgbClr val="000000"/>
              </a:solidFill>
              <a:latin typeface="Arial"/>
            </a:endParaRPr>
          </a:p>
        </p:txBody>
      </p:sp>
      <p:sp>
        <p:nvSpPr>
          <p:cNvPr id="122" name="content.2.content"/>
          <p:cNvSpPr/>
          <p:nvPr/>
        </p:nvSpPr>
        <p:spPr>
          <a:xfrm>
            <a:off x="3699360" y="2511360"/>
            <a:ext cx="2143440" cy="319320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职员</a:t>
            </a:r>
            <a:r>
              <a:rPr lang="en-US" sz="1800" b="0" strike="noStrike" spc="-1">
                <a:solidFill>
                  <a:schemeClr val="dk1">
                    <a:lumMod val="85000"/>
                    <a:lumOff val="15000"/>
                  </a:schemeClr>
                </a:solidFill>
                <a:latin typeface="微软雅黑"/>
                <a:ea typeface="微软雅黑"/>
              </a:rPr>
              <a:t>C</a:t>
            </a:r>
            <a:r>
              <a:rPr lang="zh-CN" sz="1800" b="0" strike="noStrike" spc="-1">
                <a:solidFill>
                  <a:schemeClr val="dk1">
                    <a:lumMod val="85000"/>
                    <a:lumOff val="15000"/>
                  </a:schemeClr>
                </a:solidFill>
                <a:latin typeface="微软雅黑"/>
                <a:ea typeface="微软雅黑"/>
              </a:rPr>
              <a:t>在成本控制方面持续改进</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团队协作者</a:t>
            </a:r>
            <a:r>
              <a:rPr lang="en-US" sz="1800" b="0" strike="noStrike" spc="-1">
                <a:solidFill>
                  <a:schemeClr val="dk1">
                    <a:lumMod val="85000"/>
                    <a:lumOff val="15000"/>
                  </a:schemeClr>
                </a:solidFill>
                <a:latin typeface="微软雅黑"/>
                <a:ea typeface="微软雅黑"/>
              </a:rPr>
              <a:t>D</a:t>
            </a:r>
            <a:r>
              <a:rPr lang="zh-CN" sz="1800" b="0" strike="noStrike" spc="-1">
                <a:solidFill>
                  <a:schemeClr val="dk1">
                    <a:lumMod val="85000"/>
                    <a:lumOff val="15000"/>
                  </a:schemeClr>
                </a:solidFill>
                <a:latin typeface="微软雅黑"/>
                <a:ea typeface="微软雅黑"/>
              </a:rPr>
              <a:t>在协助其他部门工作中积极贡献</a:t>
            </a:r>
            <a:endParaRPr lang="en-US" sz="1800" b="0" strike="noStrike" spc="-1">
              <a:solidFill>
                <a:srgbClr val="000000"/>
              </a:solidFill>
              <a:latin typeface="Arial"/>
            </a:endParaRPr>
          </a:p>
        </p:txBody>
      </p:sp>
      <p:sp>
        <p:nvSpPr>
          <p:cNvPr id="123"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4" name="content.3.title"/>
          <p:cNvSpPr/>
          <p:nvPr/>
        </p:nvSpPr>
        <p:spPr>
          <a:xfrm>
            <a:off x="9102240" y="2049840"/>
            <a:ext cx="25783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成长潜力</a:t>
            </a:r>
            <a:endParaRPr lang="en-US" sz="1800" b="0" strike="noStrike" spc="-1">
              <a:solidFill>
                <a:srgbClr val="000000"/>
              </a:solidFill>
              <a:latin typeface="Arial"/>
            </a:endParaRPr>
          </a:p>
        </p:txBody>
      </p:sp>
      <p:sp>
        <p:nvSpPr>
          <p:cNvPr id="125" name="content.3.content"/>
          <p:cNvSpPr/>
          <p:nvPr/>
        </p:nvSpPr>
        <p:spPr>
          <a:xfrm>
            <a:off x="9329400" y="2511360"/>
            <a:ext cx="2256480" cy="30920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实习生</a:t>
            </a:r>
            <a:r>
              <a:rPr lang="en-US" sz="1800" b="0" strike="noStrike" spc="-1">
                <a:solidFill>
                  <a:schemeClr val="dk1">
                    <a:lumMod val="85000"/>
                    <a:lumOff val="15000"/>
                  </a:schemeClr>
                </a:solidFill>
                <a:latin typeface="微软雅黑"/>
                <a:ea typeface="微软雅黑"/>
              </a:rPr>
              <a:t>E</a:t>
            </a:r>
            <a:r>
              <a:rPr lang="zh-CN" sz="1800" b="0" strike="noStrike" spc="-1">
                <a:solidFill>
                  <a:schemeClr val="dk1">
                    <a:lumMod val="85000"/>
                    <a:lumOff val="15000"/>
                  </a:schemeClr>
                </a:solidFill>
                <a:latin typeface="微软雅黑"/>
                <a:ea typeface="微软雅黑"/>
              </a:rPr>
              <a:t>展现出优秀的潜力</a:t>
            </a:r>
            <a:endParaRPr lang="en-US" sz="1800" b="0" strike="noStrike" spc="-1">
              <a:solidFill>
                <a:srgbClr val="000000"/>
              </a:solidFill>
              <a:latin typeface="Arial"/>
            </a:endParaRPr>
          </a:p>
          <a:p>
            <a:pPr defTabSz="914400">
              <a:lnSpc>
                <a:spcPct val="150000"/>
              </a:lnSpc>
            </a:pPr>
            <a:r>
              <a:rPr lang="zh-CN" sz="1800" b="0" strike="noStrike" spc="-1">
                <a:solidFill>
                  <a:schemeClr val="dk1">
                    <a:lumMod val="85000"/>
                    <a:lumOff val="15000"/>
                  </a:schemeClr>
                </a:solidFill>
                <a:latin typeface="微软雅黑"/>
                <a:ea typeface="微软雅黑"/>
              </a:rPr>
              <a:t>职员</a:t>
            </a:r>
            <a:r>
              <a:rPr lang="en-US" sz="1800" b="0" strike="noStrike" spc="-1">
                <a:solidFill>
                  <a:schemeClr val="dk1">
                    <a:lumMod val="85000"/>
                    <a:lumOff val="15000"/>
                  </a:schemeClr>
                </a:solidFill>
                <a:latin typeface="微软雅黑"/>
                <a:ea typeface="微软雅黑"/>
              </a:rPr>
              <a:t>F</a:t>
            </a:r>
            <a:r>
              <a:rPr lang="zh-CN" sz="1800" b="0" strike="noStrike" spc="-1">
                <a:solidFill>
                  <a:schemeClr val="dk1">
                    <a:lumMod val="85000"/>
                    <a:lumOff val="15000"/>
                  </a:schemeClr>
                </a:solidFill>
                <a:latin typeface="微软雅黑"/>
                <a:ea typeface="微软雅黑"/>
              </a:rPr>
              <a:t>在团队合作中展现出色</a:t>
            </a:r>
            <a:endParaRPr lang="en-US" sz="1800" b="0" strike="noStrike" spc="-1">
              <a:solidFill>
                <a:srgbClr val="000000"/>
              </a:solidFill>
              <a:latin typeface="Arial"/>
            </a:endParaRPr>
          </a:p>
        </p:txBody>
      </p:sp>
      <p:sp>
        <p:nvSpPr>
          <p:cNvPr id="126"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7" name="content.4.title"/>
          <p:cNvSpPr/>
          <p:nvPr/>
        </p:nvSpPr>
        <p:spPr>
          <a:xfrm>
            <a:off x="6407640" y="2049840"/>
            <a:ext cx="229968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团队精神</a:t>
            </a:r>
            <a:endParaRPr lang="en-US" sz="1800" b="0" strike="noStrike" spc="-1">
              <a:solidFill>
                <a:srgbClr val="000000"/>
              </a:solidFill>
              <a:latin typeface="Arial"/>
            </a:endParaRPr>
          </a:p>
        </p:txBody>
      </p:sp>
      <p:sp>
        <p:nvSpPr>
          <p:cNvPr id="128" name="content.4.content"/>
          <p:cNvSpPr/>
          <p:nvPr/>
        </p:nvSpPr>
        <p:spPr>
          <a:xfrm>
            <a:off x="6520320" y="2511360"/>
            <a:ext cx="2292480" cy="30920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团队领袖</a:t>
            </a:r>
            <a:r>
              <a:rPr lang="en-US" sz="1800" b="0" strike="noStrike" spc="-1">
                <a:solidFill>
                  <a:schemeClr val="dk1">
                    <a:lumMod val="85000"/>
                    <a:lumOff val="15000"/>
                  </a:schemeClr>
                </a:solidFill>
                <a:latin typeface="微软雅黑"/>
                <a:ea typeface="微软雅黑"/>
              </a:rPr>
              <a:t>G</a:t>
            </a:r>
            <a:r>
              <a:rPr lang="zh-CN" sz="1800" b="0" strike="noStrike" spc="-1">
                <a:solidFill>
                  <a:schemeClr val="dk1">
                    <a:lumMod val="85000"/>
                    <a:lumOff val="15000"/>
                  </a:schemeClr>
                </a:solidFill>
                <a:latin typeface="微软雅黑"/>
                <a:ea typeface="微软雅黑"/>
              </a:rPr>
              <a:t>带领团队取得成功</a:t>
            </a:r>
            <a:endParaRPr lang="en-US" sz="1800" b="0" strike="noStrike" spc="-1">
              <a:solidFill>
                <a:srgbClr val="000000"/>
              </a:solidFill>
              <a:latin typeface="Arial"/>
            </a:endParaRPr>
          </a:p>
          <a:p>
            <a:pPr defTabSz="914400">
              <a:lnSpc>
                <a:spcPct val="150000"/>
              </a:lnSpc>
            </a:pPr>
            <a:r>
              <a:rPr lang="zh-CN" sz="1800" b="0" strike="noStrike" spc="-1">
                <a:solidFill>
                  <a:schemeClr val="dk1">
                    <a:lumMod val="85000"/>
                    <a:lumOff val="15000"/>
                  </a:schemeClr>
                </a:solidFill>
                <a:latin typeface="微软雅黑"/>
                <a:ea typeface="微软雅黑"/>
              </a:rPr>
              <a:t>辅助人员</a:t>
            </a:r>
            <a:r>
              <a:rPr lang="en-US" sz="1800" b="0" strike="noStrike" spc="-1">
                <a:solidFill>
                  <a:schemeClr val="dk1">
                    <a:lumMod val="85000"/>
                    <a:lumOff val="15000"/>
                  </a:schemeClr>
                </a:solidFill>
                <a:latin typeface="微软雅黑"/>
                <a:ea typeface="微软雅黑"/>
              </a:rPr>
              <a:t>H</a:t>
            </a:r>
            <a:r>
              <a:rPr lang="zh-CN" sz="1800" b="0" strike="noStrike" spc="-1">
                <a:solidFill>
                  <a:schemeClr val="dk1">
                    <a:lumMod val="85000"/>
                    <a:lumOff val="15000"/>
                  </a:schemeClr>
                </a:solidFill>
                <a:latin typeface="微软雅黑"/>
                <a:ea typeface="微软雅黑"/>
              </a:rPr>
              <a:t>在困难时刻给予支持</a:t>
            </a:r>
            <a:endParaRPr lang="en-US" sz="1800" b="0" strike="noStrike" spc="-1">
              <a:solidFill>
                <a:srgbClr val="000000"/>
              </a:solidFill>
              <a:latin typeface="Arial"/>
            </a:endParaRPr>
          </a:p>
        </p:txBody>
      </p:sp>
      <p:sp>
        <p:nvSpPr>
          <p:cNvPr id="129" name="PlaceHolder 1"/>
          <p:cNvSpPr>
            <a:spLocks noGrp="1"/>
          </p:cNvSpPr>
          <p:nvPr>
            <p:ph type="title" idx="4294967295"/>
          </p:nvPr>
        </p:nvSpPr>
        <p:spPr>
          <a:xfrm>
            <a:off x="210240" y="360000"/>
            <a:ext cx="1058940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团队成员表现</a:t>
            </a:r>
            <a:endParaRPr lang="en-US" sz="3600" b="0" strike="noStrike" spc="-1">
              <a:solidFill>
                <a:schemeClr val="dk1"/>
              </a:solidFill>
              <a:latin typeface="Arial"/>
            </a:endParaRPr>
          </a:p>
        </p:txBody>
      </p:sp>
      <p:sp>
        <p:nvSpPr>
          <p:cNvPr id="130"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1" name="content.1.title"/>
          <p:cNvSpPr/>
          <p:nvPr/>
        </p:nvSpPr>
        <p:spPr>
          <a:xfrm>
            <a:off x="882000" y="2049840"/>
            <a:ext cx="271620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优秀表现</a:t>
            </a:r>
            <a:endParaRPr lang="en-US" sz="1800" b="0" strike="noStrike" spc="-1">
              <a:solidFill>
                <a:srgbClr val="000000"/>
              </a:solidFill>
              <a:latin typeface="Arial"/>
            </a:endParaRPr>
          </a:p>
        </p:txBody>
      </p:sp>
      <p:sp>
        <p:nvSpPr>
          <p:cNvPr id="132" name="content.1.content"/>
          <p:cNvSpPr/>
          <p:nvPr/>
        </p:nvSpPr>
        <p:spPr>
          <a:xfrm>
            <a:off x="1101240" y="2511360"/>
            <a:ext cx="2053800" cy="30920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部门经理</a:t>
            </a:r>
            <a:r>
              <a:rPr lang="en-US" sz="1800" b="0" strike="noStrike" spc="-1">
                <a:solidFill>
                  <a:schemeClr val="dk1">
                    <a:lumMod val="85000"/>
                    <a:lumOff val="15000"/>
                  </a:schemeClr>
                </a:solidFill>
                <a:latin typeface="微软雅黑"/>
                <a:ea typeface="微软雅黑"/>
              </a:rPr>
              <a:t>A</a:t>
            </a:r>
            <a:r>
              <a:rPr lang="zh-CN" sz="1800" b="0" strike="noStrike" spc="-1">
                <a:solidFill>
                  <a:schemeClr val="dk1">
                    <a:lumMod val="85000"/>
                    <a:lumOff val="15000"/>
                  </a:schemeClr>
                </a:solidFill>
                <a:latin typeface="微软雅黑"/>
                <a:ea typeface="微软雅黑"/>
              </a:rPr>
              <a:t>在人员调配方面表现突出</a:t>
            </a:r>
            <a:endParaRPr lang="en-US" sz="1800" b="0" strike="noStrike" spc="-1">
              <a:solidFill>
                <a:srgbClr val="000000"/>
              </a:solidFill>
              <a:latin typeface="Arial"/>
            </a:endParaRPr>
          </a:p>
          <a:p>
            <a:pPr defTabSz="914400">
              <a:lnSpc>
                <a:spcPct val="150000"/>
              </a:lnSpc>
            </a:pPr>
            <a:r>
              <a:rPr lang="zh-CN" sz="1800" b="0" strike="noStrike" spc="-1">
                <a:solidFill>
                  <a:schemeClr val="dk1">
                    <a:lumMod val="85000"/>
                    <a:lumOff val="15000"/>
                  </a:schemeClr>
                </a:solidFill>
                <a:latin typeface="微软雅黑"/>
                <a:ea typeface="微软雅黑"/>
              </a:rPr>
              <a:t>新员工</a:t>
            </a:r>
            <a:r>
              <a:rPr lang="en-US" sz="1800" b="0" strike="noStrike" spc="-1">
                <a:solidFill>
                  <a:schemeClr val="dk1">
                    <a:lumMod val="85000"/>
                    <a:lumOff val="15000"/>
                  </a:schemeClr>
                </a:solidFill>
                <a:latin typeface="微软雅黑"/>
                <a:ea typeface="微软雅黑"/>
              </a:rPr>
              <a:t>B</a:t>
            </a:r>
            <a:r>
              <a:rPr lang="zh-CN" sz="1800" b="0" strike="noStrike" spc="-1">
                <a:solidFill>
                  <a:schemeClr val="dk1">
                    <a:lumMod val="85000"/>
                    <a:lumOff val="15000"/>
                  </a:schemeClr>
                </a:solidFill>
                <a:latin typeface="微软雅黑"/>
                <a:ea typeface="微软雅黑"/>
              </a:rPr>
              <a:t>在行政工作中展现出色</a:t>
            </a:r>
            <a:endParaRPr lang="en-US" sz="18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33" name="图片 19"/>
          <p:cNvPicPr/>
          <p:nvPr/>
        </p:nvPicPr>
        <p:blipFill>
          <a:blip r:embed="rId2"/>
          <a:srcRect l="2605" t="58315" r="38587"/>
          <a:stretch>
            <a:fillRect/>
          </a:stretch>
        </p:blipFill>
        <p:spPr>
          <a:xfrm rot="10800000" flipH="1">
            <a:off x="-27360" y="6120"/>
            <a:ext cx="1299240" cy="1388520"/>
          </a:xfrm>
          <a:prstGeom prst="rect">
            <a:avLst/>
          </a:prstGeom>
          <a:ln w="0">
            <a:noFill/>
          </a:ln>
        </p:spPr>
      </p:pic>
      <p:sp>
        <p:nvSpPr>
          <p:cNvPr id="134"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135" name="图片 17"/>
          <p:cNvPicPr/>
          <p:nvPr/>
        </p:nvPicPr>
        <p:blipFill>
          <a:blip r:embed="rId3"/>
          <a:srcRect t="31605" b="4882"/>
          <a:stretch>
            <a:fillRect/>
          </a:stretch>
        </p:blipFill>
        <p:spPr>
          <a:xfrm rot="2140800" flipH="1">
            <a:off x="10870920" y="5637960"/>
            <a:ext cx="1981440" cy="1888560"/>
          </a:xfrm>
          <a:prstGeom prst="rect">
            <a:avLst/>
          </a:prstGeom>
          <a:ln w="0">
            <a:noFill/>
          </a:ln>
        </p:spPr>
      </p:pic>
      <p:sp>
        <p:nvSpPr>
          <p:cNvPr id="136" name="PlaceHolder 1"/>
          <p:cNvSpPr>
            <a:spLocks noGrp="1"/>
          </p:cNvSpPr>
          <p:nvPr>
            <p:ph type="title" idx="4294967295"/>
          </p:nvPr>
        </p:nvSpPr>
        <p:spPr>
          <a:xfrm>
            <a:off x="273600" y="187200"/>
            <a:ext cx="1136124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团队发展方向</a:t>
            </a:r>
            <a:endParaRPr lang="en-US" sz="3600" b="0" strike="noStrike" spc="-1">
              <a:solidFill>
                <a:schemeClr val="dk1"/>
              </a:solidFill>
              <a:latin typeface="Arial"/>
            </a:endParaRPr>
          </a:p>
        </p:txBody>
      </p:sp>
      <p:sp>
        <p:nvSpPr>
          <p:cNvPr id="137" name="content.1.subtitle"/>
          <p:cNvSpPr/>
          <p:nvPr/>
        </p:nvSpPr>
        <p:spPr>
          <a:xfrm>
            <a:off x="1089000" y="2141280"/>
            <a:ext cx="2501640" cy="28101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关注员工需求，完善人事行政服务</a:t>
            </a:r>
            <a:endParaRPr lang="en-US" sz="2000" b="0" strike="noStrike" spc="-1">
              <a:solidFill>
                <a:srgbClr val="000000"/>
              </a:solidFill>
              <a:latin typeface="Arial"/>
            </a:endParaRPr>
          </a:p>
        </p:txBody>
      </p:sp>
      <p:sp>
        <p:nvSpPr>
          <p:cNvPr id="138" name="content.1.title"/>
          <p:cNvSpPr/>
          <p:nvPr/>
        </p:nvSpPr>
        <p:spPr>
          <a:xfrm>
            <a:off x="984240" y="1433880"/>
            <a:ext cx="27014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提升服务质量</a:t>
            </a:r>
            <a:endParaRPr lang="en-US" sz="1800" b="0" strike="noStrike" spc="-1">
              <a:solidFill>
                <a:srgbClr val="000000"/>
              </a:solidFill>
              <a:latin typeface="Arial"/>
            </a:endParaRPr>
          </a:p>
        </p:txBody>
      </p:sp>
      <p:sp>
        <p:nvSpPr>
          <p:cNvPr id="139" name="content.2.subtitle"/>
          <p:cNvSpPr/>
          <p:nvPr/>
        </p:nvSpPr>
        <p:spPr>
          <a:xfrm>
            <a:off x="6602040" y="2142000"/>
            <a:ext cx="2130840" cy="2640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多渠道招聘，建立人才储备</a:t>
            </a:r>
            <a:endParaRPr lang="en-US" sz="2000" b="0" strike="noStrike" spc="-1">
              <a:solidFill>
                <a:srgbClr val="000000"/>
              </a:solidFill>
              <a:latin typeface="Arial"/>
            </a:endParaRPr>
          </a:p>
        </p:txBody>
      </p:sp>
      <p:sp>
        <p:nvSpPr>
          <p:cNvPr id="140" name="content.2.title"/>
          <p:cNvSpPr/>
          <p:nvPr/>
        </p:nvSpPr>
        <p:spPr>
          <a:xfrm>
            <a:off x="6304320" y="1434600"/>
            <a:ext cx="27230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拓展人才来源</a:t>
            </a:r>
            <a:endParaRPr lang="en-US" sz="1800" b="0" strike="noStrike" spc="-1">
              <a:solidFill>
                <a:srgbClr val="000000"/>
              </a:solidFill>
              <a:latin typeface="Arial"/>
            </a:endParaRPr>
          </a:p>
        </p:txBody>
      </p:sp>
      <p:sp>
        <p:nvSpPr>
          <p:cNvPr id="141" name="content.3.subtitle"/>
          <p:cNvSpPr/>
          <p:nvPr/>
        </p:nvSpPr>
        <p:spPr>
          <a:xfrm>
            <a:off x="3900240" y="2141280"/>
            <a:ext cx="219672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定期培训，提升员工素质</a:t>
            </a:r>
            <a:endParaRPr lang="en-US" sz="2000" b="0" strike="noStrike" spc="-1">
              <a:solidFill>
                <a:srgbClr val="000000"/>
              </a:solidFill>
              <a:latin typeface="Arial"/>
            </a:endParaRPr>
          </a:p>
        </p:txBody>
      </p:sp>
      <p:sp>
        <p:nvSpPr>
          <p:cNvPr id="142" name="content.3.title"/>
          <p:cNvSpPr/>
          <p:nvPr/>
        </p:nvSpPr>
        <p:spPr>
          <a:xfrm>
            <a:off x="3674880" y="1433880"/>
            <a:ext cx="264816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加强培训计划</a:t>
            </a:r>
            <a:endParaRPr lang="en-US" sz="1800" b="0" strike="noStrike" spc="-1">
              <a:solidFill>
                <a:srgbClr val="000000"/>
              </a:solidFill>
              <a:latin typeface="Arial"/>
            </a:endParaRPr>
          </a:p>
        </p:txBody>
      </p:sp>
      <p:sp>
        <p:nvSpPr>
          <p:cNvPr id="143" name="content.4.subtitle"/>
          <p:cNvSpPr/>
          <p:nvPr/>
        </p:nvSpPr>
        <p:spPr>
          <a:xfrm>
            <a:off x="9027720" y="2142000"/>
            <a:ext cx="246996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公平公正的考核机制</a:t>
            </a:r>
            <a:endParaRPr lang="en-US" sz="2000" b="0" strike="noStrike" spc="-1">
              <a:solidFill>
                <a:srgbClr val="000000"/>
              </a:solidFill>
              <a:latin typeface="Arial"/>
            </a:endParaRPr>
          </a:p>
        </p:txBody>
      </p:sp>
      <p:sp>
        <p:nvSpPr>
          <p:cNvPr id="144" name="content.4.title"/>
          <p:cNvSpPr/>
          <p:nvPr/>
        </p:nvSpPr>
        <p:spPr>
          <a:xfrm>
            <a:off x="8944560" y="1434600"/>
            <a:ext cx="261648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优化绩效考核</a:t>
            </a:r>
            <a:endParaRPr lang="en-US" sz="18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45" name="图片 27"/>
          <p:cNvPicPr/>
          <p:nvPr/>
        </p:nvPicPr>
        <p:blipFill>
          <a:blip r:embed="rId3"/>
          <a:srcRect t="63740"/>
          <a:stretch>
            <a:fillRect/>
          </a:stretch>
        </p:blipFill>
        <p:spPr>
          <a:xfrm rot="12482400">
            <a:off x="7345440" y="-636480"/>
            <a:ext cx="6554520" cy="3711960"/>
          </a:xfrm>
          <a:prstGeom prst="rect">
            <a:avLst/>
          </a:prstGeom>
          <a:ln w="0">
            <a:noFill/>
          </a:ln>
        </p:spPr>
      </p:pic>
      <p:grpSp>
        <p:nvGrpSpPr>
          <p:cNvPr id="146" name="组合 30"/>
          <p:cNvGrpSpPr/>
          <p:nvPr/>
        </p:nvGrpSpPr>
        <p:grpSpPr>
          <a:xfrm>
            <a:off x="-659160" y="-557640"/>
            <a:ext cx="4857840" cy="2113200"/>
            <a:chOff x="-659160" y="-557640"/>
            <a:chExt cx="4857840" cy="2113200"/>
          </a:xfrm>
        </p:grpSpPr>
        <p:pic>
          <p:nvPicPr>
            <p:cNvPr id="147" name="图片 28"/>
            <p:cNvPicPr/>
            <p:nvPr/>
          </p:nvPicPr>
          <p:blipFill>
            <a:blip r:embed="rId4"/>
            <a:srcRect l="2610" t="58317" r="38586"/>
            <a:stretch>
              <a:fillRect/>
            </a:stretch>
          </p:blipFill>
          <p:spPr>
            <a:xfrm rot="10800000" flipH="1">
              <a:off x="-24120" y="-79920"/>
              <a:ext cx="4222800" cy="1635480"/>
            </a:xfrm>
            <a:prstGeom prst="rect">
              <a:avLst/>
            </a:prstGeom>
            <a:ln w="0">
              <a:noFill/>
            </a:ln>
          </p:spPr>
        </p:pic>
        <p:sp>
          <p:nvSpPr>
            <p:cNvPr id="148" name="任意多边形 14"/>
            <p:cNvSpPr/>
            <p:nvPr/>
          </p:nvSpPr>
          <p:spPr>
            <a:xfrm>
              <a:off x="-659160" y="-557640"/>
              <a:ext cx="3432600" cy="1744920"/>
            </a:xfrm>
            <a:custGeom>
              <a:gdLst>
                <a:gd name="textAreaLeft" fmla="*/ 0 w 3432600"/>
                <a:gd name="textAreaRight" fmla="*/ 3432960 w 3432600"/>
                <a:gd name="textAreaTop" fmla="*/ 0 h 1744920"/>
                <a:gd name="textAreaBottom" fmla="*/ 1745280 h 174492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grpSp>
      <p:sp>
        <p:nvSpPr>
          <p:cNvPr id="149" name="PlaceHolder 1"/>
          <p:cNvSpPr>
            <a:spLocks noGrp="1"/>
          </p:cNvSpPr>
          <p:nvPr>
            <p:ph/>
          </p:nvPr>
        </p:nvSpPr>
        <p:spPr>
          <a:xfrm>
            <a:off x="299880" y="279360"/>
            <a:ext cx="6318360" cy="521640"/>
          </a:xfrm>
          <a:prstGeom prst="rect">
            <a:avLst/>
          </a:prstGeom>
          <a:noFill/>
          <a:ln w="0">
            <a:noFill/>
          </a:ln>
        </p:spPr>
        <p:txBody>
          <a:bodyPr lIns="90000" tIns="46800" rIns="90000" bIns="46800" anchor="t">
            <a:normAutofit fontScale="93333"/>
          </a:bodyPr>
          <a:lstStyle/>
          <a:p>
            <a:pPr marL="228600" indent="-228600" defTabSz="914400">
              <a:lnSpc>
                <a:spcPct val="130000"/>
              </a:lnSpc>
              <a:spcAft>
                <a:spcPts val="1001"/>
              </a:spcAft>
              <a:buClr>
                <a:srgbClr val="000000"/>
              </a:buClr>
              <a:buFont typeface="Arial"/>
              <a:buChar char="●"/>
              <a:tabLst>
                <a:tab pos="1609560"/>
              </a:tabLst>
            </a:pPr>
            <a:r>
              <a:rPr lang="en-US" sz="2400" b="0" strike="noStrike" spc="148">
                <a:solidFill>
                  <a:schemeClr val="dk1"/>
                </a:solidFill>
                <a:latin typeface="Arial"/>
                <a:ea typeface="微软雅黑"/>
              </a:rPr>
              <a:t>02</a:t>
            </a:r>
            <a:endParaRPr lang="en-US" sz="2400" b="0" strike="noStrike" spc="148">
              <a:solidFill>
                <a:schemeClr val="dk1">
                  <a:lumMod val="65000"/>
                  <a:lumOff val="35000"/>
                </a:schemeClr>
              </a:solidFill>
              <a:latin typeface="Arial"/>
            </a:endParaRPr>
          </a:p>
        </p:txBody>
      </p:sp>
      <p:sp>
        <p:nvSpPr>
          <p:cNvPr id="150" name="PlaceHolder 2"/>
          <p:cNvSpPr>
            <a:spLocks noGrp="1"/>
          </p:cNvSpPr>
          <p:nvPr>
            <p:ph type="title" idx="4294967295"/>
          </p:nvPr>
        </p:nvSpPr>
        <p:spPr>
          <a:xfrm>
            <a:off x="2936160" y="2349000"/>
            <a:ext cx="6318360" cy="1572480"/>
          </a:xfrm>
          <a:prstGeom prst="rect">
            <a:avLst/>
          </a:prstGeom>
          <a:noFill/>
          <a:ln w="0">
            <a:noFill/>
          </a:ln>
        </p:spPr>
        <p:txBody>
          <a:bodyPr lIns="90000" tIns="47160" rIns="90000" bIns="47160" anchor="ctr">
            <a:noAutofit/>
          </a:bodyPr>
          <a:lstStyle/>
          <a:p>
            <a:pPr indent="0" algn="ctr"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人才招聘与选拔</a:t>
            </a:r>
            <a:endParaRPr lang="en-US" sz="3600" b="0" strike="noStrike" spc="-1">
              <a:solidFill>
                <a:schemeClr val="dk1"/>
              </a:solidFill>
              <a:latin typeface="Arial"/>
            </a:endParaRPr>
          </a:p>
        </p:txBody>
      </p:sp>
      <p:sp>
        <p:nvSpPr>
          <p:cNvPr id="15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4" dur="500" fill="hold" nodeType="with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wipe(down)">
                                      <p:cBhvr additive="repl">
                                        <p:cTn id="7"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52" name="图片 19"/>
          <p:cNvPicPr/>
          <p:nvPr/>
        </p:nvPicPr>
        <p:blipFill>
          <a:blip r:embed="rId2"/>
          <a:srcRect l="2605" t="58315" r="38587"/>
          <a:stretch>
            <a:fillRect/>
          </a:stretch>
        </p:blipFill>
        <p:spPr>
          <a:xfrm rot="10800000" flipH="1">
            <a:off x="-27360" y="6120"/>
            <a:ext cx="1299240" cy="1388520"/>
          </a:xfrm>
          <a:prstGeom prst="rect">
            <a:avLst/>
          </a:prstGeom>
          <a:ln w="0">
            <a:noFill/>
          </a:ln>
        </p:spPr>
      </p:pic>
      <p:sp>
        <p:nvSpPr>
          <p:cNvPr id="153"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154" name="图片 17"/>
          <p:cNvPicPr/>
          <p:nvPr/>
        </p:nvPicPr>
        <p:blipFill>
          <a:blip r:embed="rId3"/>
          <a:srcRect t="31605" b="4882"/>
          <a:stretch>
            <a:fillRect/>
          </a:stretch>
        </p:blipFill>
        <p:spPr>
          <a:xfrm rot="2140800" flipH="1">
            <a:off x="10870920" y="5637960"/>
            <a:ext cx="1981440" cy="1888560"/>
          </a:xfrm>
          <a:prstGeom prst="rect">
            <a:avLst/>
          </a:prstGeom>
          <a:ln w="0">
            <a:noFill/>
          </a:ln>
        </p:spPr>
      </p:pic>
      <p:sp>
        <p:nvSpPr>
          <p:cNvPr id="15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6" name="title"/>
          <p:cNvSpPr/>
          <p:nvPr/>
        </p:nvSpPr>
        <p:spPr>
          <a:xfrm>
            <a:off x="6095880" y="741600"/>
            <a:ext cx="57481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人才需求分析</a:t>
            </a:r>
            <a:endParaRPr lang="en-US" sz="2200" b="0" strike="noStrike" spc="-1">
              <a:solidFill>
                <a:srgbClr val="000000"/>
              </a:solidFill>
              <a:latin typeface="Arial"/>
            </a:endParaRPr>
          </a:p>
        </p:txBody>
      </p:sp>
      <p:sp>
        <p:nvSpPr>
          <p:cNvPr id="157" name="content"/>
          <p:cNvSpPr/>
          <p:nvPr/>
        </p:nvSpPr>
        <p:spPr>
          <a:xfrm>
            <a:off x="6095520" y="2215440"/>
            <a:ext cx="574884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在人才招聘与选拔中，公司需要进行详细的人才需求分析，了解各部门的人才缺口和需求，以便有针对性地进行招聘。本年度我们针对公司人才需求进行了深入分析，通过招聘等方式，填补了关键岗位的空缺，提高了整体团队的素质和竞争力。</a:t>
            </a:r>
            <a:endParaRPr lang="en-US" sz="1800" b="0" strike="noStrike" spc="-1">
              <a:solidFill>
                <a:srgbClr val="000000"/>
              </a:solidFill>
              <a:latin typeface="Arial"/>
            </a:endParaRPr>
          </a:p>
        </p:txBody>
      </p:sp>
      <p:sp>
        <p:nvSpPr>
          <p:cNvPr id="15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
        <p:nvSpPr>
          <p:cNvPr id="159"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4">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60" name="图片 19"/>
          <p:cNvPicPr/>
          <p:nvPr/>
        </p:nvPicPr>
        <p:blipFill>
          <a:blip r:embed="rId2"/>
          <a:srcRect l="2605" t="58315" r="38587"/>
          <a:stretch>
            <a:fillRect/>
          </a:stretch>
        </p:blipFill>
        <p:spPr>
          <a:xfrm rot="10800000" flipH="1">
            <a:off x="-27360" y="6120"/>
            <a:ext cx="1299240" cy="1388520"/>
          </a:xfrm>
          <a:prstGeom prst="rect">
            <a:avLst/>
          </a:prstGeom>
          <a:ln w="0">
            <a:noFill/>
          </a:ln>
        </p:spPr>
      </p:pic>
      <p:sp>
        <p:nvSpPr>
          <p:cNvPr id="161"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162" name="图片 17"/>
          <p:cNvPicPr/>
          <p:nvPr/>
        </p:nvPicPr>
        <p:blipFill>
          <a:blip r:embed="rId3"/>
          <a:srcRect t="31605" b="4882"/>
          <a:stretch>
            <a:fillRect/>
          </a:stretch>
        </p:blipFill>
        <p:spPr>
          <a:xfrm rot="2140800" flipH="1">
            <a:off x="10870920" y="5637960"/>
            <a:ext cx="1981440" cy="1888560"/>
          </a:xfrm>
          <a:prstGeom prst="rect">
            <a:avLst/>
          </a:prstGeom>
          <a:ln w="0">
            <a:noFill/>
          </a:ln>
        </p:spPr>
      </p:pic>
      <p:sp>
        <p:nvSpPr>
          <p:cNvPr id="163" name="PlaceHolder 1"/>
          <p:cNvSpPr>
            <a:spLocks noGrp="1"/>
          </p:cNvSpPr>
          <p:nvPr>
            <p:ph type="title" idx="4294967295"/>
          </p:nvPr>
        </p:nvSpPr>
        <p:spPr>
          <a:xfrm>
            <a:off x="273600" y="187200"/>
            <a:ext cx="1136124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招聘渠道拓展</a:t>
            </a:r>
            <a:endParaRPr lang="en-US" sz="3600" b="0" strike="noStrike" spc="-1">
              <a:solidFill>
                <a:schemeClr val="dk1"/>
              </a:solidFill>
              <a:latin typeface="Arial"/>
            </a:endParaRPr>
          </a:p>
        </p:txBody>
      </p:sp>
      <p:sp>
        <p:nvSpPr>
          <p:cNvPr id="164" name="content.1.subtitle"/>
          <p:cNvSpPr/>
          <p:nvPr/>
        </p:nvSpPr>
        <p:spPr>
          <a:xfrm>
            <a:off x="1089000" y="2141280"/>
            <a:ext cx="2501640" cy="28101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招聘网站、社交媒体</a:t>
            </a:r>
            <a:endParaRPr lang="en-US" sz="2000" b="0" strike="noStrike" spc="-1">
              <a:solidFill>
                <a:srgbClr val="000000"/>
              </a:solidFill>
              <a:latin typeface="Arial"/>
            </a:endParaRPr>
          </a:p>
        </p:txBody>
      </p:sp>
      <p:sp>
        <p:nvSpPr>
          <p:cNvPr id="165" name="content.1.title"/>
          <p:cNvSpPr/>
          <p:nvPr/>
        </p:nvSpPr>
        <p:spPr>
          <a:xfrm>
            <a:off x="984240" y="1433880"/>
            <a:ext cx="27014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线上招聘平台</a:t>
            </a:r>
            <a:endParaRPr lang="en-US" sz="1800" b="0" strike="noStrike" spc="-1">
              <a:solidFill>
                <a:srgbClr val="000000"/>
              </a:solidFill>
              <a:latin typeface="Arial"/>
            </a:endParaRPr>
          </a:p>
        </p:txBody>
      </p:sp>
      <p:sp>
        <p:nvSpPr>
          <p:cNvPr id="166" name="content.2.subtitle"/>
          <p:cNvSpPr/>
          <p:nvPr/>
        </p:nvSpPr>
        <p:spPr>
          <a:xfrm>
            <a:off x="6602040" y="2142000"/>
            <a:ext cx="2130840" cy="2640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大学校园、专业人才</a:t>
            </a:r>
            <a:endParaRPr lang="en-US" sz="2000" b="0" strike="noStrike" spc="-1">
              <a:solidFill>
                <a:srgbClr val="000000"/>
              </a:solidFill>
              <a:latin typeface="Arial"/>
            </a:endParaRPr>
          </a:p>
        </p:txBody>
      </p:sp>
      <p:sp>
        <p:nvSpPr>
          <p:cNvPr id="167" name="content.2.title"/>
          <p:cNvSpPr/>
          <p:nvPr/>
        </p:nvSpPr>
        <p:spPr>
          <a:xfrm>
            <a:off x="6304320" y="1434600"/>
            <a:ext cx="27230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校园招聘</a:t>
            </a:r>
            <a:endParaRPr lang="en-US" sz="1800" b="0" strike="noStrike" spc="-1">
              <a:solidFill>
                <a:srgbClr val="000000"/>
              </a:solidFill>
              <a:latin typeface="Arial"/>
            </a:endParaRPr>
          </a:p>
        </p:txBody>
      </p:sp>
      <p:sp>
        <p:nvSpPr>
          <p:cNvPr id="168" name="content.3.subtitle"/>
          <p:cNvSpPr/>
          <p:nvPr/>
        </p:nvSpPr>
        <p:spPr>
          <a:xfrm>
            <a:off x="3900240" y="2141280"/>
            <a:ext cx="219672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内部推荐机制</a:t>
            </a:r>
            <a:endParaRPr lang="en-US" sz="2000" b="0" strike="noStrike" spc="-1">
              <a:solidFill>
                <a:srgbClr val="000000"/>
              </a:solidFill>
              <a:latin typeface="Arial"/>
            </a:endParaRPr>
          </a:p>
        </p:txBody>
      </p:sp>
      <p:sp>
        <p:nvSpPr>
          <p:cNvPr id="169" name="content.3.title"/>
          <p:cNvSpPr/>
          <p:nvPr/>
        </p:nvSpPr>
        <p:spPr>
          <a:xfrm>
            <a:off x="3674880" y="1433880"/>
            <a:ext cx="264816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员工推荐</a:t>
            </a:r>
            <a:endParaRPr lang="en-US" sz="1800" b="0" strike="noStrike" spc="-1">
              <a:solidFill>
                <a:srgbClr val="000000"/>
              </a:solidFill>
              <a:latin typeface="Arial"/>
            </a:endParaRPr>
          </a:p>
        </p:txBody>
      </p:sp>
      <p:sp>
        <p:nvSpPr>
          <p:cNvPr id="170" name="content.4.subtitle"/>
          <p:cNvSpPr/>
          <p:nvPr/>
        </p:nvSpPr>
        <p:spPr>
          <a:xfrm>
            <a:off x="9027720" y="2142000"/>
            <a:ext cx="246996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专业招聘机构</a:t>
            </a:r>
            <a:endParaRPr lang="en-US" sz="2000" b="0" strike="noStrike" spc="-1">
              <a:solidFill>
                <a:srgbClr val="000000"/>
              </a:solidFill>
              <a:latin typeface="Arial"/>
            </a:endParaRPr>
          </a:p>
        </p:txBody>
      </p:sp>
      <p:sp>
        <p:nvSpPr>
          <p:cNvPr id="171" name="content.4.title"/>
          <p:cNvSpPr/>
          <p:nvPr/>
        </p:nvSpPr>
        <p:spPr>
          <a:xfrm>
            <a:off x="8944560" y="1434600"/>
            <a:ext cx="261648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猎头服务</a:t>
            </a:r>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72" name="图片 19"/>
          <p:cNvPicPr/>
          <p:nvPr/>
        </p:nvPicPr>
        <p:blipFill>
          <a:blip r:embed="rId2"/>
          <a:srcRect l="2605" t="58315" r="38587"/>
          <a:stretch>
            <a:fillRect/>
          </a:stretch>
        </p:blipFill>
        <p:spPr>
          <a:xfrm rot="10800000" flipH="1">
            <a:off x="-27360" y="6120"/>
            <a:ext cx="1299240" cy="1388520"/>
          </a:xfrm>
          <a:prstGeom prst="rect">
            <a:avLst/>
          </a:prstGeom>
          <a:ln w="0">
            <a:noFill/>
          </a:ln>
        </p:spPr>
      </p:pic>
      <p:sp>
        <p:nvSpPr>
          <p:cNvPr id="173"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174" name="图片 17"/>
          <p:cNvPicPr/>
          <p:nvPr/>
        </p:nvPicPr>
        <p:blipFill>
          <a:blip r:embed="rId3"/>
          <a:srcRect t="31605" b="4882"/>
          <a:stretch>
            <a:fillRect/>
          </a:stretch>
        </p:blipFill>
        <p:spPr>
          <a:xfrm rot="2140800" flipH="1">
            <a:off x="10870920" y="5637960"/>
            <a:ext cx="1981440" cy="1888560"/>
          </a:xfrm>
          <a:prstGeom prst="rect">
            <a:avLst/>
          </a:prstGeom>
          <a:ln w="0">
            <a:noFill/>
          </a:ln>
        </p:spPr>
      </p:pic>
      <p:sp>
        <p:nvSpPr>
          <p:cNvPr id="175" name="PlaceHolder 1"/>
          <p:cNvSpPr>
            <a:spLocks noGrp="1"/>
          </p:cNvSpPr>
          <p:nvPr>
            <p:ph type="title" idx="4294967295"/>
          </p:nvPr>
        </p:nvSpPr>
        <p:spPr>
          <a:xfrm>
            <a:off x="273600" y="187200"/>
            <a:ext cx="1136124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人才选拔标准</a:t>
            </a:r>
            <a:endParaRPr lang="en-US" sz="3600" b="0" strike="noStrike" spc="-1">
              <a:solidFill>
                <a:schemeClr val="dk1"/>
              </a:solidFill>
              <a:latin typeface="Arial"/>
            </a:endParaRPr>
          </a:p>
        </p:txBody>
      </p:sp>
      <p:sp>
        <p:nvSpPr>
          <p:cNvPr id="176" name="content.1.subtitle"/>
          <p:cNvSpPr/>
          <p:nvPr/>
        </p:nvSpPr>
        <p:spPr>
          <a:xfrm>
            <a:off x="1089000" y="2141280"/>
            <a:ext cx="2501640" cy="28101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技术、管理、营销能力</a:t>
            </a:r>
            <a:endParaRPr lang="en-US" sz="2000" b="0" strike="noStrike" spc="-1">
              <a:solidFill>
                <a:srgbClr val="000000"/>
              </a:solidFill>
              <a:latin typeface="Arial"/>
            </a:endParaRPr>
          </a:p>
        </p:txBody>
      </p:sp>
      <p:sp>
        <p:nvSpPr>
          <p:cNvPr id="177" name="content.1.title"/>
          <p:cNvSpPr/>
          <p:nvPr/>
        </p:nvSpPr>
        <p:spPr>
          <a:xfrm>
            <a:off x="984240" y="1433880"/>
            <a:ext cx="27014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专业能力</a:t>
            </a:r>
            <a:endParaRPr lang="en-US" sz="1800" b="0" strike="noStrike" spc="-1">
              <a:solidFill>
                <a:srgbClr val="000000"/>
              </a:solidFill>
              <a:latin typeface="Arial"/>
            </a:endParaRPr>
          </a:p>
        </p:txBody>
      </p:sp>
      <p:sp>
        <p:nvSpPr>
          <p:cNvPr id="178" name="content.2.subtitle"/>
          <p:cNvSpPr/>
          <p:nvPr/>
        </p:nvSpPr>
        <p:spPr>
          <a:xfrm>
            <a:off x="6602040" y="2142000"/>
            <a:ext cx="2130840" cy="2640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沟通、协作、团队精神</a:t>
            </a:r>
            <a:endParaRPr lang="en-US" sz="2000" b="0" strike="noStrike" spc="-1">
              <a:solidFill>
                <a:srgbClr val="000000"/>
              </a:solidFill>
              <a:latin typeface="Arial"/>
            </a:endParaRPr>
          </a:p>
        </p:txBody>
      </p:sp>
      <p:sp>
        <p:nvSpPr>
          <p:cNvPr id="179" name="content.2.title"/>
          <p:cNvSpPr/>
          <p:nvPr/>
        </p:nvSpPr>
        <p:spPr>
          <a:xfrm>
            <a:off x="6304320" y="1434600"/>
            <a:ext cx="27230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团队合作</a:t>
            </a:r>
            <a:endParaRPr lang="en-US" sz="1800" b="0" strike="noStrike" spc="-1">
              <a:solidFill>
                <a:srgbClr val="000000"/>
              </a:solidFill>
              <a:latin typeface="Arial"/>
            </a:endParaRPr>
          </a:p>
        </p:txBody>
      </p:sp>
      <p:sp>
        <p:nvSpPr>
          <p:cNvPr id="180" name="content.3.subtitle"/>
          <p:cNvSpPr/>
          <p:nvPr/>
        </p:nvSpPr>
        <p:spPr>
          <a:xfrm>
            <a:off x="3900240" y="2141280"/>
            <a:ext cx="219672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绩效考核、表现评价</a:t>
            </a:r>
            <a:endParaRPr lang="en-US" sz="2000" b="0" strike="noStrike" spc="-1">
              <a:solidFill>
                <a:srgbClr val="000000"/>
              </a:solidFill>
              <a:latin typeface="Arial"/>
            </a:endParaRPr>
          </a:p>
        </p:txBody>
      </p:sp>
      <p:sp>
        <p:nvSpPr>
          <p:cNvPr id="181" name="content.3.title"/>
          <p:cNvSpPr/>
          <p:nvPr/>
        </p:nvSpPr>
        <p:spPr>
          <a:xfrm>
            <a:off x="3674880" y="1433880"/>
            <a:ext cx="264816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绩效评估</a:t>
            </a:r>
            <a:endParaRPr lang="en-US" sz="1800" b="0" strike="noStrike" spc="-1">
              <a:solidFill>
                <a:srgbClr val="000000"/>
              </a:solidFill>
              <a:latin typeface="Arial"/>
            </a:endParaRPr>
          </a:p>
        </p:txBody>
      </p:sp>
      <p:sp>
        <p:nvSpPr>
          <p:cNvPr id="182" name="content.4.subtitle"/>
          <p:cNvSpPr/>
          <p:nvPr/>
        </p:nvSpPr>
        <p:spPr>
          <a:xfrm>
            <a:off x="9027720" y="2142000"/>
            <a:ext cx="246996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公司价值观、文化认同</a:t>
            </a:r>
            <a:endParaRPr lang="en-US" sz="2000" b="0" strike="noStrike" spc="-1">
              <a:solidFill>
                <a:srgbClr val="000000"/>
              </a:solidFill>
              <a:latin typeface="Arial"/>
            </a:endParaRPr>
          </a:p>
        </p:txBody>
      </p:sp>
      <p:sp>
        <p:nvSpPr>
          <p:cNvPr id="183" name="content.4.title"/>
          <p:cNvSpPr/>
          <p:nvPr/>
        </p:nvSpPr>
        <p:spPr>
          <a:xfrm>
            <a:off x="8944560" y="1434600"/>
            <a:ext cx="261648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文化匹配</a:t>
            </a:r>
            <a:endParaRPr lang="en-US" sz="18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84" name="图片 19"/>
          <p:cNvPicPr/>
          <p:nvPr/>
        </p:nvPicPr>
        <p:blipFill>
          <a:blip r:embed="rId2"/>
          <a:srcRect l="2605" t="58315" r="38587"/>
          <a:stretch>
            <a:fillRect/>
          </a:stretch>
        </p:blipFill>
        <p:spPr>
          <a:xfrm rot="10800000" flipH="1">
            <a:off x="-27360" y="6120"/>
            <a:ext cx="1299240" cy="1388520"/>
          </a:xfrm>
          <a:prstGeom prst="rect">
            <a:avLst/>
          </a:prstGeom>
          <a:ln w="0">
            <a:noFill/>
          </a:ln>
        </p:spPr>
      </p:pic>
      <p:sp>
        <p:nvSpPr>
          <p:cNvPr id="185"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186" name="图片 17"/>
          <p:cNvPicPr/>
          <p:nvPr/>
        </p:nvPicPr>
        <p:blipFill>
          <a:blip r:embed="rId3"/>
          <a:srcRect t="31605" b="4882"/>
          <a:stretch>
            <a:fillRect/>
          </a:stretch>
        </p:blipFill>
        <p:spPr>
          <a:xfrm rot="2140800" flipH="1">
            <a:off x="10870920" y="5637960"/>
            <a:ext cx="1981440" cy="1888560"/>
          </a:xfrm>
          <a:prstGeom prst="rect">
            <a:avLst/>
          </a:prstGeom>
          <a:ln w="0">
            <a:noFill/>
          </a:ln>
        </p:spPr>
      </p:pic>
      <p:sp>
        <p:nvSpPr>
          <p:cNvPr id="187"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8" name="title"/>
          <p:cNvSpPr/>
          <p:nvPr/>
        </p:nvSpPr>
        <p:spPr>
          <a:xfrm>
            <a:off x="6095880" y="741600"/>
            <a:ext cx="57481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人才培养计划</a:t>
            </a:r>
            <a:endParaRPr lang="en-US" sz="2200" b="0" strike="noStrike" spc="-1">
              <a:solidFill>
                <a:srgbClr val="000000"/>
              </a:solidFill>
              <a:latin typeface="Arial"/>
            </a:endParaRPr>
          </a:p>
        </p:txBody>
      </p:sp>
      <p:sp>
        <p:nvSpPr>
          <p:cNvPr id="189" name="content"/>
          <p:cNvSpPr/>
          <p:nvPr/>
        </p:nvSpPr>
        <p:spPr>
          <a:xfrm>
            <a:off x="6095520" y="2215440"/>
            <a:ext cx="574884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为了持续提升团队整体素质，我们制定了全面的人才培养计划，包括内部培训、外部培训、跨部门学习等多种形式。通过培训内容的策划和实施，我们不仅提升了员工的专业技能和综合素养，也激发了团队成员的发展潜力，为公司未来发展奠定了坚实基础。</a:t>
            </a:r>
            <a:endParaRPr lang="en-US" sz="1800" b="0" strike="noStrike" spc="-1">
              <a:solidFill>
                <a:srgbClr val="000000"/>
              </a:solidFill>
              <a:latin typeface="Arial"/>
            </a:endParaRPr>
          </a:p>
        </p:txBody>
      </p:sp>
      <p:sp>
        <p:nvSpPr>
          <p:cNvPr id="19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
        <p:nvSpPr>
          <p:cNvPr id="191"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4">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92" name="图片 4"/>
          <p:cNvPicPr/>
          <p:nvPr/>
        </p:nvPicPr>
        <p:blipFill>
          <a:blip r:embed="rId2"/>
          <a:srcRect l="2605" t="58315" r="38587"/>
          <a:stretch>
            <a:fillRect/>
          </a:stretch>
        </p:blipFill>
        <p:spPr>
          <a:xfrm rot="10800000" flipH="1">
            <a:off x="-27360" y="6120"/>
            <a:ext cx="1299240" cy="1388520"/>
          </a:xfrm>
          <a:prstGeom prst="rect">
            <a:avLst/>
          </a:prstGeom>
          <a:ln w="0">
            <a:noFill/>
          </a:ln>
        </p:spPr>
      </p:pic>
      <p:sp>
        <p:nvSpPr>
          <p:cNvPr id="193"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194" name="图片 17"/>
          <p:cNvPicPr/>
          <p:nvPr/>
        </p:nvPicPr>
        <p:blipFill>
          <a:blip r:embed="rId3"/>
          <a:srcRect t="31605" b="4882"/>
          <a:stretch>
            <a:fillRect/>
          </a:stretch>
        </p:blipFill>
        <p:spPr>
          <a:xfrm rot="2140800" flipH="1">
            <a:off x="10870920" y="5637960"/>
            <a:ext cx="1981440" cy="1888560"/>
          </a:xfrm>
          <a:prstGeom prst="rect">
            <a:avLst/>
          </a:prstGeom>
          <a:ln w="0">
            <a:noFill/>
          </a:ln>
        </p:spPr>
      </p:pic>
      <p:sp>
        <p:nvSpPr>
          <p:cNvPr id="19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6" name="content.2.title"/>
          <p:cNvSpPr/>
          <p:nvPr/>
        </p:nvSpPr>
        <p:spPr>
          <a:xfrm>
            <a:off x="3512160" y="2049840"/>
            <a:ext cx="266148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校园招聘</a:t>
            </a:r>
            <a:endParaRPr lang="en-US" sz="1800" b="0" strike="noStrike" spc="-1">
              <a:solidFill>
                <a:srgbClr val="000000"/>
              </a:solidFill>
              <a:latin typeface="Arial"/>
            </a:endParaRPr>
          </a:p>
        </p:txBody>
      </p:sp>
      <p:sp>
        <p:nvSpPr>
          <p:cNvPr id="197" name="content.2.content"/>
          <p:cNvSpPr/>
          <p:nvPr/>
        </p:nvSpPr>
        <p:spPr>
          <a:xfrm>
            <a:off x="3699360" y="2511360"/>
            <a:ext cx="2143440" cy="319320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获取新鲜人才</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专业技能匹配度高</a:t>
            </a:r>
            <a:endParaRPr lang="en-US" sz="1800" b="0" strike="noStrike" spc="-1">
              <a:solidFill>
                <a:srgbClr val="000000"/>
              </a:solidFill>
              <a:latin typeface="Arial"/>
            </a:endParaRPr>
          </a:p>
        </p:txBody>
      </p:sp>
      <p:sp>
        <p:nvSpPr>
          <p:cNvPr id="19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9" name="content.3.title"/>
          <p:cNvSpPr/>
          <p:nvPr/>
        </p:nvSpPr>
        <p:spPr>
          <a:xfrm>
            <a:off x="9102240" y="2049840"/>
            <a:ext cx="25783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员工推荐</a:t>
            </a:r>
            <a:endParaRPr lang="en-US" sz="1800" b="0" strike="noStrike" spc="-1">
              <a:solidFill>
                <a:srgbClr val="000000"/>
              </a:solidFill>
              <a:latin typeface="Arial"/>
            </a:endParaRPr>
          </a:p>
        </p:txBody>
      </p:sp>
      <p:sp>
        <p:nvSpPr>
          <p:cNvPr id="200" name="content.3.content"/>
          <p:cNvSpPr/>
          <p:nvPr/>
        </p:nvSpPr>
        <p:spPr>
          <a:xfrm>
            <a:off x="9329400" y="2511360"/>
            <a:ext cx="2256480" cy="30920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省时省力</a:t>
            </a:r>
            <a:endParaRPr lang="en-US" sz="1800" b="0" strike="noStrike" spc="-1">
              <a:solidFill>
                <a:srgbClr val="000000"/>
              </a:solidFill>
              <a:latin typeface="Arial"/>
            </a:endParaRPr>
          </a:p>
          <a:p>
            <a:pPr defTabSz="914400">
              <a:lnSpc>
                <a:spcPct val="150000"/>
              </a:lnSpc>
            </a:pPr>
            <a:r>
              <a:rPr lang="zh-CN" sz="1800" b="0" strike="noStrike" spc="-1">
                <a:solidFill>
                  <a:schemeClr val="dk1">
                    <a:lumMod val="85000"/>
                    <a:lumOff val="15000"/>
                  </a:schemeClr>
                </a:solidFill>
                <a:latin typeface="微软雅黑"/>
                <a:ea typeface="微软雅黑"/>
              </a:rPr>
              <a:t>适应度高</a:t>
            </a:r>
            <a:endParaRPr lang="en-US" sz="1800" b="0" strike="noStrike" spc="-1">
              <a:solidFill>
                <a:srgbClr val="000000"/>
              </a:solidFill>
              <a:latin typeface="Arial"/>
            </a:endParaRPr>
          </a:p>
        </p:txBody>
      </p:sp>
      <p:sp>
        <p:nvSpPr>
          <p:cNvPr id="20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2" name="content.4.title"/>
          <p:cNvSpPr/>
          <p:nvPr/>
        </p:nvSpPr>
        <p:spPr>
          <a:xfrm>
            <a:off x="6407640" y="2049840"/>
            <a:ext cx="229968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猎头服务</a:t>
            </a:r>
            <a:endParaRPr lang="en-US" sz="1800" b="0" strike="noStrike" spc="-1">
              <a:solidFill>
                <a:srgbClr val="000000"/>
              </a:solidFill>
              <a:latin typeface="Arial"/>
            </a:endParaRPr>
          </a:p>
        </p:txBody>
      </p:sp>
      <p:sp>
        <p:nvSpPr>
          <p:cNvPr id="203" name="content.4.content"/>
          <p:cNvSpPr/>
          <p:nvPr/>
        </p:nvSpPr>
        <p:spPr>
          <a:xfrm>
            <a:off x="6520320" y="2511360"/>
            <a:ext cx="2292480" cy="30920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专业推荐</a:t>
            </a:r>
            <a:endParaRPr lang="en-US" sz="1800" b="0" strike="noStrike" spc="-1">
              <a:solidFill>
                <a:srgbClr val="000000"/>
              </a:solidFill>
              <a:latin typeface="Arial"/>
            </a:endParaRPr>
          </a:p>
          <a:p>
            <a:pPr defTabSz="914400">
              <a:lnSpc>
                <a:spcPct val="150000"/>
              </a:lnSpc>
            </a:pPr>
            <a:r>
              <a:rPr lang="zh-CN" sz="1800" b="0" strike="noStrike" spc="-1">
                <a:solidFill>
                  <a:schemeClr val="dk1">
                    <a:lumMod val="85000"/>
                    <a:lumOff val="15000"/>
                  </a:schemeClr>
                </a:solidFill>
                <a:latin typeface="微软雅黑"/>
                <a:ea typeface="微软雅黑"/>
              </a:rPr>
              <a:t>招聘效率高</a:t>
            </a:r>
            <a:endParaRPr lang="en-US" sz="1800" b="0" strike="noStrike" spc="-1">
              <a:solidFill>
                <a:srgbClr val="000000"/>
              </a:solidFill>
              <a:latin typeface="Arial"/>
            </a:endParaRPr>
          </a:p>
        </p:txBody>
      </p:sp>
      <p:sp>
        <p:nvSpPr>
          <p:cNvPr id="204" name="PlaceHolder 1"/>
          <p:cNvSpPr>
            <a:spLocks noGrp="1"/>
          </p:cNvSpPr>
          <p:nvPr>
            <p:ph type="title" idx="4294967295"/>
          </p:nvPr>
        </p:nvSpPr>
        <p:spPr>
          <a:xfrm>
            <a:off x="210240" y="360000"/>
            <a:ext cx="1058940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招聘渠道效益比</a:t>
            </a:r>
            <a:endParaRPr lang="en-US" sz="3600" b="0" strike="noStrike" spc="-1">
              <a:solidFill>
                <a:schemeClr val="dk1"/>
              </a:solidFill>
              <a:latin typeface="Arial"/>
            </a:endParaRPr>
          </a:p>
        </p:txBody>
      </p:sp>
      <p:sp>
        <p:nvSpPr>
          <p:cNvPr id="20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6" name="content.1.title"/>
          <p:cNvSpPr/>
          <p:nvPr/>
        </p:nvSpPr>
        <p:spPr>
          <a:xfrm>
            <a:off x="882000" y="2049840"/>
            <a:ext cx="271620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线上招聘平台</a:t>
            </a:r>
            <a:endParaRPr lang="en-US" sz="1800" b="0" strike="noStrike" spc="-1">
              <a:solidFill>
                <a:srgbClr val="000000"/>
              </a:solidFill>
              <a:latin typeface="Arial"/>
            </a:endParaRPr>
          </a:p>
        </p:txBody>
      </p:sp>
      <p:sp>
        <p:nvSpPr>
          <p:cNvPr id="207" name="content.1.content"/>
          <p:cNvSpPr/>
          <p:nvPr/>
        </p:nvSpPr>
        <p:spPr>
          <a:xfrm>
            <a:off x="1101240" y="2511360"/>
            <a:ext cx="2053800" cy="30920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较高的曝光度</a:t>
            </a:r>
            <a:endParaRPr lang="en-US" sz="1800" b="0" strike="noStrike" spc="-1">
              <a:solidFill>
                <a:srgbClr val="000000"/>
              </a:solidFill>
              <a:latin typeface="Arial"/>
            </a:endParaRPr>
          </a:p>
          <a:p>
            <a:pPr defTabSz="914400">
              <a:lnSpc>
                <a:spcPct val="150000"/>
              </a:lnSpc>
            </a:pPr>
            <a:r>
              <a:rPr lang="zh-CN" sz="1800" b="0" strike="noStrike" spc="-1">
                <a:solidFill>
                  <a:schemeClr val="dk1">
                    <a:lumMod val="85000"/>
                    <a:lumOff val="15000"/>
                  </a:schemeClr>
                </a:solidFill>
                <a:latin typeface="微软雅黑"/>
                <a:ea typeface="微软雅黑"/>
              </a:rPr>
              <a:t>广泛覆盖人群</a:t>
            </a:r>
            <a:endParaRPr lang="en-US" sz="18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08" name="图片 19"/>
          <p:cNvPicPr/>
          <p:nvPr/>
        </p:nvPicPr>
        <p:blipFill>
          <a:blip r:embed="rId2"/>
          <a:srcRect l="2605" t="58315" r="38587"/>
          <a:stretch>
            <a:fillRect/>
          </a:stretch>
        </p:blipFill>
        <p:spPr>
          <a:xfrm rot="10800000" flipH="1">
            <a:off x="-27360" y="6120"/>
            <a:ext cx="1299240" cy="1388520"/>
          </a:xfrm>
          <a:prstGeom prst="rect">
            <a:avLst/>
          </a:prstGeom>
          <a:ln w="0">
            <a:noFill/>
          </a:ln>
        </p:spPr>
      </p:pic>
      <p:sp>
        <p:nvSpPr>
          <p:cNvPr id="209"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210" name="图片 17"/>
          <p:cNvPicPr/>
          <p:nvPr/>
        </p:nvPicPr>
        <p:blipFill>
          <a:blip r:embed="rId3"/>
          <a:srcRect t="31605" b="4882"/>
          <a:stretch>
            <a:fillRect/>
          </a:stretch>
        </p:blipFill>
        <p:spPr>
          <a:xfrm rot="2140800" flipH="1">
            <a:off x="10870920" y="5637960"/>
            <a:ext cx="1981440" cy="1888560"/>
          </a:xfrm>
          <a:prstGeom prst="rect">
            <a:avLst/>
          </a:prstGeom>
          <a:ln w="0">
            <a:noFill/>
          </a:ln>
        </p:spPr>
      </p:pic>
      <p:sp>
        <p:nvSpPr>
          <p:cNvPr id="211" name="PlaceHolder 1"/>
          <p:cNvSpPr>
            <a:spLocks noGrp="1"/>
          </p:cNvSpPr>
          <p:nvPr>
            <p:ph type="title" idx="4294967295"/>
          </p:nvPr>
        </p:nvSpPr>
        <p:spPr>
          <a:xfrm>
            <a:off x="273600" y="187200"/>
            <a:ext cx="1136124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人才选拔成功案例</a:t>
            </a:r>
            <a:endParaRPr lang="en-US" sz="3600" b="0" strike="noStrike" spc="-1">
              <a:solidFill>
                <a:schemeClr val="dk1"/>
              </a:solidFill>
              <a:latin typeface="Arial"/>
            </a:endParaRPr>
          </a:p>
        </p:txBody>
      </p:sp>
      <p:sp>
        <p:nvSpPr>
          <p:cNvPr id="212" name="content.1.subtitle"/>
          <p:cNvSpPr/>
          <p:nvPr/>
        </p:nvSpPr>
        <p:spPr>
          <a:xfrm>
            <a:off x="1089000" y="2141280"/>
            <a:ext cx="2501640" cy="28101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通过绩效考核，快速适应团队工作</a:t>
            </a:r>
            <a:endParaRPr lang="en-US" sz="2000" b="0" strike="noStrike" spc="-1">
              <a:solidFill>
                <a:srgbClr val="000000"/>
              </a:solidFill>
              <a:latin typeface="Arial"/>
            </a:endParaRPr>
          </a:p>
        </p:txBody>
      </p:sp>
      <p:sp>
        <p:nvSpPr>
          <p:cNvPr id="213" name="content.1.title"/>
          <p:cNvSpPr/>
          <p:nvPr/>
        </p:nvSpPr>
        <p:spPr>
          <a:xfrm>
            <a:off x="984240" y="1433880"/>
            <a:ext cx="27014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A</a:t>
            </a:r>
            <a:r>
              <a:rPr lang="zh-CN" sz="1800" b="1" strike="noStrike" spc="-1">
                <a:solidFill>
                  <a:schemeClr val="accent1"/>
                </a:solidFill>
                <a:latin typeface="微软雅黑"/>
                <a:ea typeface="微软雅黑"/>
              </a:rPr>
              <a:t>员工</a:t>
            </a:r>
            <a:endParaRPr lang="en-US" sz="1800" b="0" strike="noStrike" spc="-1">
              <a:solidFill>
                <a:srgbClr val="000000"/>
              </a:solidFill>
              <a:latin typeface="Arial"/>
            </a:endParaRPr>
          </a:p>
        </p:txBody>
      </p:sp>
      <p:sp>
        <p:nvSpPr>
          <p:cNvPr id="214" name="content.2.subtitle"/>
          <p:cNvSpPr/>
          <p:nvPr/>
        </p:nvSpPr>
        <p:spPr>
          <a:xfrm>
            <a:off x="6602040" y="2142000"/>
            <a:ext cx="2130840" cy="2640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在项目中展现优秀的专业技能</a:t>
            </a:r>
            <a:endParaRPr lang="en-US" sz="2000" b="0" strike="noStrike" spc="-1">
              <a:solidFill>
                <a:srgbClr val="000000"/>
              </a:solidFill>
              <a:latin typeface="Arial"/>
            </a:endParaRPr>
          </a:p>
        </p:txBody>
      </p:sp>
      <p:sp>
        <p:nvSpPr>
          <p:cNvPr id="215" name="content.2.title"/>
          <p:cNvSpPr/>
          <p:nvPr/>
        </p:nvSpPr>
        <p:spPr>
          <a:xfrm>
            <a:off x="6304320" y="1434600"/>
            <a:ext cx="27230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B</a:t>
            </a:r>
            <a:r>
              <a:rPr lang="zh-CN" sz="1800" b="1" strike="noStrike" spc="-1">
                <a:solidFill>
                  <a:schemeClr val="accent1"/>
                </a:solidFill>
                <a:latin typeface="微软雅黑"/>
                <a:ea typeface="微软雅黑"/>
              </a:rPr>
              <a:t>员工</a:t>
            </a:r>
            <a:endParaRPr lang="en-US" sz="1800" b="0" strike="noStrike" spc="-1">
              <a:solidFill>
                <a:srgbClr val="000000"/>
              </a:solidFill>
              <a:latin typeface="Arial"/>
            </a:endParaRPr>
          </a:p>
        </p:txBody>
      </p:sp>
      <p:sp>
        <p:nvSpPr>
          <p:cNvPr id="216" name="content.3.subtitle"/>
          <p:cNvSpPr/>
          <p:nvPr/>
        </p:nvSpPr>
        <p:spPr>
          <a:xfrm>
            <a:off x="3900240" y="2141280"/>
            <a:ext cx="219672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团队协作能力突出，多次协助解决问题</a:t>
            </a:r>
            <a:endParaRPr lang="en-US" sz="2000" b="0" strike="noStrike" spc="-1">
              <a:solidFill>
                <a:srgbClr val="000000"/>
              </a:solidFill>
              <a:latin typeface="Arial"/>
            </a:endParaRPr>
          </a:p>
        </p:txBody>
      </p:sp>
      <p:sp>
        <p:nvSpPr>
          <p:cNvPr id="217" name="content.3.title"/>
          <p:cNvSpPr/>
          <p:nvPr/>
        </p:nvSpPr>
        <p:spPr>
          <a:xfrm>
            <a:off x="3674880" y="1433880"/>
            <a:ext cx="264816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C</a:t>
            </a:r>
            <a:r>
              <a:rPr lang="zh-CN" sz="1800" b="1" strike="noStrike" spc="-1">
                <a:solidFill>
                  <a:schemeClr val="accent1"/>
                </a:solidFill>
                <a:latin typeface="微软雅黑"/>
                <a:ea typeface="微软雅黑"/>
              </a:rPr>
              <a:t>员工</a:t>
            </a:r>
            <a:endParaRPr lang="en-US" sz="1800" b="0" strike="noStrike" spc="-1">
              <a:solidFill>
                <a:srgbClr val="000000"/>
              </a:solidFill>
              <a:latin typeface="Arial"/>
            </a:endParaRPr>
          </a:p>
        </p:txBody>
      </p:sp>
      <p:sp>
        <p:nvSpPr>
          <p:cNvPr id="218" name="content.4.subtitle"/>
          <p:cNvSpPr/>
          <p:nvPr/>
        </p:nvSpPr>
        <p:spPr>
          <a:xfrm>
            <a:off x="9027720" y="2142000"/>
            <a:ext cx="246996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2000" b="0" strike="noStrike" spc="-1">
                <a:solidFill>
                  <a:schemeClr val="dk1">
                    <a:lumMod val="85000"/>
                    <a:lumOff val="15000"/>
                  </a:schemeClr>
                </a:solidFill>
                <a:latin typeface="微软雅黑"/>
                <a:ea typeface="微软雅黑"/>
              </a:rPr>
              <a:t> </a:t>
            </a:r>
            <a:endParaRPr lang="en-US" sz="2000" b="0" strike="noStrike" spc="-1">
              <a:solidFill>
                <a:srgbClr val="000000"/>
              </a:solidFill>
              <a:latin typeface="Arial"/>
            </a:endParaRPr>
          </a:p>
        </p:txBody>
      </p:sp>
      <p:sp>
        <p:nvSpPr>
          <p:cNvPr id="219" name="content.4.title"/>
          <p:cNvSpPr/>
          <p:nvPr/>
        </p:nvSpPr>
        <p:spPr>
          <a:xfrm>
            <a:off x="8944560" y="1434600"/>
            <a:ext cx="261648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20" name="图片 27"/>
          <p:cNvPicPr/>
          <p:nvPr/>
        </p:nvPicPr>
        <p:blipFill>
          <a:blip r:embed="rId3"/>
          <a:srcRect t="63740"/>
          <a:stretch>
            <a:fillRect/>
          </a:stretch>
        </p:blipFill>
        <p:spPr>
          <a:xfrm rot="12482400">
            <a:off x="7345440" y="-636480"/>
            <a:ext cx="6554520" cy="3711960"/>
          </a:xfrm>
          <a:prstGeom prst="rect">
            <a:avLst/>
          </a:prstGeom>
          <a:ln w="0">
            <a:noFill/>
          </a:ln>
        </p:spPr>
      </p:pic>
      <p:grpSp>
        <p:nvGrpSpPr>
          <p:cNvPr id="221" name="组合 30"/>
          <p:cNvGrpSpPr/>
          <p:nvPr/>
        </p:nvGrpSpPr>
        <p:grpSpPr>
          <a:xfrm>
            <a:off x="-659160" y="-557640"/>
            <a:ext cx="4857840" cy="2113200"/>
            <a:chOff x="-659160" y="-557640"/>
            <a:chExt cx="4857840" cy="2113200"/>
          </a:xfrm>
        </p:grpSpPr>
        <p:pic>
          <p:nvPicPr>
            <p:cNvPr id="222" name="图片 28"/>
            <p:cNvPicPr/>
            <p:nvPr/>
          </p:nvPicPr>
          <p:blipFill>
            <a:blip r:embed="rId4"/>
            <a:srcRect l="2610" t="58317" r="38586"/>
            <a:stretch>
              <a:fillRect/>
            </a:stretch>
          </p:blipFill>
          <p:spPr>
            <a:xfrm rot="10800000" flipH="1">
              <a:off x="-24120" y="-79920"/>
              <a:ext cx="4222800" cy="1635480"/>
            </a:xfrm>
            <a:prstGeom prst="rect">
              <a:avLst/>
            </a:prstGeom>
            <a:ln w="0">
              <a:noFill/>
            </a:ln>
          </p:spPr>
        </p:pic>
        <p:sp>
          <p:nvSpPr>
            <p:cNvPr id="223" name="任意多边形 14"/>
            <p:cNvSpPr/>
            <p:nvPr/>
          </p:nvSpPr>
          <p:spPr>
            <a:xfrm>
              <a:off x="-659160" y="-557640"/>
              <a:ext cx="3432600" cy="1744920"/>
            </a:xfrm>
            <a:custGeom>
              <a:gdLst>
                <a:gd name="textAreaLeft" fmla="*/ 0 w 3432600"/>
                <a:gd name="textAreaRight" fmla="*/ 3432960 w 3432600"/>
                <a:gd name="textAreaTop" fmla="*/ 0 h 1744920"/>
                <a:gd name="textAreaBottom" fmla="*/ 1745280 h 174492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grpSp>
      <p:sp>
        <p:nvSpPr>
          <p:cNvPr id="224" name="PlaceHolder 1"/>
          <p:cNvSpPr>
            <a:spLocks noGrp="1"/>
          </p:cNvSpPr>
          <p:nvPr>
            <p:ph/>
          </p:nvPr>
        </p:nvSpPr>
        <p:spPr>
          <a:xfrm>
            <a:off x="299880" y="279360"/>
            <a:ext cx="6318360" cy="521640"/>
          </a:xfrm>
          <a:prstGeom prst="rect">
            <a:avLst/>
          </a:prstGeom>
          <a:noFill/>
          <a:ln w="0">
            <a:noFill/>
          </a:ln>
        </p:spPr>
        <p:txBody>
          <a:bodyPr lIns="90000" tIns="46800" rIns="90000" bIns="46800" anchor="t">
            <a:normAutofit fontScale="93333"/>
          </a:bodyPr>
          <a:lstStyle/>
          <a:p>
            <a:pPr marL="228600" indent="-228600" defTabSz="914400">
              <a:lnSpc>
                <a:spcPct val="130000"/>
              </a:lnSpc>
              <a:spcAft>
                <a:spcPts val="1001"/>
              </a:spcAft>
              <a:buClr>
                <a:srgbClr val="000000"/>
              </a:buClr>
              <a:buFont typeface="Arial"/>
              <a:buChar char="●"/>
              <a:tabLst>
                <a:tab pos="1609560"/>
              </a:tabLst>
            </a:pPr>
            <a:r>
              <a:rPr lang="en-US" sz="2400" b="0" strike="noStrike" spc="148">
                <a:solidFill>
                  <a:schemeClr val="dk1"/>
                </a:solidFill>
                <a:latin typeface="Arial"/>
                <a:ea typeface="微软雅黑"/>
              </a:rPr>
              <a:t>03</a:t>
            </a:r>
            <a:endParaRPr lang="en-US" sz="2400" b="0" strike="noStrike" spc="148">
              <a:solidFill>
                <a:schemeClr val="dk1">
                  <a:lumMod val="65000"/>
                  <a:lumOff val="35000"/>
                </a:schemeClr>
              </a:solidFill>
              <a:latin typeface="Arial"/>
            </a:endParaRPr>
          </a:p>
        </p:txBody>
      </p:sp>
      <p:sp>
        <p:nvSpPr>
          <p:cNvPr id="225" name="PlaceHolder 2"/>
          <p:cNvSpPr>
            <a:spLocks noGrp="1"/>
          </p:cNvSpPr>
          <p:nvPr>
            <p:ph type="title" idx="4294967295"/>
          </p:nvPr>
        </p:nvSpPr>
        <p:spPr>
          <a:xfrm>
            <a:off x="2936160" y="2349000"/>
            <a:ext cx="6318360" cy="1572480"/>
          </a:xfrm>
          <a:prstGeom prst="rect">
            <a:avLst/>
          </a:prstGeom>
          <a:noFill/>
          <a:ln w="0">
            <a:noFill/>
          </a:ln>
        </p:spPr>
        <p:txBody>
          <a:bodyPr lIns="90000" tIns="47160" rIns="90000" bIns="47160" anchor="ctr">
            <a:noAutofit/>
          </a:bodyPr>
          <a:lstStyle/>
          <a:p>
            <a:pPr indent="0" algn="ctr" defTabSz="914400">
              <a:lnSpc>
                <a:spcPct val="100000"/>
              </a:lnSpc>
              <a:buNone/>
            </a:pPr>
            <a:r>
              <a:rPr lang="zh-CN" sz="3600" b="1" strike="noStrike" spc="299">
                <a:solidFill>
                  <a:schemeClr val="dk1">
                    <a:lumMod val="85000"/>
                    <a:lumOff val="15000"/>
                  </a:schemeClr>
                </a:solidFill>
                <a:latin typeface="Arial"/>
                <a:ea typeface="微软雅黑"/>
              </a:rPr>
              <a:t>第三章 绩效考核与激励机制</a:t>
            </a:r>
            <a:endParaRPr lang="en-US" sz="3600" b="0" strike="noStrike" spc="-1">
              <a:solidFill>
                <a:schemeClr val="dk1"/>
              </a:solidFill>
              <a:latin typeface="Arial"/>
            </a:endParaRPr>
          </a:p>
        </p:txBody>
      </p:sp>
      <p:sp>
        <p:nvSpPr>
          <p:cNvPr id="226"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4" dur="500" fill="hold" nodeType="with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wipe(down)">
                                      <p:cBhvr additive="repl">
                                        <p:cTn id="7" dur="500"/>
                                        <p:tgtEl>
                                          <p:spTgt spid="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27" name="图片 19"/>
          <p:cNvPicPr/>
          <p:nvPr/>
        </p:nvPicPr>
        <p:blipFill>
          <a:blip r:embed="rId2"/>
          <a:srcRect l="2605" t="58315" r="38587"/>
          <a:stretch>
            <a:fillRect/>
          </a:stretch>
        </p:blipFill>
        <p:spPr>
          <a:xfrm rot="10800000" flipH="1">
            <a:off x="-27360" y="6120"/>
            <a:ext cx="1299240" cy="1388520"/>
          </a:xfrm>
          <a:prstGeom prst="rect">
            <a:avLst/>
          </a:prstGeom>
          <a:ln w="0">
            <a:noFill/>
          </a:ln>
        </p:spPr>
      </p:pic>
      <p:sp>
        <p:nvSpPr>
          <p:cNvPr id="228"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229" name="图片 17"/>
          <p:cNvPicPr/>
          <p:nvPr/>
        </p:nvPicPr>
        <p:blipFill>
          <a:blip r:embed="rId3"/>
          <a:srcRect t="31605" b="4882"/>
          <a:stretch>
            <a:fillRect/>
          </a:stretch>
        </p:blipFill>
        <p:spPr>
          <a:xfrm rot="2140800" flipH="1">
            <a:off x="10870920" y="5637960"/>
            <a:ext cx="1981440" cy="1888560"/>
          </a:xfrm>
          <a:prstGeom prst="rect">
            <a:avLst/>
          </a:prstGeom>
          <a:ln w="0">
            <a:noFill/>
          </a:ln>
        </p:spPr>
      </p:pic>
      <p:sp>
        <p:nvSpPr>
          <p:cNvPr id="230" name="PlaceHolder 1"/>
          <p:cNvSpPr>
            <a:spLocks noGrp="1"/>
          </p:cNvSpPr>
          <p:nvPr>
            <p:ph type="title" idx="4294967295"/>
          </p:nvPr>
        </p:nvSpPr>
        <p:spPr>
          <a:xfrm>
            <a:off x="273600" y="187200"/>
            <a:ext cx="1136124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绩效评估制度</a:t>
            </a:r>
            <a:endParaRPr lang="en-US" sz="3600" b="0" strike="noStrike" spc="-1">
              <a:solidFill>
                <a:schemeClr val="dk1"/>
              </a:solidFill>
              <a:latin typeface="Arial"/>
            </a:endParaRPr>
          </a:p>
        </p:txBody>
      </p:sp>
      <p:sp>
        <p:nvSpPr>
          <p:cNvPr id="231" name="content.1.subtitle"/>
          <p:cNvSpPr/>
          <p:nvPr/>
        </p:nvSpPr>
        <p:spPr>
          <a:xfrm>
            <a:off x="1089000" y="2141280"/>
            <a:ext cx="2501640" cy="28101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详细介绍公司的绩效考核制度和流程</a:t>
            </a:r>
            <a:endParaRPr lang="en-US" sz="2000" b="0" strike="noStrike" spc="-1">
              <a:solidFill>
                <a:srgbClr val="000000"/>
              </a:solidFill>
              <a:latin typeface="Arial"/>
            </a:endParaRPr>
          </a:p>
        </p:txBody>
      </p:sp>
      <p:sp>
        <p:nvSpPr>
          <p:cNvPr id="232" name="content.1.title"/>
          <p:cNvSpPr/>
          <p:nvPr/>
        </p:nvSpPr>
        <p:spPr>
          <a:xfrm>
            <a:off x="984240" y="1433880"/>
            <a:ext cx="27014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公司绩效考核制度和流程</a:t>
            </a:r>
            <a:endParaRPr lang="en-US" sz="1800" b="0" strike="noStrike" spc="-1">
              <a:solidFill>
                <a:srgbClr val="000000"/>
              </a:solidFill>
              <a:latin typeface="Arial"/>
            </a:endParaRPr>
          </a:p>
        </p:txBody>
      </p:sp>
      <p:sp>
        <p:nvSpPr>
          <p:cNvPr id="233" name="content.2.subtitle"/>
          <p:cNvSpPr/>
          <p:nvPr/>
        </p:nvSpPr>
        <p:spPr>
          <a:xfrm>
            <a:off x="6602040" y="2142000"/>
            <a:ext cx="2130840" cy="2640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2000" b="0" strike="noStrike" spc="-1">
                <a:solidFill>
                  <a:schemeClr val="dk1">
                    <a:lumMod val="85000"/>
                    <a:lumOff val="15000"/>
                  </a:schemeClr>
                </a:solidFill>
                <a:latin typeface="微软雅黑"/>
                <a:ea typeface="微软雅黑"/>
              </a:rPr>
              <a:t>分析本年度绩效评估的结果和趋势</a:t>
            </a:r>
            <a:endParaRPr lang="en-US" sz="2000" b="0" strike="noStrike" spc="-1">
              <a:solidFill>
                <a:srgbClr val="000000"/>
              </a:solidFill>
              <a:latin typeface="Arial"/>
            </a:endParaRPr>
          </a:p>
        </p:txBody>
      </p:sp>
      <p:sp>
        <p:nvSpPr>
          <p:cNvPr id="234" name="content.2.title"/>
          <p:cNvSpPr/>
          <p:nvPr/>
        </p:nvSpPr>
        <p:spPr>
          <a:xfrm>
            <a:off x="6304320" y="1434600"/>
            <a:ext cx="272304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本年度绩效评估结果</a:t>
            </a:r>
            <a:endParaRPr lang="en-US" sz="1800" b="0" strike="noStrike" spc="-1">
              <a:solidFill>
                <a:srgbClr val="000000"/>
              </a:solidFill>
              <a:latin typeface="Arial"/>
            </a:endParaRPr>
          </a:p>
        </p:txBody>
      </p:sp>
      <p:sp>
        <p:nvSpPr>
          <p:cNvPr id="235" name="content.3.subtitle"/>
          <p:cNvSpPr/>
          <p:nvPr/>
        </p:nvSpPr>
        <p:spPr>
          <a:xfrm>
            <a:off x="3900240" y="2141280"/>
            <a:ext cx="219672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2000" b="0" strike="noStrike" spc="-1">
                <a:solidFill>
                  <a:schemeClr val="dk1">
                    <a:lumMod val="85000"/>
                    <a:lumOff val="15000"/>
                  </a:schemeClr>
                </a:solidFill>
                <a:latin typeface="微软雅黑"/>
                <a:ea typeface="微软雅黑"/>
              </a:rPr>
              <a:t> </a:t>
            </a:r>
            <a:endParaRPr lang="en-US" sz="2000" b="0" strike="noStrike" spc="-1">
              <a:solidFill>
                <a:srgbClr val="000000"/>
              </a:solidFill>
              <a:latin typeface="Arial"/>
            </a:endParaRPr>
          </a:p>
        </p:txBody>
      </p:sp>
      <p:sp>
        <p:nvSpPr>
          <p:cNvPr id="236" name="content.3.title"/>
          <p:cNvSpPr/>
          <p:nvPr/>
        </p:nvSpPr>
        <p:spPr>
          <a:xfrm>
            <a:off x="3674880" y="1433880"/>
            <a:ext cx="264816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
        <p:nvSpPr>
          <p:cNvPr id="237" name="content.4.subtitle"/>
          <p:cNvSpPr/>
          <p:nvPr/>
        </p:nvSpPr>
        <p:spPr>
          <a:xfrm>
            <a:off x="9027720" y="2142000"/>
            <a:ext cx="2469960" cy="264132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2000" b="0" strike="noStrike" spc="-1">
                <a:solidFill>
                  <a:schemeClr val="dk1">
                    <a:lumMod val="85000"/>
                    <a:lumOff val="15000"/>
                  </a:schemeClr>
                </a:solidFill>
                <a:latin typeface="微软雅黑"/>
                <a:ea typeface="微软雅黑"/>
              </a:rPr>
              <a:t> </a:t>
            </a:r>
            <a:endParaRPr lang="en-US" sz="2000" b="0" strike="noStrike" spc="-1">
              <a:solidFill>
                <a:srgbClr val="000000"/>
              </a:solidFill>
              <a:latin typeface="Arial"/>
            </a:endParaRPr>
          </a:p>
        </p:txBody>
      </p:sp>
      <p:sp>
        <p:nvSpPr>
          <p:cNvPr id="238" name="content.4.title"/>
          <p:cNvSpPr/>
          <p:nvPr/>
        </p:nvSpPr>
        <p:spPr>
          <a:xfrm>
            <a:off x="8944560" y="1434600"/>
            <a:ext cx="2616480" cy="4402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39" name="图片 19"/>
          <p:cNvPicPr/>
          <p:nvPr/>
        </p:nvPicPr>
        <p:blipFill>
          <a:blip r:embed="rId3"/>
          <a:srcRect l="2605" t="58315" r="38587"/>
          <a:stretch>
            <a:fillRect/>
          </a:stretch>
        </p:blipFill>
        <p:spPr>
          <a:xfrm rot="10800000" flipH="1">
            <a:off x="-27360" y="6120"/>
            <a:ext cx="1299240" cy="1388520"/>
          </a:xfrm>
          <a:prstGeom prst="rect">
            <a:avLst/>
          </a:prstGeom>
          <a:ln w="0">
            <a:noFill/>
          </a:ln>
        </p:spPr>
      </p:pic>
      <p:sp>
        <p:nvSpPr>
          <p:cNvPr id="240"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241" name="图片 17"/>
          <p:cNvPicPr/>
          <p:nvPr/>
        </p:nvPicPr>
        <p:blipFill>
          <a:blip r:embed="rId4"/>
          <a:srcRect t="31605" b="4882"/>
          <a:stretch>
            <a:fillRect/>
          </a:stretch>
        </p:blipFill>
        <p:spPr>
          <a:xfrm rot="2140800" flipH="1">
            <a:off x="10870920" y="5637960"/>
            <a:ext cx="1981440" cy="1888560"/>
          </a:xfrm>
          <a:prstGeom prst="rect">
            <a:avLst/>
          </a:prstGeom>
          <a:ln w="0">
            <a:noFill/>
          </a:ln>
        </p:spPr>
      </p:pic>
      <p:sp>
        <p:nvSpPr>
          <p:cNvPr id="242" name="PlaceHolder 1"/>
          <p:cNvSpPr>
            <a:spLocks noGrp="1"/>
          </p:cNvSpPr>
          <p:nvPr>
            <p:ph type="title" idx="4294967295"/>
          </p:nvPr>
        </p:nvSpPr>
        <p:spPr>
          <a:xfrm>
            <a:off x="281880" y="1220400"/>
            <a:ext cx="11721600" cy="718920"/>
          </a:xfrm>
          <a:prstGeom prst="rect">
            <a:avLst/>
          </a:prstGeom>
          <a:noFill/>
          <a:ln w="0">
            <a:noFill/>
          </a:ln>
        </p:spPr>
        <p:txBody>
          <a:bodyPr lIns="0" tIns="0" rIns="0" bIns="0" anchor="b">
            <a:normAutofit/>
          </a:bodyPr>
          <a:lstStyle/>
          <a:p>
            <a:pPr indent="0" algn="ctr" defTabSz="914400">
              <a:lnSpc>
                <a:spcPct val="100000"/>
              </a:lnSpc>
              <a:buNone/>
            </a:pPr>
            <a:r>
              <a:rPr lang="zh-CN" sz="3600" b="1" strike="noStrike" spc="299">
                <a:solidFill>
                  <a:schemeClr val="dk1">
                    <a:lumMod val="85000"/>
                    <a:lumOff val="15000"/>
                  </a:schemeClr>
                </a:solidFill>
                <a:latin typeface="Arial"/>
                <a:ea typeface="微软雅黑"/>
              </a:rPr>
              <a:t>激励机制设计</a:t>
            </a:r>
            <a:endParaRPr lang="en-US" sz="3600" b="0" strike="noStrike" spc="-1">
              <a:solidFill>
                <a:schemeClr val="dk1"/>
              </a:solidFill>
              <a:latin typeface="Arial"/>
            </a:endParaRPr>
          </a:p>
        </p:txBody>
      </p:sp>
      <p:sp>
        <p:nvSpPr>
          <p:cNvPr id="243" name="content"/>
          <p:cNvSpPr/>
          <p:nvPr/>
        </p:nvSpPr>
        <p:spPr>
          <a:xfrm>
            <a:off x="318600" y="2352600"/>
            <a:ext cx="1158408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400" b="0" strike="noStrike" spc="-1">
                <a:solidFill>
                  <a:schemeClr val="dk1">
                    <a:lumMod val="85000"/>
                    <a:lumOff val="15000"/>
                  </a:schemeClr>
                </a:solidFill>
                <a:latin typeface="微软雅黑"/>
                <a:ea typeface="微软雅黑"/>
              </a:rPr>
              <a:t>设计并实施员工激励机制，分享激励机制对员工表现的影响和激励效果。</a:t>
            </a:r>
            <a:endParaRPr lang="en-US" sz="24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44" name="图片 1"/>
          <p:cNvPicPr/>
          <p:nvPr/>
        </p:nvPicPr>
        <p:blipFill>
          <a:blip r:embed="rId2"/>
          <a:srcRect l="2605" t="58315" r="38587"/>
          <a:stretch>
            <a:fillRect/>
          </a:stretch>
        </p:blipFill>
        <p:spPr>
          <a:xfrm rot="10800000" flipH="1">
            <a:off x="-27360" y="6120"/>
            <a:ext cx="1299240" cy="1388520"/>
          </a:xfrm>
          <a:prstGeom prst="rect">
            <a:avLst/>
          </a:prstGeom>
          <a:ln w="0">
            <a:noFill/>
          </a:ln>
        </p:spPr>
      </p:pic>
      <p:sp>
        <p:nvSpPr>
          <p:cNvPr id="245"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246" name="图片 4"/>
          <p:cNvPicPr/>
          <p:nvPr/>
        </p:nvPicPr>
        <p:blipFill>
          <a:blip r:embed="rId3"/>
          <a:srcRect t="31605" b="4882"/>
          <a:stretch>
            <a:fillRect/>
          </a:stretch>
        </p:blipFill>
        <p:spPr>
          <a:xfrm rot="2140800" flipH="1">
            <a:off x="10870920" y="5637960"/>
            <a:ext cx="1981440" cy="1888560"/>
          </a:xfrm>
          <a:prstGeom prst="rect">
            <a:avLst/>
          </a:prstGeom>
          <a:ln w="0">
            <a:noFill/>
          </a:ln>
        </p:spPr>
      </p:pic>
      <p:sp>
        <p:nvSpPr>
          <p:cNvPr id="247" name="PlaceHolder 1"/>
          <p:cNvSpPr>
            <a:spLocks noGrp="1"/>
          </p:cNvSpPr>
          <p:nvPr>
            <p:ph type="title" idx="4294967295"/>
          </p:nvPr>
        </p:nvSpPr>
        <p:spPr>
          <a:xfrm>
            <a:off x="0" y="36000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团队激励活动</a:t>
            </a:r>
            <a:endParaRPr lang="en-US" sz="3600" b="0" strike="noStrike" spc="-1">
              <a:solidFill>
                <a:schemeClr val="dk1"/>
              </a:solidFill>
              <a:latin typeface="Arial"/>
            </a:endParaRPr>
          </a:p>
        </p:txBody>
      </p:sp>
      <p:sp>
        <p:nvSpPr>
          <p:cNvPr id="248" name="image"/>
          <p:cNvSpPr/>
          <p:nvPr/>
        </p:nvSpPr>
        <p:spPr>
          <a:xfrm>
            <a:off x="7813800" y="0"/>
            <a:ext cx="4377960" cy="4380480"/>
          </a:xfrm>
          <a:custGeom>
            <a:gdLst>
              <a:gd name="textAreaLeft" fmla="*/ 0 w 4377960"/>
              <a:gd name="textAreaRight" fmla="*/ 4378320 w 4377960"/>
              <a:gd name="textAreaTop" fmla="*/ 0 h 4380480"/>
              <a:gd name="textAreaBottom" fmla="*/ 4380840 h 4380480"/>
            </a:gdLst>
            <a:rect l="textAreaLeft" t="textAreaTop" r="textAreaRight" b="textAreaBottom"/>
            <a:pathLst>
              <a:path w="6036950" h="6040857">
                <a:moveTo>
                  <a:pt x="2276483" y="0"/>
                </a:moveTo>
                <a:lnTo>
                  <a:pt x="6036950" y="0"/>
                </a:lnTo>
                <a:lnTo>
                  <a:pt x="6036950" y="2936006"/>
                </a:lnTo>
                <a:lnTo>
                  <a:pt x="4238679" y="5156686"/>
                </a:lnTo>
                <a:cubicBezTo>
                  <a:pt x="3409718" y="6180367"/>
                  <a:pt x="1907854" y="6338220"/>
                  <a:pt x="884172" y="5509259"/>
                </a:cubicBezTo>
                <a:cubicBezTo>
                  <a:pt x="-139509" y="4680298"/>
                  <a:pt x="-297361" y="3178434"/>
                  <a:pt x="531600" y="2154752"/>
                </a:cubicBezTo>
                <a:close/>
              </a:path>
            </a:pathLst>
          </a:custGeom>
          <a:blipFill rotWithShape="0">
            <a:blip r:embed="rId4"/>
            <a:stretch>
              <a:fillRect/>
            </a:stretch>
          </a:blipFill>
          <a:ln w="9525">
            <a:solidFill>
              <a:srgbClr val="000000">
                <a:lumMod val="40000"/>
                <a:lumOff val="60000"/>
                <a:alpha val="50000"/>
              </a:srgbClr>
            </a:solidFill>
            <a:round/>
          </a:ln>
          <a:effectLst>
            <a:outerShdw dist="253959" dir="4201429" algn="ctr" rotWithShape="0">
              <a:schemeClr val="accent1">
                <a:alpha val="15000"/>
              </a:schemeClr>
            </a:outerShdw>
          </a:effectLst>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249"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具体介绍团队建设活动的内容和效果</a:t>
            </a:r>
            <a:endParaRPr lang="en-US" sz="1600" b="0" strike="noStrike" spc="-1">
              <a:solidFill>
                <a:srgbClr val="000000"/>
              </a:solidFill>
              <a:latin typeface="Arial"/>
            </a:endParaRPr>
          </a:p>
        </p:txBody>
      </p:sp>
      <p:sp>
        <p:nvSpPr>
          <p:cNvPr id="250"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团队建设活动</a:t>
            </a:r>
            <a:endParaRPr lang="en-US" sz="2000" b="0" strike="noStrike" spc="-1">
              <a:solidFill>
                <a:srgbClr val="000000"/>
              </a:solidFill>
              <a:latin typeface="Arial"/>
            </a:endParaRPr>
          </a:p>
        </p:txBody>
      </p:sp>
      <p:sp>
        <p:nvSpPr>
          <p:cNvPr id="251"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252"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253"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探讨庆功宴会对团队凝聚力的影响</a:t>
            </a:r>
            <a:endParaRPr lang="en-US" sz="1600" b="0" strike="noStrike" spc="-1">
              <a:solidFill>
                <a:srgbClr val="000000"/>
              </a:solidFill>
              <a:latin typeface="Arial"/>
            </a:endParaRPr>
          </a:p>
        </p:txBody>
      </p:sp>
      <p:sp>
        <p:nvSpPr>
          <p:cNvPr id="254"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团队庆功宴会</a:t>
            </a:r>
            <a:endParaRPr lang="en-US" sz="2000" b="0" strike="noStrike" spc="-1">
              <a:solidFill>
                <a:srgbClr val="000000"/>
              </a:solidFill>
              <a:latin typeface="Arial"/>
            </a:endParaRPr>
          </a:p>
        </p:txBody>
      </p:sp>
      <p:sp>
        <p:nvSpPr>
          <p:cNvPr id="255"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256"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分析团队拓展训练对团队合作能力的提升</a:t>
            </a:r>
            <a:endParaRPr lang="en-US" sz="1600" b="0" strike="noStrike" spc="-1">
              <a:solidFill>
                <a:srgbClr val="000000"/>
              </a:solidFill>
              <a:latin typeface="Arial"/>
            </a:endParaRPr>
          </a:p>
        </p:txBody>
      </p:sp>
      <p:sp>
        <p:nvSpPr>
          <p:cNvPr id="257"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团队拓展训练</a:t>
            </a:r>
            <a:endParaRPr lang="en-US" sz="20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58" name="图片 4"/>
          <p:cNvPicPr/>
          <p:nvPr/>
        </p:nvPicPr>
        <p:blipFill>
          <a:blip r:embed="rId2"/>
          <a:srcRect l="2605" t="58315" r="38587"/>
          <a:stretch>
            <a:fillRect/>
          </a:stretch>
        </p:blipFill>
        <p:spPr>
          <a:xfrm rot="10800000" flipH="1">
            <a:off x="-27360" y="6120"/>
            <a:ext cx="1299240" cy="1388520"/>
          </a:xfrm>
          <a:prstGeom prst="rect">
            <a:avLst/>
          </a:prstGeom>
          <a:ln w="0">
            <a:noFill/>
          </a:ln>
        </p:spPr>
      </p:pic>
      <p:sp>
        <p:nvSpPr>
          <p:cNvPr id="259" name="任意多边形 14"/>
          <p:cNvSpPr/>
          <p:nvPr/>
        </p:nvSpPr>
        <p:spPr>
          <a:xfrm>
            <a:off x="-223200" y="-399240"/>
            <a:ext cx="1056240" cy="1481400"/>
          </a:xfrm>
          <a:custGeom>
            <a:gdLst>
              <a:gd name="textAreaLeft" fmla="*/ 0 w 1056240"/>
              <a:gd name="textAreaRight" fmla="*/ 1056600 w 1056240"/>
              <a:gd name="textAreaTop" fmla="*/ 0 h 1481400"/>
              <a:gd name="textAreaBottom" fmla="*/ 1481760 h 1481400"/>
            </a:gdLst>
            <a:rect l="textAreaLeft" t="textAreaTop" r="textAreaRight" b="textAreaBottom"/>
            <a:pathLst>
              <a:path w="5332730" h="2710623">
                <a:moveTo>
                  <a:pt x="0" y="2691130"/>
                </a:moveTo>
                <a:cubicBezTo>
                  <a:pt x="234315" y="2687955"/>
                  <a:pt x="849630" y="2780030"/>
                  <a:pt x="1243330" y="2589530"/>
                </a:cubicBezTo>
                <a:cubicBezTo>
                  <a:pt x="1637030" y="2399030"/>
                  <a:pt x="1606550" y="1898650"/>
                  <a:pt x="1967230" y="1738630"/>
                </a:cubicBezTo>
                <a:cubicBezTo>
                  <a:pt x="2327910" y="1578610"/>
                  <a:pt x="2726690" y="1868170"/>
                  <a:pt x="3046730" y="1789430"/>
                </a:cubicBezTo>
                <a:cubicBezTo>
                  <a:pt x="3366770" y="1710690"/>
                  <a:pt x="3300730" y="1456690"/>
                  <a:pt x="3567430" y="1344930"/>
                </a:cubicBezTo>
                <a:cubicBezTo>
                  <a:pt x="3834130" y="1233170"/>
                  <a:pt x="4027170" y="1499870"/>
                  <a:pt x="4380230" y="1230630"/>
                </a:cubicBezTo>
                <a:cubicBezTo>
                  <a:pt x="4733290" y="961390"/>
                  <a:pt x="5158740" y="243840"/>
                  <a:pt x="5332730" y="0"/>
                </a:cubicBezTo>
              </a:path>
            </a:pathLst>
          </a:custGeom>
          <a:noFill/>
          <a:ln>
            <a:solidFill>
              <a:srgbClr val="EE822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260" name="图片 17"/>
          <p:cNvPicPr/>
          <p:nvPr/>
        </p:nvPicPr>
        <p:blipFill>
          <a:blip r:embed="rId3"/>
          <a:srcRect t="31605" b="4882"/>
          <a:stretch>
            <a:fillRect/>
          </a:stretch>
        </p:blipFill>
        <p:spPr>
          <a:xfrm rot="2140800" flipH="1">
            <a:off x="10870920" y="5637960"/>
            <a:ext cx="1981440" cy="1888560"/>
          </a:xfrm>
          <a:prstGeom prst="rect">
            <a:avLst/>
          </a:prstGeom>
          <a:ln w="0">
            <a:noFill/>
          </a:ln>
        </p:spPr>
      </p:pic>
      <p:sp>
        <p:nvSpPr>
          <p:cNvPr id="261"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62" name="content.2.title"/>
          <p:cNvSpPr/>
          <p:nvPr/>
        </p:nvSpPr>
        <p:spPr>
          <a:xfrm>
            <a:off x="3512160" y="2049840"/>
            <a:ext cx="266148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未来激励机制的发展趋势</a:t>
            </a:r>
            <a:endParaRPr lang="en-US" sz="1800" b="0" strike="noStrike" spc="-1">
              <a:solidFill>
                <a:srgbClr val="000000"/>
              </a:solidFill>
              <a:latin typeface="Arial"/>
            </a:endParaRPr>
          </a:p>
        </p:txBody>
      </p:sp>
      <p:sp>
        <p:nvSpPr>
          <p:cNvPr id="263" name="content.2.content"/>
          <p:cNvSpPr/>
          <p:nvPr/>
        </p:nvSpPr>
        <p:spPr>
          <a:xfrm>
            <a:off x="3699360" y="2511360"/>
            <a:ext cx="2143440" cy="319320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引入更多创新元素</a:t>
            </a:r>
            <a:endParaRPr lang="en-US" sz="1800" b="0" strike="noStrike" spc="-1">
              <a:solidFill>
                <a:srgbClr val="000000"/>
              </a:solidFill>
              <a:latin typeface="Arial"/>
            </a:endParaRPr>
          </a:p>
          <a:p>
            <a:r>
              <a:rPr lang="zh-CN" sz="1800" b="0" strike="noStrike" spc="-1">
                <a:solidFill>
                  <a:schemeClr val="dk1">
                    <a:lumMod val="85000"/>
                    <a:lumOff val="15000"/>
                  </a:schemeClr>
                </a:solidFill>
                <a:latin typeface="微软雅黑"/>
                <a:ea typeface="微软雅黑"/>
              </a:rPr>
              <a:t>强调员工个性化激励</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结合数字化技术发展</a:t>
            </a:r>
            <a:endParaRPr lang="en-US" sz="1800" b="0" strike="noStrike" spc="-1">
              <a:solidFill>
                <a:srgbClr val="000000"/>
              </a:solidFill>
              <a:latin typeface="Arial"/>
            </a:endParaRPr>
          </a:p>
        </p:txBody>
      </p:sp>
      <p:sp>
        <p:nvSpPr>
          <p:cNvPr id="264"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65" name="content.3.title"/>
          <p:cNvSpPr/>
          <p:nvPr/>
        </p:nvSpPr>
        <p:spPr>
          <a:xfrm>
            <a:off x="9102240" y="2049840"/>
            <a:ext cx="25783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员工参与度提升</a:t>
            </a:r>
            <a:endParaRPr lang="en-US" sz="1800" b="0" strike="noStrike" spc="-1">
              <a:solidFill>
                <a:srgbClr val="000000"/>
              </a:solidFill>
              <a:latin typeface="Arial"/>
            </a:endParaRPr>
          </a:p>
        </p:txBody>
      </p:sp>
      <p:sp>
        <p:nvSpPr>
          <p:cNvPr id="266" name="content.3.content"/>
          <p:cNvSpPr/>
          <p:nvPr/>
        </p:nvSpPr>
        <p:spPr>
          <a:xfrm>
            <a:off x="9329400" y="2511360"/>
            <a:ext cx="2256480" cy="30920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鼓励员工参与激励机制的制定</a:t>
            </a:r>
            <a:endParaRPr lang="en-US" sz="1800" b="0" strike="noStrike" spc="-1">
              <a:solidFill>
                <a:srgbClr val="000000"/>
              </a:solidFill>
              <a:latin typeface="Arial"/>
            </a:endParaRPr>
          </a:p>
          <a:p>
            <a:r>
              <a:rPr lang="zh-CN" sz="1800" b="0" strike="noStrike" spc="-1">
                <a:solidFill>
                  <a:schemeClr val="dk1">
                    <a:lumMod val="85000"/>
                    <a:lumOff val="15000"/>
                  </a:schemeClr>
                </a:solidFill>
                <a:latin typeface="微软雅黑"/>
                <a:ea typeface="微软雅黑"/>
              </a:rPr>
              <a:t>提高员工对激励措施的认可度</a:t>
            </a:r>
            <a:endParaRPr lang="en-US" sz="1800" b="0" strike="noStrike" spc="-1">
              <a:solidFill>
                <a:srgbClr val="000000"/>
              </a:solidFill>
              <a:latin typeface="Arial"/>
            </a:endParaRPr>
          </a:p>
          <a:p>
            <a:pPr defTabSz="914400">
              <a:lnSpc>
                <a:spcPct val="150000"/>
              </a:lnSpc>
            </a:pPr>
            <a:r>
              <a:rPr lang="zh-CN" sz="1800" b="0" strike="noStrike" spc="-1">
                <a:solidFill>
                  <a:schemeClr val="dk1">
                    <a:lumMod val="85000"/>
                    <a:lumOff val="15000"/>
                  </a:schemeClr>
                </a:solidFill>
                <a:latin typeface="微软雅黑"/>
                <a:ea typeface="微软雅黑"/>
              </a:rPr>
              <a:t>建立员工参与激励决策的机制</a:t>
            </a:r>
            <a:endParaRPr lang="en-US" sz="1800" b="0" strike="noStrike" spc="-1">
              <a:solidFill>
                <a:srgbClr val="000000"/>
              </a:solidFill>
              <a:latin typeface="Arial"/>
            </a:endParaRPr>
          </a:p>
        </p:txBody>
      </p:sp>
      <p:sp>
        <p:nvSpPr>
          <p:cNvPr id="267"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68" name="content.4.title"/>
          <p:cNvSpPr/>
          <p:nvPr/>
        </p:nvSpPr>
        <p:spPr>
          <a:xfrm>
            <a:off x="6407640" y="2049840"/>
            <a:ext cx="229968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
        <p:nvSpPr>
          <p:cNvPr id="269" name="content.4.content"/>
          <p:cNvSpPr/>
          <p:nvPr/>
        </p:nvSpPr>
        <p:spPr>
          <a:xfrm>
            <a:off x="6520320" y="2511360"/>
            <a:ext cx="2292480" cy="30920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en-US" sz="1800" b="0" strike="noStrike" spc="-1">
                <a:solidFill>
                  <a:schemeClr val="dk1">
                    <a:lumMod val="85000"/>
                    <a:lumOff val="15000"/>
                  </a:schemeClr>
                </a:solidFill>
                <a:latin typeface="微软雅黑"/>
                <a:ea typeface="微软雅黑"/>
              </a:rPr>
              <a:t> </a:t>
            </a:r>
            <a:endParaRPr lang="en-US" sz="1800" b="0" strike="noStrike" spc="-1">
              <a:solidFill>
                <a:srgbClr val="000000"/>
              </a:solidFill>
              <a:latin typeface="Arial"/>
            </a:endParaRPr>
          </a:p>
        </p:txBody>
      </p:sp>
      <p:sp>
        <p:nvSpPr>
          <p:cNvPr id="270" name="PlaceHolder 1"/>
          <p:cNvSpPr>
            <a:spLocks noGrp="1"/>
          </p:cNvSpPr>
          <p:nvPr>
            <p:ph type="title" idx="4294967295"/>
          </p:nvPr>
        </p:nvSpPr>
        <p:spPr>
          <a:xfrm>
            <a:off x="210240" y="360000"/>
            <a:ext cx="1058940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激励机制改进建议</a:t>
            </a:r>
            <a:endParaRPr lang="en-US" sz="3600" b="0" strike="noStrike" spc="-1">
              <a:solidFill>
                <a:schemeClr val="dk1"/>
              </a:solidFill>
              <a:latin typeface="Arial"/>
            </a:endParaRPr>
          </a:p>
        </p:txBody>
      </p:sp>
      <p:sp>
        <p:nvSpPr>
          <p:cNvPr id="271"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72" name="content.1.title"/>
          <p:cNvSpPr/>
          <p:nvPr/>
        </p:nvSpPr>
        <p:spPr>
          <a:xfrm>
            <a:off x="882000" y="2049840"/>
            <a:ext cx="271620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accent1"/>
                </a:solidFill>
                <a:latin typeface="微软雅黑"/>
                <a:ea typeface="微软雅黑"/>
              </a:rPr>
              <a:t>提出激励机制改进的建议</a:t>
            </a:r>
            <a:endParaRPr lang="en-US" sz="1800" b="0" strike="noStrike" spc="-1">
              <a:solidFill>
                <a:srgbClr val="000000"/>
              </a:solidFill>
              <a:latin typeface="Arial"/>
            </a:endParaRPr>
          </a:p>
        </p:txBody>
      </p:sp>
      <p:sp>
        <p:nvSpPr>
          <p:cNvPr id="273" name="content.1.content"/>
          <p:cNvSpPr/>
          <p:nvPr/>
        </p:nvSpPr>
        <p:spPr>
          <a:xfrm>
            <a:off x="1101240" y="2511360"/>
            <a:ext cx="2053800" cy="30920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细化激励方案，使之更具针对性</a:t>
            </a:r>
            <a:endParaRPr lang="en-US" sz="1800" b="0" strike="noStrike" spc="-1">
              <a:solidFill>
                <a:srgbClr val="000000"/>
              </a:solidFill>
              <a:latin typeface="Arial"/>
            </a:endParaRPr>
          </a:p>
          <a:p>
            <a:r>
              <a:rPr lang="zh-CN" sz="1800" b="0" strike="noStrike" spc="-1">
                <a:solidFill>
                  <a:schemeClr val="dk1">
                    <a:lumMod val="85000"/>
                    <a:lumOff val="15000"/>
                  </a:schemeClr>
                </a:solidFill>
                <a:latin typeface="微软雅黑"/>
                <a:ea typeface="微软雅黑"/>
              </a:rPr>
              <a:t>增加激励机制的灵活性</a:t>
            </a:r>
            <a:endParaRPr lang="en-US" sz="1800" b="0" strike="noStrike" spc="-1">
              <a:solidFill>
                <a:srgbClr val="000000"/>
              </a:solidFill>
              <a:latin typeface="Arial"/>
            </a:endParaRPr>
          </a:p>
          <a:p>
            <a:pPr defTabSz="914400">
              <a:lnSpc>
                <a:spcPct val="150000"/>
              </a:lnSpc>
            </a:pPr>
            <a:r>
              <a:rPr lang="zh-CN" sz="1800" b="0" strike="noStrike" spc="-1">
                <a:solidFill>
                  <a:schemeClr val="dk1">
                    <a:lumMod val="85000"/>
                    <a:lumOff val="15000"/>
                  </a:schemeClr>
                </a:solidFill>
                <a:latin typeface="微软雅黑"/>
                <a:ea typeface="微软雅黑"/>
              </a:rPr>
              <a:t>加强沟通与反馈机制</a:t>
            </a:r>
            <a:endParaRPr lang="en-US" sz="18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https://d.book118.com/698055035001006046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137</Paragraphs>
  <Slides>20</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微软雅黑</vt:lpstr>
      <vt:lpstr>Times New Roman</vt:lpstr>
      <vt:lpstr>Wingdings</vt:lpstr>
      <vt:lpstr>Symbol</vt:lpstr>
      <vt:lpstr>DejaVu Sans</vt:lpstr>
      <vt:lpstr>Office Theme</vt:lpstr>
      <vt:lpstr>人事行政年终总结</vt:lpstr>
      <vt:lpstr>目录</vt:lpstr>
      <vt:lpstr>第1章 人事行政年终总结：团队建设成果公布情况</vt:lpstr>
      <vt:lpstr>简介</vt:lpstr>
      <vt:lpstr>团队建设成果概览</vt:lpstr>
      <vt:lpstr>团队成员表现</vt:lpstr>
      <vt:lpstr>团队发展方向</vt:lpstr>
      <vt:lpstr>第2章 人才招聘与选拔</vt:lpstr>
      <vt:lpstr> </vt:lpstr>
      <vt:lpstr>招聘渠道拓展</vt:lpstr>
      <vt:lpstr>人才选拔标准</vt:lpstr>
      <vt:lpstr> </vt:lpstr>
      <vt:lpstr>招聘渠道效益比</vt:lpstr>
      <vt:lpstr>人才选拔成功案例</vt:lpstr>
      <vt:lpstr>第三章 绩效考核与激励机制</vt:lpstr>
      <vt:lpstr>绩效评估制度</vt:lpstr>
      <vt:lpstr>激励机制设计</vt:lpstr>
      <vt:lpstr>团队激励活动</vt:lpstr>
      <vt:lpstr>激励机制改进建议</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2024-09-26T16:49:23.141</cp:lastPrinted>
  <dcterms:created xsi:type="dcterms:W3CDTF">2024-09-26T08:49:23Z</dcterms:created>
  <dcterms:modified xsi:type="dcterms:W3CDTF">2024-09-26T08:49:26Z</dcterms:modified>
</cp:coreProperties>
</file>