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590F4-B34D-40B4-A440-05D2DBD1C2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C8BC7B-A2F2-4975-8167-F3924DD56F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5EF7F-E27A-471C-950D-9759E8066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FC29A-BD4F-4D34-9977-26C9AB57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44C909-ADF1-4995-9A87-7C1B9E223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060CB8-8EB3-4782-980A-BA217E305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AA80B8-F968-4FAC-A141-5E82CAA2CE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3615FB-5E45-45AA-8CB6-985767D0E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97D90-CC1B-4821-80AF-6FB92098A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ABF022-BD8A-4B0D-80B1-4035746A5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11CDB0-3DF1-4A4A-80BF-0747DAF64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7001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健康饮食的力量：关注孕妇和乳母的饮食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健康饮食对孕妇和乳母的影响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孕妇和乳母饮食中的注意事项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随着生活水平的提高，人们对健康饮食的关注度日益增加。特别是对于孕妇和乳母这两大特殊群体，她们的饮食不仅关系到自身健康，还直接影响到胎儿和婴幼儿的成长发育。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本文旨在强调健康饮食对孕妇和乳母的重要性，通过提供专业、科学的饮食建议，帮助她们建立合理的饮食结构，保障母婴健康。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目的阐述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对胎儿和婴幼儿的影响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孕妇和乳母的饮食直接影响到胎儿和婴幼儿的营养供给。合理的饮食可以确保胎儿和婴幼儿获得充足的营养，促进其正常生长发育。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对孕妇和乳母自身的影响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健康的饮食习惯有助于孕妇和乳母保持良好的身体状态，预防孕期和哺乳期常见的营养缺乏病，如贫血、缺钙等。同时，也有利于她们在分娩和哺乳后迅速恢复体力。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对家庭和社会的影响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关注孕妇和乳母的饮食健康，有利于提高人口素质，减轻家庭和社会的医疗负担。通过改善母婴营养状况，可以为培养健康、聪明的下一代奠定坚实基础。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孕妇和乳母饮食的重要性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孕妇饮食指南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孕期需要增加蛋白质的摄入量，以满足胎儿生长和母体组织增长的需求。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适量摄入优质脂肪对胎儿神经系统发育至关重要。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提供孕期所需能量，维持血糖稳定。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包括叶酸、铁、钙、锌等，对孕妇和胎儿的生理功能至关重要。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碳水化合物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维生素和矿物质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9092" r="19092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5479" r="15479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孕期营养需求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73831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70129" y="1774799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116400" y="2605189"/>
            <a:ext cx="309658" cy="476345"/>
          </a:xfrm>
          <a:custGeom>
            <a:rect l="l" t="t" r="r" b="b"/>
            <a:pathLst>
              <a:path w="82" h="125">
                <a:moveTo>
                  <a:pt x="76" y="105"/>
                </a:moveTo>
                <a:cubicBezTo>
                  <a:pt x="61" y="105"/>
                  <a:pt x="61" y="105"/>
                  <a:pt x="61" y="105"/>
                </a:cubicBezTo>
                <a:cubicBezTo>
                  <a:pt x="54" y="88"/>
                  <a:pt x="55" y="70"/>
                  <a:pt x="63" y="53"/>
                </a:cubicBezTo>
                <a:cubicBezTo>
                  <a:pt x="64" y="53"/>
                  <a:pt x="64" y="53"/>
                  <a:pt x="64" y="53"/>
                </a:cubicBezTo>
                <a:cubicBezTo>
                  <a:pt x="66" y="53"/>
                  <a:pt x="68" y="51"/>
                  <a:pt x="68" y="49"/>
                </a:cubicBezTo>
                <a:cubicBezTo>
                  <a:pt x="68" y="40"/>
                  <a:pt x="68" y="40"/>
                  <a:pt x="68" y="40"/>
                </a:cubicBezTo>
                <a:cubicBezTo>
                  <a:pt x="68" y="37"/>
                  <a:pt x="66" y="36"/>
                  <a:pt x="64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57" y="27"/>
                  <a:pt x="55" y="18"/>
                  <a:pt x="57" y="9"/>
                </a:cubicBezTo>
                <a:cubicBezTo>
                  <a:pt x="41" y="0"/>
                  <a:pt x="41" y="0"/>
                  <a:pt x="41" y="0"/>
                </a:cubicBezTo>
                <a:cubicBezTo>
                  <a:pt x="25" y="8"/>
                  <a:pt x="25" y="8"/>
                  <a:pt x="25" y="8"/>
                </a:cubicBezTo>
                <a:cubicBezTo>
                  <a:pt x="27" y="17"/>
                  <a:pt x="25" y="27"/>
                  <a:pt x="20" y="36"/>
                </a:cubicBezTo>
                <a:cubicBezTo>
                  <a:pt x="18" y="36"/>
                  <a:pt x="18" y="36"/>
                  <a:pt x="18" y="36"/>
                </a:cubicBezTo>
                <a:cubicBezTo>
                  <a:pt x="16" y="36"/>
                  <a:pt x="14" y="37"/>
                  <a:pt x="14" y="40"/>
                </a:cubicBezTo>
                <a:cubicBezTo>
                  <a:pt x="14" y="49"/>
                  <a:pt x="14" y="49"/>
                  <a:pt x="14" y="49"/>
                </a:cubicBezTo>
                <a:cubicBezTo>
                  <a:pt x="14" y="51"/>
                  <a:pt x="16" y="53"/>
                  <a:pt x="18" y="53"/>
                </a:cubicBezTo>
                <a:cubicBezTo>
                  <a:pt x="19" y="53"/>
                  <a:pt x="19" y="53"/>
                  <a:pt x="19" y="53"/>
                </a:cubicBezTo>
                <a:cubicBezTo>
                  <a:pt x="27" y="70"/>
                  <a:pt x="28" y="88"/>
                  <a:pt x="21" y="105"/>
                </a:cubicBezTo>
                <a:cubicBezTo>
                  <a:pt x="5" y="105"/>
                  <a:pt x="5" y="105"/>
                  <a:pt x="5" y="105"/>
                </a:cubicBezTo>
                <a:cubicBezTo>
                  <a:pt x="2" y="105"/>
                  <a:pt x="0" y="109"/>
                  <a:pt x="0" y="114"/>
                </a:cubicBezTo>
                <a:cubicBezTo>
                  <a:pt x="0" y="126"/>
                  <a:pt x="0" y="126"/>
                  <a:pt x="0" y="126"/>
                </a:cubicBezTo>
                <a:cubicBezTo>
                  <a:pt x="82" y="126"/>
                  <a:pt x="82" y="126"/>
                  <a:pt x="82" y="126"/>
                </a:cubicBezTo>
                <a:cubicBezTo>
                  <a:pt x="82" y="114"/>
                  <a:pt x="82" y="114"/>
                  <a:pt x="82" y="114"/>
                </a:cubicBezTo>
                <a:cubicBezTo>
                  <a:pt x="82" y="109"/>
                  <a:pt x="79" y="105"/>
                  <a:pt x="76" y="10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946474" y="2065312"/>
            <a:ext cx="644652" cy="611315"/>
          </a:xfrm>
          <a:custGeom>
            <a:rect l="l" t="t" r="r" b="b"/>
            <a:pathLst>
              <a:path w="171" h="162">
                <a:moveTo>
                  <a:pt x="170" y="61"/>
                </a:moveTo>
                <a:cubicBezTo>
                  <a:pt x="169" y="58"/>
                  <a:pt x="166" y="56"/>
                  <a:pt x="163" y="55"/>
                </a:cubicBezTo>
                <a:cubicBezTo>
                  <a:pt x="115" y="48"/>
                  <a:pt x="115" y="48"/>
                  <a:pt x="115" y="48"/>
                </a:cubicBezTo>
                <a:cubicBezTo>
                  <a:pt x="93" y="5"/>
                  <a:pt x="93" y="5"/>
                  <a:pt x="93" y="5"/>
                </a:cubicBezTo>
                <a:cubicBezTo>
                  <a:pt x="92" y="2"/>
                  <a:pt x="89" y="0"/>
                  <a:pt x="86" y="0"/>
                </a:cubicBezTo>
                <a:cubicBezTo>
                  <a:pt x="82" y="0"/>
                  <a:pt x="79" y="2"/>
                  <a:pt x="78" y="5"/>
                </a:cubicBezTo>
                <a:cubicBezTo>
                  <a:pt x="56" y="48"/>
                  <a:pt x="56" y="48"/>
                  <a:pt x="56" y="48"/>
                </a:cubicBezTo>
                <a:cubicBezTo>
                  <a:pt x="8" y="55"/>
                  <a:pt x="8" y="55"/>
                  <a:pt x="8" y="55"/>
                </a:cubicBezTo>
                <a:cubicBezTo>
                  <a:pt x="5" y="56"/>
                  <a:pt x="3" y="58"/>
                  <a:pt x="1" y="61"/>
                </a:cubicBezTo>
                <a:cubicBezTo>
                  <a:pt x="0" y="64"/>
                  <a:pt x="1" y="68"/>
                  <a:pt x="4" y="70"/>
                </a:cubicBezTo>
                <a:cubicBezTo>
                  <a:pt x="38" y="104"/>
                  <a:pt x="38" y="104"/>
                  <a:pt x="38" y="104"/>
                </a:cubicBezTo>
                <a:cubicBezTo>
                  <a:pt x="30" y="151"/>
                  <a:pt x="30" y="151"/>
                  <a:pt x="30" y="151"/>
                </a:cubicBezTo>
                <a:cubicBezTo>
                  <a:pt x="30" y="155"/>
                  <a:pt x="31" y="158"/>
                  <a:pt x="34" y="160"/>
                </a:cubicBezTo>
                <a:cubicBezTo>
                  <a:pt x="36" y="162"/>
                  <a:pt x="40" y="162"/>
                  <a:pt x="43" y="161"/>
                </a:cubicBezTo>
                <a:cubicBezTo>
                  <a:pt x="86" y="138"/>
                  <a:pt x="86" y="138"/>
                  <a:pt x="86" y="138"/>
                </a:cubicBezTo>
                <a:cubicBezTo>
                  <a:pt x="129" y="160"/>
                  <a:pt x="129" y="160"/>
                  <a:pt x="129" y="160"/>
                </a:cubicBezTo>
                <a:cubicBezTo>
                  <a:pt x="130" y="161"/>
                  <a:pt x="131" y="161"/>
                  <a:pt x="133" y="161"/>
                </a:cubicBezTo>
                <a:cubicBezTo>
                  <a:pt x="133" y="161"/>
                  <a:pt x="133" y="161"/>
                  <a:pt x="133" y="161"/>
                </a:cubicBezTo>
                <a:cubicBezTo>
                  <a:pt x="137" y="161"/>
                  <a:pt x="141" y="158"/>
                  <a:pt x="141" y="153"/>
                </a:cubicBezTo>
                <a:cubicBezTo>
                  <a:pt x="141" y="152"/>
                  <a:pt x="141" y="152"/>
                  <a:pt x="141" y="151"/>
                </a:cubicBezTo>
                <a:cubicBezTo>
                  <a:pt x="133" y="104"/>
                  <a:pt x="133" y="104"/>
                  <a:pt x="133" y="104"/>
                </a:cubicBezTo>
                <a:cubicBezTo>
                  <a:pt x="168" y="70"/>
                  <a:pt x="168" y="70"/>
                  <a:pt x="168" y="70"/>
                </a:cubicBezTo>
                <a:cubicBezTo>
                  <a:pt x="170" y="68"/>
                  <a:pt x="171" y="64"/>
                  <a:pt x="170" y="61"/>
                </a:cubicBezTo>
                <a:close/>
                <a:moveTo>
                  <a:pt x="118" y="94"/>
                </a:moveTo>
                <a:cubicBezTo>
                  <a:pt x="116" y="96"/>
                  <a:pt x="115" y="99"/>
                  <a:pt x="115" y="102"/>
                </a:cubicBezTo>
                <a:cubicBezTo>
                  <a:pt x="121" y="137"/>
                  <a:pt x="121" y="137"/>
                  <a:pt x="121" y="137"/>
                </a:cubicBezTo>
                <a:cubicBezTo>
                  <a:pt x="90" y="121"/>
                  <a:pt x="90" y="121"/>
                  <a:pt x="90" y="121"/>
                </a:cubicBezTo>
                <a:cubicBezTo>
                  <a:pt x="87" y="119"/>
                  <a:pt x="84" y="119"/>
                  <a:pt x="82" y="121"/>
                </a:cubicBezTo>
                <a:cubicBezTo>
                  <a:pt x="50" y="137"/>
                  <a:pt x="50" y="137"/>
                  <a:pt x="50" y="137"/>
                </a:cubicBezTo>
                <a:cubicBezTo>
                  <a:pt x="56" y="102"/>
                  <a:pt x="56" y="102"/>
                  <a:pt x="56" y="102"/>
                </a:cubicBezTo>
                <a:cubicBezTo>
                  <a:pt x="57" y="99"/>
                  <a:pt x="56" y="96"/>
                  <a:pt x="54" y="94"/>
                </a:cubicBezTo>
                <a:cubicBezTo>
                  <a:pt x="28" y="70"/>
                  <a:pt x="28" y="70"/>
                  <a:pt x="28" y="70"/>
                </a:cubicBezTo>
                <a:cubicBezTo>
                  <a:pt x="63" y="65"/>
                  <a:pt x="63" y="65"/>
                  <a:pt x="63" y="65"/>
                </a:cubicBezTo>
                <a:cubicBezTo>
                  <a:pt x="66" y="64"/>
                  <a:pt x="69" y="62"/>
                  <a:pt x="70" y="60"/>
                </a:cubicBezTo>
                <a:cubicBezTo>
                  <a:pt x="86" y="28"/>
                  <a:pt x="86" y="28"/>
                  <a:pt x="86" y="28"/>
                </a:cubicBezTo>
                <a:cubicBezTo>
                  <a:pt x="101" y="60"/>
                  <a:pt x="101" y="60"/>
                  <a:pt x="101" y="60"/>
                </a:cubicBezTo>
                <a:cubicBezTo>
                  <a:pt x="103" y="62"/>
                  <a:pt x="105" y="64"/>
                  <a:pt x="108" y="65"/>
                </a:cubicBezTo>
                <a:cubicBezTo>
                  <a:pt x="143" y="70"/>
                  <a:pt x="143" y="70"/>
                  <a:pt x="143" y="70"/>
                </a:cubicBezTo>
                <a:lnTo>
                  <a:pt x="118" y="9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2265228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7" name="AutoShape 7"/>
          <p:cNvSpPr/>
          <p:nvPr/>
        </p:nvSpPr>
        <p:spPr>
          <a:xfrm>
            <a:off x="1578619" y="3909161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222241" y="4596270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确保摄入各种营养素，避免偏食或挑食。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03191" y="4139070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多样化饮食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927679" y="1678692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017309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020453" y="1776323"/>
            <a:ext cx="1597342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95286" y="2108174"/>
            <a:ext cx="452533" cy="131826"/>
          </a:xfrm>
          <a:custGeom>
            <a:rect l="l" t="t" r="r" b="b"/>
            <a:pathLst>
              <a:path w="120" h="35">
                <a:moveTo>
                  <a:pt x="60" y="35"/>
                </a:moveTo>
                <a:cubicBezTo>
                  <a:pt x="91" y="35"/>
                  <a:pt x="116" y="28"/>
                  <a:pt x="119" y="19"/>
                </a:cubicBezTo>
                <a:cubicBezTo>
                  <a:pt x="120" y="19"/>
                  <a:pt x="120" y="18"/>
                  <a:pt x="120" y="18"/>
                </a:cubicBezTo>
                <a:cubicBezTo>
                  <a:pt x="120" y="8"/>
                  <a:pt x="93" y="0"/>
                  <a:pt x="60" y="0"/>
                </a:cubicBezTo>
                <a:cubicBezTo>
                  <a:pt x="27" y="0"/>
                  <a:pt x="0" y="8"/>
                  <a:pt x="0" y="18"/>
                </a:cubicBezTo>
                <a:cubicBezTo>
                  <a:pt x="0" y="18"/>
                  <a:pt x="0" y="19"/>
                  <a:pt x="1" y="19"/>
                </a:cubicBezTo>
                <a:cubicBezTo>
                  <a:pt x="4" y="28"/>
                  <a:pt x="29" y="35"/>
                  <a:pt x="60" y="35"/>
                </a:cubicBezTo>
                <a:close/>
                <a:moveTo>
                  <a:pt x="10" y="15"/>
                </a:moveTo>
                <a:cubicBezTo>
                  <a:pt x="13" y="14"/>
                  <a:pt x="17" y="12"/>
                  <a:pt x="22" y="11"/>
                </a:cubicBezTo>
                <a:cubicBezTo>
                  <a:pt x="33" y="9"/>
                  <a:pt x="46" y="7"/>
                  <a:pt x="60" y="7"/>
                </a:cubicBezTo>
                <a:cubicBezTo>
                  <a:pt x="74" y="7"/>
                  <a:pt x="87" y="9"/>
                  <a:pt x="98" y="11"/>
                </a:cubicBezTo>
                <a:cubicBezTo>
                  <a:pt x="102" y="12"/>
                  <a:pt x="106" y="14"/>
                  <a:pt x="109" y="15"/>
                </a:cubicBezTo>
                <a:cubicBezTo>
                  <a:pt x="111" y="16"/>
                  <a:pt x="112" y="17"/>
                  <a:pt x="113" y="18"/>
                </a:cubicBezTo>
                <a:cubicBezTo>
                  <a:pt x="112" y="18"/>
                  <a:pt x="111" y="19"/>
                  <a:pt x="109" y="20"/>
                </a:cubicBezTo>
                <a:cubicBezTo>
                  <a:pt x="106" y="22"/>
                  <a:pt x="102" y="23"/>
                  <a:pt x="98" y="24"/>
                </a:cubicBezTo>
                <a:cubicBezTo>
                  <a:pt x="87" y="27"/>
                  <a:pt x="74" y="28"/>
                  <a:pt x="60" y="28"/>
                </a:cubicBezTo>
                <a:cubicBezTo>
                  <a:pt x="46" y="28"/>
                  <a:pt x="33" y="27"/>
                  <a:pt x="22" y="24"/>
                </a:cubicBezTo>
                <a:cubicBezTo>
                  <a:pt x="17" y="23"/>
                  <a:pt x="13" y="22"/>
                  <a:pt x="10" y="20"/>
                </a:cubicBezTo>
                <a:cubicBezTo>
                  <a:pt x="9" y="19"/>
                  <a:pt x="8" y="18"/>
                  <a:pt x="7" y="18"/>
                </a:cubicBezTo>
                <a:cubicBezTo>
                  <a:pt x="8" y="17"/>
                  <a:pt x="9" y="16"/>
                  <a:pt x="10" y="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444410" y="2203520"/>
            <a:ext cx="751046" cy="898779"/>
          </a:xfrm>
          <a:custGeom>
            <a:rect l="l" t="t" r="r" b="b"/>
            <a:pathLst>
              <a:path w="199" h="238">
                <a:moveTo>
                  <a:pt x="198" y="11"/>
                </a:moveTo>
                <a:cubicBezTo>
                  <a:pt x="198" y="8"/>
                  <a:pt x="194" y="5"/>
                  <a:pt x="191" y="5"/>
                </a:cubicBezTo>
                <a:cubicBezTo>
                  <a:pt x="160" y="5"/>
                  <a:pt x="160" y="5"/>
                  <a:pt x="160" y="5"/>
                </a:cubicBezTo>
                <a:cubicBezTo>
                  <a:pt x="160" y="3"/>
                  <a:pt x="160" y="1"/>
                  <a:pt x="160" y="0"/>
                </a:cubicBezTo>
                <a:cubicBezTo>
                  <a:pt x="156" y="3"/>
                  <a:pt x="150" y="6"/>
                  <a:pt x="141" y="9"/>
                </a:cubicBezTo>
                <a:cubicBezTo>
                  <a:pt x="130" y="12"/>
                  <a:pt x="115" y="14"/>
                  <a:pt x="100" y="14"/>
                </a:cubicBezTo>
                <a:cubicBezTo>
                  <a:pt x="85" y="14"/>
                  <a:pt x="70" y="12"/>
                  <a:pt x="59" y="9"/>
                </a:cubicBezTo>
                <a:cubicBezTo>
                  <a:pt x="50" y="6"/>
                  <a:pt x="44" y="3"/>
                  <a:pt x="40" y="0"/>
                </a:cubicBezTo>
                <a:cubicBezTo>
                  <a:pt x="40" y="1"/>
                  <a:pt x="40" y="3"/>
                  <a:pt x="40" y="5"/>
                </a:cubicBezTo>
                <a:cubicBezTo>
                  <a:pt x="8" y="5"/>
                  <a:pt x="8" y="5"/>
                  <a:pt x="8" y="5"/>
                </a:cubicBezTo>
                <a:cubicBezTo>
                  <a:pt x="4" y="5"/>
                  <a:pt x="1" y="8"/>
                  <a:pt x="1" y="11"/>
                </a:cubicBezTo>
                <a:cubicBezTo>
                  <a:pt x="1" y="12"/>
                  <a:pt x="0" y="23"/>
                  <a:pt x="1" y="38"/>
                </a:cubicBezTo>
                <a:cubicBezTo>
                  <a:pt x="3" y="47"/>
                  <a:pt x="4" y="55"/>
                  <a:pt x="7" y="62"/>
                </a:cubicBezTo>
                <a:cubicBezTo>
                  <a:pt x="10" y="71"/>
                  <a:pt x="15" y="79"/>
                  <a:pt x="20" y="85"/>
                </a:cubicBezTo>
                <a:cubicBezTo>
                  <a:pt x="30" y="96"/>
                  <a:pt x="43" y="102"/>
                  <a:pt x="60" y="102"/>
                </a:cubicBezTo>
                <a:cubicBezTo>
                  <a:pt x="67" y="113"/>
                  <a:pt x="77" y="122"/>
                  <a:pt x="90" y="125"/>
                </a:cubicBezTo>
                <a:cubicBezTo>
                  <a:pt x="91" y="133"/>
                  <a:pt x="91" y="142"/>
                  <a:pt x="90" y="150"/>
                </a:cubicBezTo>
                <a:cubicBezTo>
                  <a:pt x="68" y="150"/>
                  <a:pt x="68" y="150"/>
                  <a:pt x="68" y="150"/>
                </a:cubicBezTo>
                <a:cubicBezTo>
                  <a:pt x="63" y="150"/>
                  <a:pt x="60" y="154"/>
                  <a:pt x="59" y="158"/>
                </a:cubicBezTo>
                <a:cubicBezTo>
                  <a:pt x="58" y="159"/>
                  <a:pt x="57" y="160"/>
                  <a:pt x="56" y="161"/>
                </a:cubicBezTo>
                <a:cubicBezTo>
                  <a:pt x="49" y="161"/>
                  <a:pt x="49" y="161"/>
                  <a:pt x="49" y="161"/>
                </a:cubicBezTo>
                <a:cubicBezTo>
                  <a:pt x="45" y="161"/>
                  <a:pt x="41" y="165"/>
                  <a:pt x="41" y="169"/>
                </a:cubicBezTo>
                <a:cubicBezTo>
                  <a:pt x="41" y="230"/>
                  <a:pt x="41" y="230"/>
                  <a:pt x="41" y="230"/>
                </a:cubicBezTo>
                <a:cubicBezTo>
                  <a:pt x="41" y="234"/>
                  <a:pt x="45" y="238"/>
                  <a:pt x="49" y="238"/>
                </a:cubicBezTo>
                <a:cubicBezTo>
                  <a:pt x="149" y="238"/>
                  <a:pt x="149" y="238"/>
                  <a:pt x="149" y="238"/>
                </a:cubicBezTo>
                <a:cubicBezTo>
                  <a:pt x="154" y="238"/>
                  <a:pt x="157" y="234"/>
                  <a:pt x="157" y="230"/>
                </a:cubicBezTo>
                <a:cubicBezTo>
                  <a:pt x="157" y="169"/>
                  <a:pt x="157" y="169"/>
                  <a:pt x="157" y="169"/>
                </a:cubicBezTo>
                <a:cubicBezTo>
                  <a:pt x="157" y="165"/>
                  <a:pt x="154" y="161"/>
                  <a:pt x="149" y="161"/>
                </a:cubicBezTo>
                <a:cubicBezTo>
                  <a:pt x="144" y="161"/>
                  <a:pt x="144" y="161"/>
                  <a:pt x="144" y="161"/>
                </a:cubicBezTo>
                <a:cubicBezTo>
                  <a:pt x="143" y="160"/>
                  <a:pt x="141" y="159"/>
                  <a:pt x="139" y="158"/>
                </a:cubicBezTo>
                <a:cubicBezTo>
                  <a:pt x="138" y="154"/>
                  <a:pt x="135" y="150"/>
                  <a:pt x="131" y="150"/>
                </a:cubicBezTo>
                <a:cubicBezTo>
                  <a:pt x="110" y="150"/>
                  <a:pt x="110" y="150"/>
                  <a:pt x="110" y="150"/>
                </a:cubicBezTo>
                <a:cubicBezTo>
                  <a:pt x="109" y="142"/>
                  <a:pt x="109" y="133"/>
                  <a:pt x="110" y="125"/>
                </a:cubicBezTo>
                <a:cubicBezTo>
                  <a:pt x="123" y="122"/>
                  <a:pt x="133" y="113"/>
                  <a:pt x="140" y="102"/>
                </a:cubicBezTo>
                <a:cubicBezTo>
                  <a:pt x="156" y="101"/>
                  <a:pt x="169" y="96"/>
                  <a:pt x="178" y="85"/>
                </a:cubicBezTo>
                <a:cubicBezTo>
                  <a:pt x="184" y="79"/>
                  <a:pt x="189" y="71"/>
                  <a:pt x="192" y="62"/>
                </a:cubicBezTo>
                <a:cubicBezTo>
                  <a:pt x="194" y="55"/>
                  <a:pt x="196" y="47"/>
                  <a:pt x="197" y="38"/>
                </a:cubicBezTo>
                <a:cubicBezTo>
                  <a:pt x="199" y="23"/>
                  <a:pt x="198" y="12"/>
                  <a:pt x="198" y="11"/>
                </a:cubicBezTo>
                <a:close/>
                <a:moveTo>
                  <a:pt x="43" y="84"/>
                </a:moveTo>
                <a:cubicBezTo>
                  <a:pt x="38" y="82"/>
                  <a:pt x="34" y="79"/>
                  <a:pt x="31" y="76"/>
                </a:cubicBezTo>
                <a:cubicBezTo>
                  <a:pt x="16" y="60"/>
                  <a:pt x="15" y="32"/>
                  <a:pt x="15" y="19"/>
                </a:cubicBezTo>
                <a:cubicBezTo>
                  <a:pt x="40" y="19"/>
                  <a:pt x="40" y="19"/>
                  <a:pt x="40" y="19"/>
                </a:cubicBezTo>
                <a:cubicBezTo>
                  <a:pt x="41" y="39"/>
                  <a:pt x="44" y="65"/>
                  <a:pt x="52" y="87"/>
                </a:cubicBezTo>
                <a:cubicBezTo>
                  <a:pt x="49" y="86"/>
                  <a:pt x="46" y="85"/>
                  <a:pt x="43" y="84"/>
                </a:cubicBezTo>
                <a:close/>
                <a:moveTo>
                  <a:pt x="135" y="177"/>
                </a:moveTo>
                <a:cubicBezTo>
                  <a:pt x="135" y="219"/>
                  <a:pt x="135" y="219"/>
                  <a:pt x="135" y="219"/>
                </a:cubicBezTo>
                <a:cubicBezTo>
                  <a:pt x="64" y="219"/>
                  <a:pt x="64" y="219"/>
                  <a:pt x="64" y="219"/>
                </a:cubicBezTo>
                <a:cubicBezTo>
                  <a:pt x="64" y="177"/>
                  <a:pt x="64" y="177"/>
                  <a:pt x="64" y="177"/>
                </a:cubicBezTo>
                <a:lnTo>
                  <a:pt x="135" y="177"/>
                </a:lnTo>
                <a:close/>
                <a:moveTo>
                  <a:pt x="168" y="76"/>
                </a:moveTo>
                <a:cubicBezTo>
                  <a:pt x="164" y="79"/>
                  <a:pt x="160" y="82"/>
                  <a:pt x="156" y="84"/>
                </a:cubicBezTo>
                <a:cubicBezTo>
                  <a:pt x="153" y="85"/>
                  <a:pt x="151" y="86"/>
                  <a:pt x="148" y="87"/>
                </a:cubicBezTo>
                <a:cubicBezTo>
                  <a:pt x="156" y="65"/>
                  <a:pt x="159" y="39"/>
                  <a:pt x="159" y="19"/>
                </a:cubicBezTo>
                <a:cubicBezTo>
                  <a:pt x="184" y="19"/>
                  <a:pt x="184" y="19"/>
                  <a:pt x="184" y="19"/>
                </a:cubicBezTo>
                <a:cubicBezTo>
                  <a:pt x="184" y="32"/>
                  <a:pt x="182" y="60"/>
                  <a:pt x="168" y="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H="1">
            <a:off x="4819076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6" name="AutoShape 16"/>
          <p:cNvSpPr/>
          <p:nvPr/>
        </p:nvSpPr>
        <p:spPr>
          <a:xfrm>
            <a:off x="4149897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776089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根据孕期不同阶段，适当增加热量摄入，以满足母体和胎儿的需求。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757039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适量增加热量摄入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6481526" y="1677073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84968" y="1776323"/>
            <a:ext cx="1597342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584968" y="1776323"/>
            <a:ext cx="1597342" cy="15974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7121607" y="2124081"/>
            <a:ext cx="520827" cy="150876"/>
          </a:xfrm>
          <a:custGeom>
            <a:rect l="l" t="t" r="r" b="b"/>
            <a:pathLst>
              <a:path w="138" h="40">
                <a:moveTo>
                  <a:pt x="69" y="40"/>
                </a:moveTo>
                <a:cubicBezTo>
                  <a:pt x="105" y="40"/>
                  <a:pt x="134" y="32"/>
                  <a:pt x="138" y="22"/>
                </a:cubicBezTo>
                <a:cubicBezTo>
                  <a:pt x="138" y="21"/>
                  <a:pt x="138" y="21"/>
                  <a:pt x="138" y="20"/>
                </a:cubicBezTo>
                <a:cubicBezTo>
                  <a:pt x="138" y="9"/>
                  <a:pt x="107" y="0"/>
                  <a:pt x="69" y="0"/>
                </a:cubicBezTo>
                <a:cubicBezTo>
                  <a:pt x="31" y="0"/>
                  <a:pt x="0" y="9"/>
                  <a:pt x="0" y="20"/>
                </a:cubicBezTo>
                <a:cubicBezTo>
                  <a:pt x="0" y="21"/>
                  <a:pt x="0" y="21"/>
                  <a:pt x="1" y="22"/>
                </a:cubicBezTo>
                <a:cubicBezTo>
                  <a:pt x="4" y="32"/>
                  <a:pt x="33" y="40"/>
                  <a:pt x="69" y="40"/>
                </a:cubicBezTo>
                <a:close/>
                <a:moveTo>
                  <a:pt x="12" y="17"/>
                </a:moveTo>
                <a:cubicBezTo>
                  <a:pt x="15" y="16"/>
                  <a:pt x="20" y="14"/>
                  <a:pt x="26" y="13"/>
                </a:cubicBezTo>
                <a:cubicBezTo>
                  <a:pt x="38" y="9"/>
                  <a:pt x="53" y="8"/>
                  <a:pt x="69" y="8"/>
                </a:cubicBezTo>
                <a:cubicBezTo>
                  <a:pt x="85" y="8"/>
                  <a:pt x="101" y="9"/>
                  <a:pt x="113" y="13"/>
                </a:cubicBezTo>
                <a:cubicBezTo>
                  <a:pt x="118" y="14"/>
                  <a:pt x="123" y="16"/>
                  <a:pt x="126" y="17"/>
                </a:cubicBezTo>
                <a:cubicBezTo>
                  <a:pt x="128" y="19"/>
                  <a:pt x="130" y="19"/>
                  <a:pt x="130" y="20"/>
                </a:cubicBezTo>
                <a:cubicBezTo>
                  <a:pt x="130" y="21"/>
                  <a:pt x="128" y="22"/>
                  <a:pt x="126" y="23"/>
                </a:cubicBezTo>
                <a:cubicBezTo>
                  <a:pt x="123" y="25"/>
                  <a:pt x="118" y="26"/>
                  <a:pt x="113" y="28"/>
                </a:cubicBezTo>
                <a:cubicBezTo>
                  <a:pt x="101" y="31"/>
                  <a:pt x="85" y="32"/>
                  <a:pt x="69" y="32"/>
                </a:cubicBezTo>
                <a:cubicBezTo>
                  <a:pt x="53" y="32"/>
                  <a:pt x="38" y="31"/>
                  <a:pt x="26" y="28"/>
                </a:cubicBezTo>
                <a:cubicBezTo>
                  <a:pt x="20" y="26"/>
                  <a:pt x="15" y="25"/>
                  <a:pt x="12" y="23"/>
                </a:cubicBezTo>
                <a:cubicBezTo>
                  <a:pt x="10" y="22"/>
                  <a:pt x="9" y="21"/>
                  <a:pt x="8" y="20"/>
                </a:cubicBezTo>
                <a:cubicBezTo>
                  <a:pt x="9" y="19"/>
                  <a:pt x="10" y="19"/>
                  <a:pt x="12" y="1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905675" y="2228856"/>
            <a:ext cx="951071" cy="797147"/>
          </a:xfrm>
          <a:custGeom>
            <a:rect l="l" t="t" r="r" b="b"/>
            <a:pathLst>
              <a:path w="251" h="211">
                <a:moveTo>
                  <a:pt x="250" y="19"/>
                </a:moveTo>
                <a:cubicBezTo>
                  <a:pt x="248" y="16"/>
                  <a:pt x="245" y="11"/>
                  <a:pt x="236" y="8"/>
                </a:cubicBezTo>
                <a:cubicBezTo>
                  <a:pt x="231" y="6"/>
                  <a:pt x="226" y="6"/>
                  <a:pt x="220" y="6"/>
                </a:cubicBezTo>
                <a:cubicBezTo>
                  <a:pt x="220" y="6"/>
                  <a:pt x="220" y="6"/>
                  <a:pt x="220" y="6"/>
                </a:cubicBezTo>
                <a:cubicBezTo>
                  <a:pt x="209" y="6"/>
                  <a:pt x="200" y="8"/>
                  <a:pt x="195" y="13"/>
                </a:cubicBezTo>
                <a:cubicBezTo>
                  <a:pt x="195" y="8"/>
                  <a:pt x="195" y="3"/>
                  <a:pt x="195" y="0"/>
                </a:cubicBezTo>
                <a:cubicBezTo>
                  <a:pt x="191" y="4"/>
                  <a:pt x="184" y="8"/>
                  <a:pt x="173" y="11"/>
                </a:cubicBezTo>
                <a:cubicBezTo>
                  <a:pt x="160" y="14"/>
                  <a:pt x="144" y="16"/>
                  <a:pt x="126" y="16"/>
                </a:cubicBezTo>
                <a:cubicBezTo>
                  <a:pt x="109" y="16"/>
                  <a:pt x="92" y="14"/>
                  <a:pt x="79" y="11"/>
                </a:cubicBezTo>
                <a:cubicBezTo>
                  <a:pt x="69" y="8"/>
                  <a:pt x="61" y="4"/>
                  <a:pt x="57" y="0"/>
                </a:cubicBezTo>
                <a:cubicBezTo>
                  <a:pt x="57" y="3"/>
                  <a:pt x="57" y="8"/>
                  <a:pt x="57" y="13"/>
                </a:cubicBezTo>
                <a:cubicBezTo>
                  <a:pt x="52" y="8"/>
                  <a:pt x="44" y="6"/>
                  <a:pt x="32" y="6"/>
                </a:cubicBezTo>
                <a:cubicBezTo>
                  <a:pt x="32" y="6"/>
                  <a:pt x="32" y="6"/>
                  <a:pt x="32" y="6"/>
                </a:cubicBezTo>
                <a:cubicBezTo>
                  <a:pt x="26" y="6"/>
                  <a:pt x="21" y="6"/>
                  <a:pt x="16" y="8"/>
                </a:cubicBezTo>
                <a:cubicBezTo>
                  <a:pt x="8" y="11"/>
                  <a:pt x="4" y="16"/>
                  <a:pt x="2" y="20"/>
                </a:cubicBezTo>
                <a:cubicBezTo>
                  <a:pt x="0" y="24"/>
                  <a:pt x="0" y="28"/>
                  <a:pt x="1" y="32"/>
                </a:cubicBezTo>
                <a:cubicBezTo>
                  <a:pt x="2" y="36"/>
                  <a:pt x="5" y="39"/>
                  <a:pt x="7" y="42"/>
                </a:cubicBezTo>
                <a:cubicBezTo>
                  <a:pt x="12" y="47"/>
                  <a:pt x="18" y="50"/>
                  <a:pt x="23" y="53"/>
                </a:cubicBezTo>
                <a:cubicBezTo>
                  <a:pt x="33" y="58"/>
                  <a:pt x="41" y="64"/>
                  <a:pt x="48" y="71"/>
                </a:cubicBezTo>
                <a:cubicBezTo>
                  <a:pt x="54" y="78"/>
                  <a:pt x="58" y="86"/>
                  <a:pt x="58" y="91"/>
                </a:cubicBezTo>
                <a:cubicBezTo>
                  <a:pt x="57" y="92"/>
                  <a:pt x="57" y="94"/>
                  <a:pt x="53" y="96"/>
                </a:cubicBezTo>
                <a:cubicBezTo>
                  <a:pt x="52" y="96"/>
                  <a:pt x="50" y="97"/>
                  <a:pt x="46" y="97"/>
                </a:cubicBezTo>
                <a:cubicBezTo>
                  <a:pt x="44" y="98"/>
                  <a:pt x="43" y="98"/>
                  <a:pt x="42" y="98"/>
                </a:cubicBezTo>
                <a:cubicBezTo>
                  <a:pt x="41" y="97"/>
                  <a:pt x="41" y="96"/>
                  <a:pt x="40" y="95"/>
                </a:cubicBezTo>
                <a:cubicBezTo>
                  <a:pt x="37" y="92"/>
                  <a:pt x="32" y="93"/>
                  <a:pt x="30" y="96"/>
                </a:cubicBezTo>
                <a:cubicBezTo>
                  <a:pt x="29" y="98"/>
                  <a:pt x="28" y="99"/>
                  <a:pt x="28" y="101"/>
                </a:cubicBezTo>
                <a:cubicBezTo>
                  <a:pt x="28" y="104"/>
                  <a:pt x="28" y="106"/>
                  <a:pt x="30" y="108"/>
                </a:cubicBezTo>
                <a:cubicBezTo>
                  <a:pt x="32" y="110"/>
                  <a:pt x="36" y="112"/>
                  <a:pt x="42" y="112"/>
                </a:cubicBezTo>
                <a:cubicBezTo>
                  <a:pt x="43" y="112"/>
                  <a:pt x="45" y="112"/>
                  <a:pt x="46" y="111"/>
                </a:cubicBezTo>
                <a:cubicBezTo>
                  <a:pt x="50" y="111"/>
                  <a:pt x="56" y="110"/>
                  <a:pt x="59" y="109"/>
                </a:cubicBezTo>
                <a:cubicBezTo>
                  <a:pt x="65" y="106"/>
                  <a:pt x="69" y="101"/>
                  <a:pt x="70" y="98"/>
                </a:cubicBezTo>
                <a:cubicBezTo>
                  <a:pt x="78" y="120"/>
                  <a:pt x="91" y="138"/>
                  <a:pt x="112" y="144"/>
                </a:cubicBezTo>
                <a:cubicBezTo>
                  <a:pt x="113" y="147"/>
                  <a:pt x="116" y="174"/>
                  <a:pt x="108" y="184"/>
                </a:cubicBezTo>
                <a:cubicBezTo>
                  <a:pt x="96" y="184"/>
                  <a:pt x="96" y="184"/>
                  <a:pt x="96" y="184"/>
                </a:cubicBezTo>
                <a:cubicBezTo>
                  <a:pt x="90" y="184"/>
                  <a:pt x="86" y="188"/>
                  <a:pt x="86" y="194"/>
                </a:cubicBezTo>
                <a:cubicBezTo>
                  <a:pt x="86" y="194"/>
                  <a:pt x="86" y="194"/>
                  <a:pt x="86" y="194"/>
                </a:cubicBezTo>
                <a:cubicBezTo>
                  <a:pt x="80" y="194"/>
                  <a:pt x="75" y="199"/>
                  <a:pt x="75" y="204"/>
                </a:cubicBezTo>
                <a:cubicBezTo>
                  <a:pt x="75" y="211"/>
                  <a:pt x="75" y="211"/>
                  <a:pt x="75" y="211"/>
                </a:cubicBezTo>
                <a:cubicBezTo>
                  <a:pt x="177" y="211"/>
                  <a:pt x="177" y="211"/>
                  <a:pt x="177" y="211"/>
                </a:cubicBezTo>
                <a:cubicBezTo>
                  <a:pt x="177" y="204"/>
                  <a:pt x="177" y="204"/>
                  <a:pt x="177" y="204"/>
                </a:cubicBezTo>
                <a:cubicBezTo>
                  <a:pt x="177" y="199"/>
                  <a:pt x="173" y="195"/>
                  <a:pt x="167" y="194"/>
                </a:cubicBezTo>
                <a:cubicBezTo>
                  <a:pt x="167" y="194"/>
                  <a:pt x="167" y="194"/>
                  <a:pt x="167" y="194"/>
                </a:cubicBezTo>
                <a:cubicBezTo>
                  <a:pt x="167" y="188"/>
                  <a:pt x="162" y="184"/>
                  <a:pt x="157" y="184"/>
                </a:cubicBezTo>
                <a:cubicBezTo>
                  <a:pt x="144" y="184"/>
                  <a:pt x="144" y="184"/>
                  <a:pt x="144" y="184"/>
                </a:cubicBezTo>
                <a:cubicBezTo>
                  <a:pt x="136" y="174"/>
                  <a:pt x="140" y="147"/>
                  <a:pt x="140" y="144"/>
                </a:cubicBezTo>
                <a:cubicBezTo>
                  <a:pt x="161" y="138"/>
                  <a:pt x="174" y="120"/>
                  <a:pt x="182" y="98"/>
                </a:cubicBezTo>
                <a:cubicBezTo>
                  <a:pt x="184" y="101"/>
                  <a:pt x="187" y="106"/>
                  <a:pt x="193" y="109"/>
                </a:cubicBezTo>
                <a:cubicBezTo>
                  <a:pt x="196" y="110"/>
                  <a:pt x="203" y="111"/>
                  <a:pt x="206" y="111"/>
                </a:cubicBezTo>
                <a:cubicBezTo>
                  <a:pt x="208" y="112"/>
                  <a:pt x="209" y="112"/>
                  <a:pt x="210" y="112"/>
                </a:cubicBezTo>
                <a:cubicBezTo>
                  <a:pt x="216" y="112"/>
                  <a:pt x="220" y="110"/>
                  <a:pt x="222" y="108"/>
                </a:cubicBezTo>
                <a:cubicBezTo>
                  <a:pt x="224" y="106"/>
                  <a:pt x="225" y="104"/>
                  <a:pt x="224" y="101"/>
                </a:cubicBezTo>
                <a:cubicBezTo>
                  <a:pt x="224" y="99"/>
                  <a:pt x="223" y="98"/>
                  <a:pt x="222" y="96"/>
                </a:cubicBezTo>
                <a:cubicBezTo>
                  <a:pt x="220" y="93"/>
                  <a:pt x="216" y="92"/>
                  <a:pt x="213" y="95"/>
                </a:cubicBezTo>
                <a:cubicBezTo>
                  <a:pt x="212" y="96"/>
                  <a:pt x="211" y="97"/>
                  <a:pt x="210" y="98"/>
                </a:cubicBezTo>
                <a:cubicBezTo>
                  <a:pt x="209" y="98"/>
                  <a:pt x="208" y="98"/>
                  <a:pt x="206" y="97"/>
                </a:cubicBezTo>
                <a:cubicBezTo>
                  <a:pt x="203" y="97"/>
                  <a:pt x="200" y="96"/>
                  <a:pt x="199" y="96"/>
                </a:cubicBezTo>
                <a:cubicBezTo>
                  <a:pt x="196" y="94"/>
                  <a:pt x="195" y="92"/>
                  <a:pt x="195" y="91"/>
                </a:cubicBezTo>
                <a:cubicBezTo>
                  <a:pt x="194" y="86"/>
                  <a:pt x="198" y="78"/>
                  <a:pt x="205" y="71"/>
                </a:cubicBezTo>
                <a:cubicBezTo>
                  <a:pt x="212" y="64"/>
                  <a:pt x="219" y="58"/>
                  <a:pt x="229" y="53"/>
                </a:cubicBezTo>
                <a:cubicBezTo>
                  <a:pt x="234" y="50"/>
                  <a:pt x="240" y="47"/>
                  <a:pt x="245" y="42"/>
                </a:cubicBezTo>
                <a:cubicBezTo>
                  <a:pt x="248" y="39"/>
                  <a:pt x="250" y="36"/>
                  <a:pt x="251" y="32"/>
                </a:cubicBezTo>
                <a:cubicBezTo>
                  <a:pt x="252" y="28"/>
                  <a:pt x="252" y="24"/>
                  <a:pt x="250" y="19"/>
                </a:cubicBezTo>
                <a:close/>
                <a:moveTo>
                  <a:pt x="58" y="62"/>
                </a:moveTo>
                <a:cubicBezTo>
                  <a:pt x="50" y="53"/>
                  <a:pt x="41" y="46"/>
                  <a:pt x="29" y="40"/>
                </a:cubicBezTo>
                <a:cubicBezTo>
                  <a:pt x="26" y="38"/>
                  <a:pt x="21" y="35"/>
                  <a:pt x="17" y="32"/>
                </a:cubicBezTo>
                <a:cubicBezTo>
                  <a:pt x="14" y="28"/>
                  <a:pt x="15" y="26"/>
                  <a:pt x="15" y="25"/>
                </a:cubicBezTo>
                <a:cubicBezTo>
                  <a:pt x="17" y="21"/>
                  <a:pt x="25" y="19"/>
                  <a:pt x="32" y="19"/>
                </a:cubicBezTo>
                <a:cubicBezTo>
                  <a:pt x="32" y="19"/>
                  <a:pt x="32" y="19"/>
                  <a:pt x="32" y="19"/>
                </a:cubicBezTo>
                <a:cubicBezTo>
                  <a:pt x="40" y="19"/>
                  <a:pt x="46" y="21"/>
                  <a:pt x="48" y="24"/>
                </a:cubicBezTo>
                <a:cubicBezTo>
                  <a:pt x="49" y="25"/>
                  <a:pt x="49" y="27"/>
                  <a:pt x="49" y="27"/>
                </a:cubicBezTo>
                <a:cubicBezTo>
                  <a:pt x="48" y="31"/>
                  <a:pt x="50" y="35"/>
                  <a:pt x="53" y="36"/>
                </a:cubicBezTo>
                <a:cubicBezTo>
                  <a:pt x="55" y="37"/>
                  <a:pt x="57" y="36"/>
                  <a:pt x="58" y="36"/>
                </a:cubicBezTo>
                <a:cubicBezTo>
                  <a:pt x="59" y="45"/>
                  <a:pt x="60" y="56"/>
                  <a:pt x="62" y="67"/>
                </a:cubicBezTo>
                <a:cubicBezTo>
                  <a:pt x="61" y="65"/>
                  <a:pt x="59" y="63"/>
                  <a:pt x="58" y="62"/>
                </a:cubicBezTo>
                <a:close/>
                <a:moveTo>
                  <a:pt x="235" y="32"/>
                </a:moveTo>
                <a:cubicBezTo>
                  <a:pt x="232" y="35"/>
                  <a:pt x="227" y="38"/>
                  <a:pt x="223" y="40"/>
                </a:cubicBezTo>
                <a:cubicBezTo>
                  <a:pt x="211" y="46"/>
                  <a:pt x="203" y="53"/>
                  <a:pt x="194" y="62"/>
                </a:cubicBezTo>
                <a:cubicBezTo>
                  <a:pt x="193" y="63"/>
                  <a:pt x="192" y="65"/>
                  <a:pt x="190" y="66"/>
                </a:cubicBezTo>
                <a:cubicBezTo>
                  <a:pt x="192" y="56"/>
                  <a:pt x="193" y="45"/>
                  <a:pt x="194" y="36"/>
                </a:cubicBezTo>
                <a:cubicBezTo>
                  <a:pt x="196" y="36"/>
                  <a:pt x="197" y="37"/>
                  <a:pt x="199" y="36"/>
                </a:cubicBezTo>
                <a:cubicBezTo>
                  <a:pt x="203" y="35"/>
                  <a:pt x="205" y="31"/>
                  <a:pt x="203" y="27"/>
                </a:cubicBezTo>
                <a:cubicBezTo>
                  <a:pt x="203" y="27"/>
                  <a:pt x="203" y="25"/>
                  <a:pt x="204" y="24"/>
                </a:cubicBezTo>
                <a:cubicBezTo>
                  <a:pt x="206" y="21"/>
                  <a:pt x="212" y="19"/>
                  <a:pt x="220" y="19"/>
                </a:cubicBezTo>
                <a:cubicBezTo>
                  <a:pt x="220" y="19"/>
                  <a:pt x="220" y="19"/>
                  <a:pt x="220" y="19"/>
                </a:cubicBezTo>
                <a:cubicBezTo>
                  <a:pt x="227" y="19"/>
                  <a:pt x="235" y="21"/>
                  <a:pt x="237" y="25"/>
                </a:cubicBezTo>
                <a:cubicBezTo>
                  <a:pt x="238" y="26"/>
                  <a:pt x="239" y="28"/>
                  <a:pt x="235" y="3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 flipH="1">
            <a:off x="7372924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25" name="AutoShape 25"/>
          <p:cNvSpPr/>
          <p:nvPr/>
        </p:nvSpPr>
        <p:spPr>
          <a:xfrm>
            <a:off x="6700601" y="3920210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6329936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降低孕期高血压和糖尿病的风险。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10886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控制盐和糖的摄入量</a:t>
            </a:r>
          </a:p>
        </p:txBody>
      </p:sp>
      <p:sp>
        <p:nvSpPr>
          <p:cNvPr id="28" name="AutoShape 28"/>
          <p:cNvSpPr/>
          <p:nvPr/>
        </p:nvSpPr>
        <p:spPr>
          <a:xfrm>
            <a:off x="9035375" y="1691360"/>
            <a:ext cx="1782794" cy="1782794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129576" y="1776323"/>
            <a:ext cx="1598867" cy="159743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129576" y="1779562"/>
            <a:ext cx="1598867" cy="159743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9598016" y="2143131"/>
            <a:ext cx="657320" cy="516065"/>
          </a:xfrm>
          <a:custGeom>
            <a:rect l="l" t="t" r="r" b="b"/>
            <a:pathLst>
              <a:path w="174" h="137">
                <a:moveTo>
                  <a:pt x="16" y="137"/>
                </a:moveTo>
                <a:cubicBezTo>
                  <a:pt x="18" y="134"/>
                  <a:pt x="20" y="133"/>
                  <a:pt x="24" y="133"/>
                </a:cubicBezTo>
                <a:cubicBezTo>
                  <a:pt x="28" y="133"/>
                  <a:pt x="28" y="133"/>
                  <a:pt x="28" y="133"/>
                </a:cubicBezTo>
                <a:cubicBezTo>
                  <a:pt x="18" y="120"/>
                  <a:pt x="12" y="104"/>
                  <a:pt x="12" y="87"/>
                </a:cubicBezTo>
                <a:cubicBezTo>
                  <a:pt x="12" y="67"/>
                  <a:pt x="20" y="48"/>
                  <a:pt x="34" y="34"/>
                </a:cubicBezTo>
                <a:cubicBezTo>
                  <a:pt x="48" y="20"/>
                  <a:pt x="67" y="12"/>
                  <a:pt x="87" y="12"/>
                </a:cubicBezTo>
                <a:cubicBezTo>
                  <a:pt x="107" y="12"/>
                  <a:pt x="126" y="20"/>
                  <a:pt x="140" y="34"/>
                </a:cubicBezTo>
                <a:cubicBezTo>
                  <a:pt x="154" y="48"/>
                  <a:pt x="162" y="67"/>
                  <a:pt x="162" y="87"/>
                </a:cubicBezTo>
                <a:cubicBezTo>
                  <a:pt x="162" y="104"/>
                  <a:pt x="157" y="120"/>
                  <a:pt x="146" y="133"/>
                </a:cubicBezTo>
                <a:cubicBezTo>
                  <a:pt x="151" y="133"/>
                  <a:pt x="151" y="133"/>
                  <a:pt x="151" y="133"/>
                </a:cubicBezTo>
                <a:cubicBezTo>
                  <a:pt x="154" y="133"/>
                  <a:pt x="157" y="134"/>
                  <a:pt x="159" y="137"/>
                </a:cubicBezTo>
                <a:cubicBezTo>
                  <a:pt x="162" y="132"/>
                  <a:pt x="165" y="126"/>
                  <a:pt x="168" y="121"/>
                </a:cubicBezTo>
                <a:cubicBezTo>
                  <a:pt x="172" y="110"/>
                  <a:pt x="174" y="99"/>
                  <a:pt x="174" y="87"/>
                </a:cubicBezTo>
                <a:cubicBezTo>
                  <a:pt x="174" y="75"/>
                  <a:pt x="172" y="64"/>
                  <a:pt x="168" y="53"/>
                </a:cubicBezTo>
                <a:cubicBezTo>
                  <a:pt x="163" y="42"/>
                  <a:pt x="157" y="33"/>
                  <a:pt x="149" y="25"/>
                </a:cubicBezTo>
                <a:cubicBezTo>
                  <a:pt x="141" y="17"/>
                  <a:pt x="132" y="11"/>
                  <a:pt x="121" y="6"/>
                </a:cubicBezTo>
                <a:cubicBezTo>
                  <a:pt x="110" y="2"/>
                  <a:pt x="99" y="0"/>
                  <a:pt x="87" y="0"/>
                </a:cubicBezTo>
                <a:cubicBezTo>
                  <a:pt x="75" y="0"/>
                  <a:pt x="64" y="2"/>
                  <a:pt x="53" y="6"/>
                </a:cubicBezTo>
                <a:cubicBezTo>
                  <a:pt x="43" y="11"/>
                  <a:pt x="34" y="17"/>
                  <a:pt x="26" y="25"/>
                </a:cubicBezTo>
                <a:cubicBezTo>
                  <a:pt x="18" y="33"/>
                  <a:pt x="11" y="42"/>
                  <a:pt x="7" y="53"/>
                </a:cubicBezTo>
                <a:cubicBezTo>
                  <a:pt x="2" y="64"/>
                  <a:pt x="0" y="75"/>
                  <a:pt x="0" y="87"/>
                </a:cubicBezTo>
                <a:cubicBezTo>
                  <a:pt x="0" y="99"/>
                  <a:pt x="2" y="110"/>
                  <a:pt x="7" y="121"/>
                </a:cubicBezTo>
                <a:cubicBezTo>
                  <a:pt x="9" y="126"/>
                  <a:pt x="12" y="132"/>
                  <a:pt x="16" y="13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9666311" y="2209806"/>
            <a:ext cx="522351" cy="435102"/>
          </a:xfrm>
          <a:custGeom>
            <a:rect l="l" t="t" r="r" b="b"/>
            <a:pathLst>
              <a:path w="138" h="115">
                <a:moveTo>
                  <a:pt x="110" y="115"/>
                </a:moveTo>
                <a:cubicBezTo>
                  <a:pt x="121" y="115"/>
                  <a:pt x="121" y="115"/>
                  <a:pt x="121" y="115"/>
                </a:cubicBezTo>
                <a:cubicBezTo>
                  <a:pt x="132" y="102"/>
                  <a:pt x="138" y="86"/>
                  <a:pt x="138" y="69"/>
                </a:cubicBezTo>
                <a:cubicBezTo>
                  <a:pt x="138" y="50"/>
                  <a:pt x="131" y="33"/>
                  <a:pt x="118" y="20"/>
                </a:cubicBezTo>
                <a:cubicBezTo>
                  <a:pt x="105" y="7"/>
                  <a:pt x="88" y="0"/>
                  <a:pt x="69" y="0"/>
                </a:cubicBezTo>
                <a:cubicBezTo>
                  <a:pt x="51" y="0"/>
                  <a:pt x="33" y="7"/>
                  <a:pt x="20" y="20"/>
                </a:cubicBezTo>
                <a:cubicBezTo>
                  <a:pt x="7" y="33"/>
                  <a:pt x="0" y="50"/>
                  <a:pt x="0" y="69"/>
                </a:cubicBezTo>
                <a:cubicBezTo>
                  <a:pt x="0" y="86"/>
                  <a:pt x="6" y="102"/>
                  <a:pt x="18" y="115"/>
                </a:cubicBezTo>
                <a:cubicBezTo>
                  <a:pt x="28" y="115"/>
                  <a:pt x="28" y="115"/>
                  <a:pt x="28" y="115"/>
                </a:cubicBezTo>
                <a:cubicBezTo>
                  <a:pt x="27" y="114"/>
                  <a:pt x="26" y="113"/>
                  <a:pt x="26" y="112"/>
                </a:cubicBezTo>
                <a:cubicBezTo>
                  <a:pt x="14" y="101"/>
                  <a:pt x="8" y="85"/>
                  <a:pt x="8" y="69"/>
                </a:cubicBezTo>
                <a:cubicBezTo>
                  <a:pt x="8" y="52"/>
                  <a:pt x="14" y="37"/>
                  <a:pt x="26" y="25"/>
                </a:cubicBezTo>
                <a:cubicBezTo>
                  <a:pt x="37" y="14"/>
                  <a:pt x="53" y="7"/>
                  <a:pt x="69" y="7"/>
                </a:cubicBezTo>
                <a:cubicBezTo>
                  <a:pt x="86" y="7"/>
                  <a:pt x="101" y="14"/>
                  <a:pt x="113" y="25"/>
                </a:cubicBezTo>
                <a:cubicBezTo>
                  <a:pt x="124" y="37"/>
                  <a:pt x="131" y="52"/>
                  <a:pt x="131" y="69"/>
                </a:cubicBezTo>
                <a:cubicBezTo>
                  <a:pt x="131" y="85"/>
                  <a:pt x="124" y="101"/>
                  <a:pt x="113" y="112"/>
                </a:cubicBezTo>
                <a:cubicBezTo>
                  <a:pt x="112" y="113"/>
                  <a:pt x="111" y="114"/>
                  <a:pt x="110" y="115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9431328" y="2656052"/>
            <a:ext cx="990790" cy="358902"/>
          </a:xfrm>
          <a:custGeom>
            <a:rect l="l" t="t" r="r" b="b"/>
            <a:pathLst>
              <a:path w="262" h="95">
                <a:moveTo>
                  <a:pt x="259" y="84"/>
                </a:moveTo>
                <a:cubicBezTo>
                  <a:pt x="224" y="59"/>
                  <a:pt x="224" y="59"/>
                  <a:pt x="224" y="59"/>
                </a:cubicBezTo>
                <a:cubicBezTo>
                  <a:pt x="259" y="35"/>
                  <a:pt x="259" y="35"/>
                  <a:pt x="259" y="35"/>
                </a:cubicBezTo>
                <a:cubicBezTo>
                  <a:pt x="261" y="33"/>
                  <a:pt x="262" y="30"/>
                  <a:pt x="261" y="28"/>
                </a:cubicBezTo>
                <a:cubicBezTo>
                  <a:pt x="261" y="25"/>
                  <a:pt x="258" y="23"/>
                  <a:pt x="256" y="23"/>
                </a:cubicBezTo>
                <a:cubicBezTo>
                  <a:pt x="201" y="23"/>
                  <a:pt x="201" y="23"/>
                  <a:pt x="201" y="23"/>
                </a:cubicBezTo>
                <a:cubicBezTo>
                  <a:pt x="201" y="6"/>
                  <a:pt x="201" y="6"/>
                  <a:pt x="201" y="6"/>
                </a:cubicBezTo>
                <a:cubicBezTo>
                  <a:pt x="201" y="3"/>
                  <a:pt x="198" y="0"/>
                  <a:pt x="195" y="0"/>
                </a:cubicBezTo>
                <a:cubicBezTo>
                  <a:pt x="68" y="0"/>
                  <a:pt x="68" y="0"/>
                  <a:pt x="68" y="0"/>
                </a:cubicBezTo>
                <a:cubicBezTo>
                  <a:pt x="64" y="0"/>
                  <a:pt x="62" y="3"/>
                  <a:pt x="62" y="6"/>
                </a:cubicBezTo>
                <a:cubicBezTo>
                  <a:pt x="62" y="23"/>
                  <a:pt x="62" y="23"/>
                  <a:pt x="62" y="23"/>
                </a:cubicBezTo>
                <a:cubicBezTo>
                  <a:pt x="7" y="23"/>
                  <a:pt x="7" y="23"/>
                  <a:pt x="7" y="23"/>
                </a:cubicBezTo>
                <a:cubicBezTo>
                  <a:pt x="4" y="23"/>
                  <a:pt x="2" y="25"/>
                  <a:pt x="1" y="28"/>
                </a:cubicBezTo>
                <a:cubicBezTo>
                  <a:pt x="0" y="30"/>
                  <a:pt x="1" y="33"/>
                  <a:pt x="3" y="35"/>
                </a:cubicBezTo>
                <a:cubicBezTo>
                  <a:pt x="39" y="59"/>
                  <a:pt x="39" y="59"/>
                  <a:pt x="39" y="59"/>
                </a:cubicBezTo>
                <a:cubicBezTo>
                  <a:pt x="4" y="84"/>
                  <a:pt x="4" y="84"/>
                  <a:pt x="4" y="84"/>
                </a:cubicBezTo>
                <a:cubicBezTo>
                  <a:pt x="2" y="85"/>
                  <a:pt x="1" y="88"/>
                  <a:pt x="1" y="91"/>
                </a:cubicBezTo>
                <a:cubicBezTo>
                  <a:pt x="2" y="93"/>
                  <a:pt x="5" y="95"/>
                  <a:pt x="7" y="95"/>
                </a:cubicBezTo>
                <a:cubicBezTo>
                  <a:pt x="84" y="95"/>
                  <a:pt x="84" y="95"/>
                  <a:pt x="84" y="95"/>
                </a:cubicBezTo>
                <a:cubicBezTo>
                  <a:pt x="87" y="95"/>
                  <a:pt x="90" y="92"/>
                  <a:pt x="90" y="89"/>
                </a:cubicBezTo>
                <a:cubicBezTo>
                  <a:pt x="90" y="72"/>
                  <a:pt x="90" y="72"/>
                  <a:pt x="90" y="72"/>
                </a:cubicBezTo>
                <a:cubicBezTo>
                  <a:pt x="172" y="72"/>
                  <a:pt x="172" y="72"/>
                  <a:pt x="172" y="72"/>
                </a:cubicBezTo>
                <a:cubicBezTo>
                  <a:pt x="172" y="89"/>
                  <a:pt x="172" y="89"/>
                  <a:pt x="172" y="89"/>
                </a:cubicBezTo>
                <a:cubicBezTo>
                  <a:pt x="172" y="92"/>
                  <a:pt x="175" y="95"/>
                  <a:pt x="179" y="95"/>
                </a:cubicBezTo>
                <a:cubicBezTo>
                  <a:pt x="255" y="95"/>
                  <a:pt x="255" y="95"/>
                  <a:pt x="255" y="95"/>
                </a:cubicBezTo>
                <a:cubicBezTo>
                  <a:pt x="258" y="95"/>
                  <a:pt x="260" y="93"/>
                  <a:pt x="261" y="91"/>
                </a:cubicBezTo>
                <a:cubicBezTo>
                  <a:pt x="262" y="88"/>
                  <a:pt x="261" y="85"/>
                  <a:pt x="259" y="84"/>
                </a:cubicBezTo>
                <a:close/>
                <a:moveTo>
                  <a:pt x="78" y="83"/>
                </a:moveTo>
                <a:cubicBezTo>
                  <a:pt x="27" y="83"/>
                  <a:pt x="27" y="83"/>
                  <a:pt x="27" y="83"/>
                </a:cubicBezTo>
                <a:cubicBezTo>
                  <a:pt x="53" y="64"/>
                  <a:pt x="53" y="64"/>
                  <a:pt x="53" y="64"/>
                </a:cubicBezTo>
                <a:cubicBezTo>
                  <a:pt x="55" y="63"/>
                  <a:pt x="56" y="61"/>
                  <a:pt x="56" y="59"/>
                </a:cubicBezTo>
                <a:cubicBezTo>
                  <a:pt x="56" y="57"/>
                  <a:pt x="55" y="56"/>
                  <a:pt x="53" y="54"/>
                </a:cubicBezTo>
                <a:cubicBezTo>
                  <a:pt x="27" y="36"/>
                  <a:pt x="27" y="36"/>
                  <a:pt x="27" y="36"/>
                </a:cubicBezTo>
                <a:cubicBezTo>
                  <a:pt x="62" y="36"/>
                  <a:pt x="62" y="36"/>
                  <a:pt x="62" y="36"/>
                </a:cubicBezTo>
                <a:cubicBezTo>
                  <a:pt x="62" y="66"/>
                  <a:pt x="62" y="66"/>
                  <a:pt x="62" y="66"/>
                </a:cubicBezTo>
                <a:cubicBezTo>
                  <a:pt x="62" y="69"/>
                  <a:pt x="64" y="72"/>
                  <a:pt x="68" y="72"/>
                </a:cubicBezTo>
                <a:cubicBezTo>
                  <a:pt x="78" y="72"/>
                  <a:pt x="78" y="72"/>
                  <a:pt x="78" y="72"/>
                </a:cubicBezTo>
                <a:lnTo>
                  <a:pt x="78" y="83"/>
                </a:lnTo>
                <a:close/>
                <a:moveTo>
                  <a:pt x="74" y="60"/>
                </a:moveTo>
                <a:cubicBezTo>
                  <a:pt x="74" y="12"/>
                  <a:pt x="74" y="12"/>
                  <a:pt x="74" y="12"/>
                </a:cubicBezTo>
                <a:cubicBezTo>
                  <a:pt x="188" y="12"/>
                  <a:pt x="188" y="12"/>
                  <a:pt x="188" y="12"/>
                </a:cubicBezTo>
                <a:cubicBezTo>
                  <a:pt x="188" y="60"/>
                  <a:pt x="188" y="60"/>
                  <a:pt x="188" y="60"/>
                </a:cubicBezTo>
                <a:lnTo>
                  <a:pt x="74" y="60"/>
                </a:lnTo>
                <a:close/>
                <a:moveTo>
                  <a:pt x="185" y="83"/>
                </a:moveTo>
                <a:cubicBezTo>
                  <a:pt x="185" y="72"/>
                  <a:pt x="185" y="72"/>
                  <a:pt x="185" y="72"/>
                </a:cubicBezTo>
                <a:cubicBezTo>
                  <a:pt x="195" y="72"/>
                  <a:pt x="195" y="72"/>
                  <a:pt x="195" y="72"/>
                </a:cubicBezTo>
                <a:cubicBezTo>
                  <a:pt x="198" y="72"/>
                  <a:pt x="201" y="69"/>
                  <a:pt x="201" y="66"/>
                </a:cubicBezTo>
                <a:cubicBezTo>
                  <a:pt x="201" y="36"/>
                  <a:pt x="201" y="36"/>
                  <a:pt x="201" y="36"/>
                </a:cubicBezTo>
                <a:cubicBezTo>
                  <a:pt x="236" y="36"/>
                  <a:pt x="236" y="36"/>
                  <a:pt x="236" y="36"/>
                </a:cubicBezTo>
                <a:cubicBezTo>
                  <a:pt x="209" y="54"/>
                  <a:pt x="209" y="54"/>
                  <a:pt x="209" y="54"/>
                </a:cubicBezTo>
                <a:cubicBezTo>
                  <a:pt x="208" y="56"/>
                  <a:pt x="207" y="57"/>
                  <a:pt x="207" y="59"/>
                </a:cubicBezTo>
                <a:cubicBezTo>
                  <a:pt x="207" y="61"/>
                  <a:pt x="208" y="63"/>
                  <a:pt x="209" y="64"/>
                </a:cubicBezTo>
                <a:cubicBezTo>
                  <a:pt x="236" y="83"/>
                  <a:pt x="236" y="83"/>
                  <a:pt x="236" y="83"/>
                </a:cubicBezTo>
                <a:lnTo>
                  <a:pt x="185" y="8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9828235" y="2338489"/>
            <a:ext cx="201644" cy="260414"/>
          </a:xfrm>
          <a:custGeom>
            <a:rect l="l" t="t" r="r" b="b"/>
            <a:pathLst>
              <a:path w="52" h="69">
                <a:moveTo>
                  <a:pt x="0" y="53"/>
                </a:moveTo>
                <a:cubicBezTo>
                  <a:pt x="0" y="69"/>
                  <a:pt x="0" y="69"/>
                  <a:pt x="0" y="69"/>
                </a:cubicBezTo>
                <a:cubicBezTo>
                  <a:pt x="53" y="69"/>
                  <a:pt x="53" y="69"/>
                  <a:pt x="53" y="69"/>
                </a:cubicBezTo>
                <a:cubicBezTo>
                  <a:pt x="53" y="53"/>
                  <a:pt x="53" y="53"/>
                  <a:pt x="53" y="53"/>
                </a:cubicBezTo>
                <a:cubicBezTo>
                  <a:pt x="39" y="53"/>
                  <a:pt x="39" y="53"/>
                  <a:pt x="39" y="53"/>
                </a:cubicBezTo>
                <a:cubicBezTo>
                  <a:pt x="39" y="0"/>
                  <a:pt x="39" y="0"/>
                  <a:pt x="39" y="0"/>
                </a:cubicBezTo>
                <a:cubicBezTo>
                  <a:pt x="16" y="0"/>
                  <a:pt x="16" y="0"/>
                  <a:pt x="16" y="0"/>
                </a:cubicBezTo>
                <a:cubicBezTo>
                  <a:pt x="15" y="4"/>
                  <a:pt x="15" y="7"/>
                  <a:pt x="13" y="8"/>
                </a:cubicBezTo>
                <a:cubicBezTo>
                  <a:pt x="11" y="9"/>
                  <a:pt x="5" y="9"/>
                  <a:pt x="0" y="9"/>
                </a:cubicBezTo>
                <a:cubicBezTo>
                  <a:pt x="0" y="24"/>
                  <a:pt x="0" y="24"/>
                  <a:pt x="0" y="24"/>
                </a:cubicBezTo>
                <a:cubicBezTo>
                  <a:pt x="14" y="24"/>
                  <a:pt x="14" y="24"/>
                  <a:pt x="14" y="24"/>
                </a:cubicBezTo>
                <a:cubicBezTo>
                  <a:pt x="14" y="53"/>
                  <a:pt x="14" y="53"/>
                  <a:pt x="14" y="53"/>
                </a:cubicBezTo>
                <a:lnTo>
                  <a:pt x="0" y="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>
            <a:off x="9926772" y="3474155"/>
            <a:ext cx="0" cy="460258"/>
          </a:xfrm>
          <a:prstGeom prst="line">
            <a:avLst/>
          </a:prstGeom>
          <a:ln w="34925">
            <a:solidFill>
              <a:srgbClr val="C1C0C0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36" name="AutoShape 36"/>
          <p:cNvSpPr/>
          <p:nvPr/>
        </p:nvSpPr>
        <p:spPr>
          <a:xfrm>
            <a:off x="9273500" y="3907542"/>
            <a:ext cx="1362075" cy="101632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8883784" y="4608938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选择新鲜、卫生的食物，避免食用未煮熟或变质的食物。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864734" y="4161263"/>
            <a:ext cx="21240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注重食品安全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孕期饮食原则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推荐食物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瘦肉、鱼、蛋、奶制品、豆类、蔬菜、水果等富含优质蛋白质、维生素和矿物质的食物。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食谱示例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早餐可选择燕麦粥、全麦面包搭配牛奶；午餐可食用瘦肉蔬菜炒饭或鸡肉面条；晚餐则以清蒸鱼、绿叶蔬菜为主，搭配适量粗粮如红薯或玉米。此外，孕期可适量食用坚果、酸奶等健康零食。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孕期推荐食物与食谱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乳母饮食指南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能量需求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哺乳期妇女需要额外的能量来支持乳汁生产，通常建议每天增加500千卡的摄入量。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蛋白质是乳汁生产的重要基础，乳母应确保每天摄入足够的优质蛋白质，如鱼、肉、蛋、奶和豆类等。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钙和维生素D需求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钙和维生素D对于骨骼健康和乳汁中钙的含量至关重要，乳母应增加富含钙和维生素D的食物摄入，如奶制品、小鱼干、蛋黄等。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其他营养素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哺乳期妇女还需要充足的铁、锌、维生素A、维生素C等营养素，以维持自身健康和乳汁质量。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哺乳期营养需求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哺乳期妇女应保持食物种类的多样性，确保摄入各种营养素。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建议乳母采用三餐三点或三餐两点的饮食模式，增加小食和夜宵的摄入，以满足能量和营养素的需求。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增加餐次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哺乳期妇女应确保每天摄入足够的水分，以维持乳汁的正常分泌和身体的水平衡。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充足水分摄入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某些食物可能会影响乳汁的味道或引起宝宝的不适，如辛辣、油腻、咖啡因等，乳母应尽量避免或适量摄入。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哺乳期饮食原则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831" r="208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包括瘦肉、家禽、鱼类、蛋类、奶制品、豆类、全谷类、新鲜蔬菜和水果等。这些食物富含优质蛋白质、钙、铁、锌、维生素等营养素，有助于乳汁的生产和宝宝的健康成长。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推荐食谱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如鲫鱼豆腐汤、猪蹄黄豆汤、鸡蛋炒西红柿等。这些食谱结合了富含蛋白质、钙和维生素的食材，既美味又营养，适合哺乳期妇女食用。同时，可以根据个人口味和喜好进行调整和创新。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哺乳期推荐食物与食谱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https://d.book118.com/698067001005006035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2024-09-13T16:39:21.919</cp:lastPrinted>
  <dcterms:created xsi:type="dcterms:W3CDTF">2024-09-13T08:39:21Z</dcterms:created>
  <dcterms:modified xsi:type="dcterms:W3CDTF">2024-09-13T08:39:24Z</dcterms:modified>
</cp:coreProperties>
</file>