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svg" ContentType="image/sv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8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image" Target="../media/image3.svg" /><Relationship Id="rId5" Type="http://schemas.openxmlformats.org/officeDocument/2006/relationships/tags" Target="../tags/tag2.xml" /><Relationship Id="rId6" Type="http://schemas.openxmlformats.org/officeDocument/2006/relationships/tags" Target="../tags/tag3.xml" /><Relationship Id="rId7" Type="http://schemas.openxmlformats.org/officeDocument/2006/relationships/tags" Target="../tags/tag4.xml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jpeg" /><Relationship Id="rId10" Type="http://schemas.openxmlformats.org/officeDocument/2006/relationships/tags" Target="../tags/tag30.xml" /><Relationship Id="rId11" Type="http://schemas.openxmlformats.org/officeDocument/2006/relationships/tags" Target="../tags/tag31.xml" /><Relationship Id="rId12" Type="http://schemas.openxmlformats.org/officeDocument/2006/relationships/tags" Target="../tags/tag32.xml" /><Relationship Id="rId13" Type="http://schemas.openxmlformats.org/officeDocument/2006/relationships/tags" Target="../tags/tag33.xml" /><Relationship Id="rId14" Type="http://schemas.openxmlformats.org/officeDocument/2006/relationships/tags" Target="../tags/tag34.xml" /><Relationship Id="rId15" Type="http://schemas.openxmlformats.org/officeDocument/2006/relationships/tags" Target="../tags/tag3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6.png" /><Relationship Id="rId4" Type="http://schemas.openxmlformats.org/officeDocument/2006/relationships/image" Target="../media/image7.svg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tags" Target="../tags/tag29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jpeg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tags" Target="../tags/tag46.xml" /><Relationship Id="rId15" Type="http://schemas.openxmlformats.org/officeDocument/2006/relationships/tags" Target="../tags/tag47.xml" /><Relationship Id="rId16" Type="http://schemas.openxmlformats.org/officeDocument/2006/relationships/tags" Target="../tags/tag48.xml" /><Relationship Id="rId17" Type="http://schemas.openxmlformats.org/officeDocument/2006/relationships/tags" Target="../tags/tag49.xml" /><Relationship Id="rId18" Type="http://schemas.openxmlformats.org/officeDocument/2006/relationships/tags" Target="../tags/tag50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9.png" /><Relationship Id="rId4" Type="http://schemas.openxmlformats.org/officeDocument/2006/relationships/image" Target="../media/image10.svg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4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image" Target="../media/image3.svg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2346C6-F2EE-4B52-BD03-BE342782A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F4AFBB-18AF-4D5C-A085-1A604EEBE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70AF88-5575-452C-B0A1-82F42870F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88B347-2F30-4566-AF8C-9447672D0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94244E-1055-466D-ADE2-E6C82AF62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C09DC7-2E85-4D7E-B847-EF7053031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87895F-6818-4D92-998F-E91D1A77E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3970F4-34CA-46E5-8B0C-E7FD676FE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6B3F3A-44C5-4F7D-A9AF-3AA1E32E7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67D6BD-6887-404F-AF67-E29E68696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90AB38-8DC2-4861-9F32-6D0FBDDC0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18" descr="图片包含 游戏机, 食物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15" name="图形 3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4" name="图形 6"/>
          <p:cNvSpPr/>
          <p:nvPr>
            <p:custDataLst>
              <p:tags r:id="rId6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34000">
                <a:schemeClr val="accent1"/>
              </a:gs>
              <a:gs pos="0">
                <a:schemeClr val="accent2">
                  <a:alpha val="30000"/>
                </a:schemeClr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任意多边形: 形状 6"/>
          <p:cNvSpPr/>
          <p:nvPr>
            <p:custDataLst>
              <p:tags r:id="rId7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accent1"/>
              </a:gs>
              <a:gs pos="52000">
                <a:schemeClr val="accent2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任意多边形: 形状 7"/>
          <p:cNvSpPr/>
          <p:nvPr>
            <p:custDataLst>
              <p:tags r:id="rId8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任意多边形: 形状 8"/>
          <p:cNvSpPr/>
          <p:nvPr>
            <p:custDataLst>
              <p:tags r:id="rId9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任意多边形: 形状 9"/>
          <p:cNvSpPr/>
          <p:nvPr>
            <p:custDataLst>
              <p:tags r:id="rId10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副标题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12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13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5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7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31000">
                <a:schemeClr val="accent2">
                  <a:alpha val="10000"/>
                </a:schemeClr>
              </a:gs>
              <a:gs pos="0">
                <a:schemeClr val="accent1">
                  <a:alpha val="5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8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50000"/>
                </a:schemeClr>
              </a:gs>
              <a:gs pos="55000">
                <a:schemeClr val="accent1">
                  <a:alpha val="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" name="图片 20" descr="背景图案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3" name="图形 12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24" name="图形 6"/>
          <p:cNvSpPr/>
          <p:nvPr>
            <p:custDataLst>
              <p:tags r:id="rId6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34000">
                <a:schemeClr val="accent1"/>
              </a:gs>
              <a:gs pos="0">
                <a:schemeClr val="accent2">
                  <a:alpha val="30000"/>
                </a:schemeClr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5" name="图片 3" descr="光源1"/>
          <p:cNvSpPr/>
          <p:nvPr>
            <p:custDataLst>
              <p:tags r:id="rId7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100000">
                <a:schemeClr val="accent1"/>
              </a:gs>
              <a:gs pos="52000">
                <a:schemeClr val="accent2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6" name="任意多边形 43"/>
          <p:cNvSpPr/>
          <p:nvPr>
            <p:custDataLst>
              <p:tags r:id="rId8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7" name="任意多边形 47"/>
          <p:cNvSpPr/>
          <p:nvPr>
            <p:custDataLst>
              <p:tags r:id="rId9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57000">
                <a:schemeClr val="accent5">
                  <a:alpha val="25000"/>
                </a:schemeClr>
              </a:gs>
              <a:gs pos="0">
                <a:schemeClr val="accent2">
                  <a:alpha val="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8" name="任意多边形 51"/>
          <p:cNvSpPr/>
          <p:nvPr>
            <p:custDataLst>
              <p:tags r:id="rId10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6" name="副标题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7" descr="图片包含 游戏机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17" name="图形 3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6" name="图形 6"/>
          <p:cNvSpPr/>
          <p:nvPr>
            <p:custDataLst>
              <p:tags r:id="rId6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34000">
                <a:schemeClr val="accent1"/>
              </a:gs>
              <a:gs pos="0">
                <a:schemeClr val="accent2">
                  <a:alpha val="30000"/>
                </a:schemeClr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5" name="任意多边形 13"/>
          <p:cNvSpPr/>
          <p:nvPr>
            <p:custDataLst>
              <p:tags r:id="rId7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100000">
                <a:schemeClr val="accent1"/>
              </a:gs>
              <a:gs pos="52000">
                <a:schemeClr val="accent2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任意多边形 16"/>
          <p:cNvSpPr/>
          <p:nvPr>
            <p:custDataLst>
              <p:tags r:id="rId8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100000">
                <a:schemeClr val="accent2">
                  <a:alpha val="0"/>
                </a:schemeClr>
              </a:gs>
              <a:gs pos="0">
                <a:schemeClr val="accent1">
                  <a:alpha val="7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任意多边形 19"/>
          <p:cNvSpPr/>
          <p:nvPr>
            <p:custDataLst>
              <p:tags r:id="rId9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23"/>
          <p:cNvSpPr/>
          <p:nvPr>
            <p:custDataLst>
              <p:tags r:id="rId10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节编号"/>
          <p:cNvSpPr txBox="1">
            <a:spLocks noGrp="1"/>
          </p:cNvSpPr>
          <p:nvPr>
            <p:ph type="body" idx="5" hasCustomPrompt="1"/>
            <p:custDataLst>
              <p:tags r:id="rId11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4" hasCustomPrompt="1"/>
            <p:custDataLst>
              <p:tags r:id="rId12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" name="椭圆 9"/>
          <p:cNvSpPr/>
          <p:nvPr>
            <p:custDataLst>
              <p:tags r:id="rId13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椭圆 10"/>
          <p:cNvSpPr/>
          <p:nvPr>
            <p:custDataLst>
              <p:tags r:id="rId14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2" name="椭圆 11"/>
          <p:cNvSpPr/>
          <p:nvPr>
            <p:custDataLst>
              <p:tags r:id="rId15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5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6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7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31000">
                <a:schemeClr val="accent2">
                  <a:alpha val="10000"/>
                </a:schemeClr>
              </a:gs>
              <a:gs pos="0">
                <a:schemeClr val="accent1">
                  <a:alpha val="5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8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50000"/>
                </a:schemeClr>
              </a:gs>
              <a:gs pos="55000">
                <a:schemeClr val="accent1">
                  <a:alpha val="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" name="图片 19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9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8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4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5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6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31000">
                <a:schemeClr val="accent2">
                  <a:alpha val="10000"/>
                </a:schemeClr>
              </a:gs>
              <a:gs pos="0">
                <a:schemeClr val="accent1">
                  <a:alpha val="5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7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50000"/>
                </a:schemeClr>
              </a:gs>
              <a:gs pos="55000">
                <a:schemeClr val="accent1">
                  <a:alpha val="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7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8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31000">
                <a:schemeClr val="accent2">
                  <a:alpha val="10000"/>
                </a:schemeClr>
              </a:gs>
              <a:gs pos="0">
                <a:schemeClr val="accent1">
                  <a:alpha val="5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9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50000"/>
                </a:schemeClr>
              </a:gs>
              <a:gs pos="55000">
                <a:schemeClr val="accent1">
                  <a:alpha val="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31000">
                <a:schemeClr val="accent2">
                  <a:alpha val="10000"/>
                </a:schemeClr>
              </a:gs>
              <a:gs pos="0">
                <a:schemeClr val="accent1">
                  <a:alpha val="5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50000"/>
                </a:schemeClr>
              </a:gs>
              <a:gs pos="55000">
                <a:schemeClr val="accent1">
                  <a:alpha val="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10" name="图片 9" descr="黑暗中的灯光&#10;&#10;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31000">
                <a:schemeClr val="accent2">
                  <a:alpha val="10000"/>
                </a:schemeClr>
              </a:gs>
              <a:gs pos="0">
                <a:schemeClr val="accent1">
                  <a:alpha val="5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50000"/>
                </a:schemeClr>
              </a:gs>
              <a:gs pos="55000">
                <a:schemeClr val="accent1">
                  <a:alpha val="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31000">
                <a:schemeClr val="accent2">
                  <a:alpha val="10000"/>
                </a:schemeClr>
              </a:gs>
              <a:gs pos="0">
                <a:schemeClr val="accent1">
                  <a:alpha val="5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50000"/>
                </a:schemeClr>
              </a:gs>
              <a:gs pos="55000">
                <a:schemeClr val="accent1">
                  <a:alpha val="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图片 14" descr="图片包含 游戏机, 食物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12" name="图形 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1" name="图形 6"/>
          <p:cNvSpPr/>
          <p:nvPr>
            <p:custDataLst>
              <p:tags r:id="rId6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34000">
                <a:schemeClr val="accent1"/>
              </a:gs>
              <a:gs pos="0">
                <a:schemeClr val="accent2">
                  <a:alpha val="30000"/>
                </a:schemeClr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任意多边形: 形状 6"/>
          <p:cNvSpPr/>
          <p:nvPr>
            <p:custDataLst>
              <p:tags r:id="rId7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accent1"/>
              </a:gs>
              <a:gs pos="52000">
                <a:schemeClr val="accent2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任意多边形: 形状 8"/>
          <p:cNvSpPr/>
          <p:nvPr>
            <p:custDataLst>
              <p:tags r:id="rId8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任意多边形: 形状 12"/>
          <p:cNvSpPr/>
          <p:nvPr>
            <p:custDataLst>
              <p:tags r:id="rId9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: 形状 13"/>
          <p:cNvSpPr/>
          <p:nvPr>
            <p:custDataLst>
              <p:tags r:id="rId10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黑暗中的灯光&#10;&#10;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7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8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31000">
                <a:schemeClr val="accent2">
                  <a:alpha val="10000"/>
                </a:schemeClr>
              </a:gs>
              <a:gs pos="0">
                <a:schemeClr val="accent1">
                  <a:alpha val="5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9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50000"/>
                </a:schemeClr>
              </a:gs>
              <a:gs pos="55000">
                <a:schemeClr val="accent1">
                  <a:alpha val="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15" Type="http://schemas.openxmlformats.org/officeDocument/2006/relationships/tags" Target="../tags/tag197.xml" /><Relationship Id="rId16" Type="http://schemas.openxmlformats.org/officeDocument/2006/relationships/tags" Target="../tags/tag198.xml" /><Relationship Id="rId17" Type="http://schemas.openxmlformats.org/officeDocument/2006/relationships/tags" Target="../tags/tag199.xml" /><Relationship Id="rId18" Type="http://schemas.openxmlformats.org/officeDocument/2006/relationships/tags" Target="../tags/tag200.xml" /><Relationship Id="rId19" Type="http://schemas.openxmlformats.org/officeDocument/2006/relationships/tags" Target="../tags/tag201.xml" /><Relationship Id="rId2" Type="http://schemas.openxmlformats.org/officeDocument/2006/relationships/tags" Target="../tags/tag184.xml" /><Relationship Id="rId20" Type="http://schemas.openxmlformats.org/officeDocument/2006/relationships/tags" Target="../tags/tag202.xml" /><Relationship Id="rId21" Type="http://schemas.openxmlformats.org/officeDocument/2006/relationships/tags" Target="../tags/tag203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0.xml" /><Relationship Id="rId11" Type="http://schemas.openxmlformats.org/officeDocument/2006/relationships/tags" Target="../tags/tag241.xml" /><Relationship Id="rId12" Type="http://schemas.openxmlformats.org/officeDocument/2006/relationships/tags" Target="../tags/tag242.xml" /><Relationship Id="rId13" Type="http://schemas.openxmlformats.org/officeDocument/2006/relationships/tags" Target="../tags/tag243.xml" /><Relationship Id="rId14" Type="http://schemas.openxmlformats.org/officeDocument/2006/relationships/tags" Target="../tags/tag244.xml" /><Relationship Id="rId15" Type="http://schemas.openxmlformats.org/officeDocument/2006/relationships/tags" Target="../tags/tag245.xml" /><Relationship Id="rId16" Type="http://schemas.openxmlformats.org/officeDocument/2006/relationships/tags" Target="../tags/tag246.xml" /><Relationship Id="rId17" Type="http://schemas.openxmlformats.org/officeDocument/2006/relationships/tags" Target="../tags/tag247.xml" /><Relationship Id="rId18" Type="http://schemas.openxmlformats.org/officeDocument/2006/relationships/tags" Target="../tags/tag248.xml" /><Relationship Id="rId19" Type="http://schemas.openxmlformats.org/officeDocument/2006/relationships/tags" Target="../tags/tag249.xml" /><Relationship Id="rId2" Type="http://schemas.openxmlformats.org/officeDocument/2006/relationships/tags" Target="../tags/tag232.xml" /><Relationship Id="rId20" Type="http://schemas.openxmlformats.org/officeDocument/2006/relationships/tags" Target="../tags/tag250.xml" /><Relationship Id="rId21" Type="http://schemas.openxmlformats.org/officeDocument/2006/relationships/tags" Target="../tags/tag251.xml" /><Relationship Id="rId22" Type="http://schemas.openxmlformats.org/officeDocument/2006/relationships/tags" Target="../tags/tag252.xml" /><Relationship Id="rId23" Type="http://schemas.openxmlformats.org/officeDocument/2006/relationships/tags" Target="../tags/tag253.xml" /><Relationship Id="rId24" Type="http://schemas.openxmlformats.org/officeDocument/2006/relationships/tags" Target="../tags/tag254.xml" /><Relationship Id="rId25" Type="http://schemas.openxmlformats.org/officeDocument/2006/relationships/tags" Target="../tags/tag255.xml" /><Relationship Id="rId26" Type="http://schemas.openxmlformats.org/officeDocument/2006/relationships/tags" Target="../tags/tag256.xml" /><Relationship Id="rId27" Type="http://schemas.openxmlformats.org/officeDocument/2006/relationships/tags" Target="../tags/tag257.xml" /><Relationship Id="rId28" Type="http://schemas.openxmlformats.org/officeDocument/2006/relationships/tags" Target="../tags/tag258.xml" /><Relationship Id="rId29" Type="http://schemas.openxmlformats.org/officeDocument/2006/relationships/tags" Target="../tags/tag259.xml" /><Relationship Id="rId3" Type="http://schemas.openxmlformats.org/officeDocument/2006/relationships/tags" Target="../tags/tag233.xml" /><Relationship Id="rId30" Type="http://schemas.openxmlformats.org/officeDocument/2006/relationships/tags" Target="../tags/tag260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1.xml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5.xml" /><Relationship Id="rId3" Type="http://schemas.openxmlformats.org/officeDocument/2006/relationships/tags" Target="../tags/tag266.xml" /><Relationship Id="rId4" Type="http://schemas.openxmlformats.org/officeDocument/2006/relationships/tags" Target="../tags/tag26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6.xml" /><Relationship Id="rId11" Type="http://schemas.openxmlformats.org/officeDocument/2006/relationships/tags" Target="../tags/tag277.xml" /><Relationship Id="rId12" Type="http://schemas.openxmlformats.org/officeDocument/2006/relationships/tags" Target="../tags/tag278.xml" /><Relationship Id="rId13" Type="http://schemas.openxmlformats.org/officeDocument/2006/relationships/tags" Target="../tags/tag279.xml" /><Relationship Id="rId14" Type="http://schemas.openxmlformats.org/officeDocument/2006/relationships/tags" Target="../tags/tag280.xml" /><Relationship Id="rId2" Type="http://schemas.openxmlformats.org/officeDocument/2006/relationships/tags" Target="../tags/tag268.xml" /><Relationship Id="rId3" Type="http://schemas.openxmlformats.org/officeDocument/2006/relationships/tags" Target="../tags/tag269.xml" /><Relationship Id="rId4" Type="http://schemas.openxmlformats.org/officeDocument/2006/relationships/tags" Target="../tags/tag270.xml" /><Relationship Id="rId5" Type="http://schemas.openxmlformats.org/officeDocument/2006/relationships/tags" Target="../tags/tag271.xml" /><Relationship Id="rId6" Type="http://schemas.openxmlformats.org/officeDocument/2006/relationships/tags" Target="../tags/tag272.xml" /><Relationship Id="rId7" Type="http://schemas.openxmlformats.org/officeDocument/2006/relationships/tags" Target="../tags/tag273.xml" /><Relationship Id="rId8" Type="http://schemas.openxmlformats.org/officeDocument/2006/relationships/tags" Target="../tags/tag274.xml" /><Relationship Id="rId9" Type="http://schemas.openxmlformats.org/officeDocument/2006/relationships/tags" Target="../tags/tag27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73126123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1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疼痛的病因学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7" name="文本占位符 6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22" name="矩形 21"/>
          <p:cNvSpPr/>
          <p:nvPr>
            <p:custDataLst>
              <p:tags r:id="rId5"/>
            </p:custDataLst>
          </p:nvPr>
        </p:nvSpPr>
        <p:spPr>
          <a:xfrm>
            <a:off x="4431665" y="65976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5" name="序号"/>
          <p:cNvSpPr txBox="1"/>
          <p:nvPr>
            <p:custDataLst>
              <p:tags r:id="rId6"/>
            </p:custDataLst>
          </p:nvPr>
        </p:nvSpPr>
        <p:spPr>
          <a:xfrm>
            <a:off x="4777105" y="1535430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6" name="标题"/>
          <p:cNvSpPr txBox="1"/>
          <p:nvPr>
            <p:custDataLst>
              <p:tags r:id="rId7"/>
            </p:custDataLst>
          </p:nvPr>
        </p:nvSpPr>
        <p:spPr>
          <a:xfrm>
            <a:off x="4659630" y="77914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疼痛的分类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4" name="矩形 3"/>
          <p:cNvSpPr/>
          <p:nvPr>
            <p:custDataLst>
              <p:tags r:id="rId8"/>
            </p:custDataLst>
          </p:nvPr>
        </p:nvSpPr>
        <p:spPr>
          <a:xfrm>
            <a:off x="4431665" y="257492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" name="序号"/>
          <p:cNvSpPr txBox="1"/>
          <p:nvPr>
            <p:custDataLst>
              <p:tags r:id="rId9"/>
            </p:custDataLst>
          </p:nvPr>
        </p:nvSpPr>
        <p:spPr>
          <a:xfrm>
            <a:off x="4777105" y="344995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" name="标题"/>
          <p:cNvSpPr txBox="1"/>
          <p:nvPr>
            <p:custDataLst>
              <p:tags r:id="rId10"/>
            </p:custDataLst>
          </p:nvPr>
        </p:nvSpPr>
        <p:spPr>
          <a:xfrm>
            <a:off x="4659630" y="269430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疼痛的病因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4431665" y="449008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2" name="序号"/>
          <p:cNvSpPr txBox="1"/>
          <p:nvPr>
            <p:custDataLst>
              <p:tags r:id="rId12"/>
            </p:custDataLst>
          </p:nvPr>
        </p:nvSpPr>
        <p:spPr>
          <a:xfrm>
            <a:off x="4777105" y="536511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7" name="标题"/>
          <p:cNvSpPr txBox="1"/>
          <p:nvPr>
            <p:custDataLst>
              <p:tags r:id="rId13"/>
            </p:custDataLst>
          </p:nvPr>
        </p:nvSpPr>
        <p:spPr>
          <a:xfrm>
            <a:off x="4659630" y="460946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疼痛的病理生理机制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41" name="矩形 40"/>
          <p:cNvSpPr/>
          <p:nvPr>
            <p:custDataLst>
              <p:tags r:id="rId14"/>
            </p:custDataLst>
          </p:nvPr>
        </p:nvSpPr>
        <p:spPr>
          <a:xfrm>
            <a:off x="8164830" y="161734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42" name="序号"/>
          <p:cNvSpPr txBox="1"/>
          <p:nvPr>
            <p:custDataLst>
              <p:tags r:id="rId15"/>
            </p:custDataLst>
          </p:nvPr>
        </p:nvSpPr>
        <p:spPr>
          <a:xfrm>
            <a:off x="8509635" y="2493010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44" name="标题"/>
          <p:cNvSpPr txBox="1"/>
          <p:nvPr>
            <p:custDataLst>
              <p:tags r:id="rId16"/>
            </p:custDataLst>
          </p:nvPr>
        </p:nvSpPr>
        <p:spPr>
          <a:xfrm>
            <a:off x="8392795" y="1736725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疼痛的诊断与评估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7"/>
            </p:custDataLst>
          </p:nvPr>
        </p:nvSpPr>
        <p:spPr>
          <a:xfrm>
            <a:off x="8164830" y="353250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47" name="序号"/>
          <p:cNvSpPr txBox="1"/>
          <p:nvPr>
            <p:custDataLst>
              <p:tags r:id="rId18"/>
            </p:custDataLst>
          </p:nvPr>
        </p:nvSpPr>
        <p:spPr>
          <a:xfrm>
            <a:off x="8509635" y="440753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49" name="标题"/>
          <p:cNvSpPr txBox="1"/>
          <p:nvPr>
            <p:custDataLst>
              <p:tags r:id="rId19"/>
            </p:custDataLst>
          </p:nvPr>
        </p:nvSpPr>
        <p:spPr>
          <a:xfrm>
            <a:off x="8392795" y="3651885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疼痛的治疗与管理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5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疼痛的分类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急性疼痛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86694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069608" y="1692497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460993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定义：突然发生，持续时间较短的疼痛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0060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402316" y="1692497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94359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病因：多由创伤、手术、急性炎症等引起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86694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460993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特点：疼痛剧烈，呈刀割样、撕裂样或电击样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069608" y="4311161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9919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62832" y="4311161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54218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治疗：针对病因进行治疗，如使用镇痛药、手术等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慢性疼痛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5654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98260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定义：持续时间较长，通常超过几个月的疼痛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334518" y="2721717"/>
            <a:ext cx="1784917" cy="12639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429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750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病因：多种多样，包括神经性、炎症性、肌肉骨骼等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12018" y="2721717"/>
            <a:ext cx="1784917" cy="12639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19748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25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特点：疼痛程度较轻，但持续时间较长，可能会影响患者的日常生活和工作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88176" y="2721717"/>
            <a:ext cx="1784917" cy="126399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96577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29418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治疗：针对不同病因采取相应的治疗方法，如药物治疗、物理治疗、手术治疗等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9065676" y="2721717"/>
            <a:ext cx="1784917" cy="126399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神经性疼痛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30500"/>
            <a:ext cx="855601" cy="248961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03988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191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0480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31141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03988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495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0480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53740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定义：由于神经系统的损伤或疾病引起的疼痛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53740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分类：根据疼痛的性质和部位可分为多种类型，如灼痛、刺痛、钝痛等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43958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16805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217" y="235652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1826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68950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40515"/>
            <a:ext cx="813368" cy="2235485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523" y="238151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4325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90908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治疗方法：药物治疗、物理治疗、手术治疗等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65916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病因：神经系统的损伤、炎症、肿瘤等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心理性疼痛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330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2930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08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定义：由心理因素引起的疼痛感，无明确的生理病因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861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593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201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病因：心理创伤、情绪障碍、焦虑、抑郁等心理因素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0927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527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5905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症状：疼痛部位不明确，呈弥散性，与生理性疼痛不同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253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2986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231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治疗：心理治疗为主，药物治疗为辅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5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疼痛的病因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物理因素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554517" y="131953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创伤和损伤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554517" y="259910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温度变化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554517" y="387867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机械压力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554517" y="515824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电磁辐射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化学因素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330" y="3207818"/>
            <a:ext cx="2907263" cy="1181764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372" y="3207818"/>
            <a:ext cx="2907263" cy="1181764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456" y="3207818"/>
            <a:ext cx="2907263" cy="1181764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414" y="3207818"/>
            <a:ext cx="2907263" cy="1181764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神经递质：如乙酰胆碱、谷氨酸等，可影响神经传导，导致疼痛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330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炎症介质：如前列腺素、缓激肽等，可引起疼痛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致痛物质：如尿酸、乳酸等，可刺激组织引起疼痛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药物：某些药物如阿司匹林、布洛芬等，可引起疼痛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生物因素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14057" y="4036866"/>
            <a:ext cx="7357027" cy="1924766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266271" y="4117251"/>
            <a:ext cx="5577986" cy="1652921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64242" y="4353832"/>
            <a:ext cx="3981146" cy="1179731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38693" y="4553815"/>
            <a:ext cx="2631992" cy="779937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30137" y="475837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8386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778078" y="449761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19904" y="454009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8330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9832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5782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7739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65003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7874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2122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3945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5447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7538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6816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87120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6617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16447" y="495704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97185" y="4649232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13257" y="3681995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31019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08330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遗传因素：疼痛敏感性、疼痛阈值等存在遗传倾向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336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心理因素：心理状态和情绪对疼痛的感知和耐受性产生影响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63330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免疫因素：免疫系统的激活与慢性疼痛的发生和发展密切相关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2964336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神经因素：神经系统的结构和功能异常可能导致疼痛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心理因素</a:t>
            </a:r>
            <a:endParaRPr lang="zh-CN" altLang="en-US"/>
          </a:p>
        </p:txBody>
      </p:sp>
      <p:sp>
        <p:nvSpPr>
          <p:cNvPr id="19" name="正文"/>
          <p:cNvSpPr txBox="1"/>
          <p:nvPr>
            <p:custDataLst>
              <p:tags r:id="rId2"/>
            </p:custDataLst>
          </p:nvPr>
        </p:nvSpPr>
        <p:spPr>
          <a:xfrm>
            <a:off x="2289796" y="1319530"/>
            <a:ext cx="7606058" cy="10055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情绪状态：如焦虑、抑郁等情绪状态可引发疼痛感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0" name="正文"/>
          <p:cNvSpPr txBox="1"/>
          <p:nvPr>
            <p:custDataLst>
              <p:tags r:id="rId3"/>
            </p:custDataLst>
          </p:nvPr>
        </p:nvSpPr>
        <p:spPr>
          <a:xfrm>
            <a:off x="2289796" y="2627738"/>
            <a:ext cx="7606058" cy="10055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心理创伤：如童年遭受虐待、亲人过世等创伤经历可能导致疼痛症状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1" name="正文"/>
          <p:cNvSpPr txBox="1"/>
          <p:nvPr>
            <p:custDataLst>
              <p:tags r:id="rId4"/>
            </p:custDataLst>
          </p:nvPr>
        </p:nvSpPr>
        <p:spPr>
          <a:xfrm>
            <a:off x="2289796" y="3935945"/>
            <a:ext cx="7606058" cy="10055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认知因素：对疼痛的认知和态度可影响疼痛感受，如过度关注疼痛或对其产生恐惧心理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2" name="正文"/>
          <p:cNvSpPr txBox="1"/>
          <p:nvPr>
            <p:custDataLst>
              <p:tags r:id="rId5"/>
            </p:custDataLst>
          </p:nvPr>
        </p:nvSpPr>
        <p:spPr>
          <a:xfrm>
            <a:off x="2289796" y="5244153"/>
            <a:ext cx="7606058" cy="10055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人格特质：如敏感、紧张、易怒等人格特质可能与疼痛的发生有关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03</a:t>
            </a:r>
            <a:endParaRPr lang="zh-CN" altLang="en-US"/>
          </a:p>
        </p:txBody>
      </p:sp>
      <p:sp>
        <p:nvSpPr>
          <p:cNvPr id="15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疼痛的病理生理机制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神经传导机制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330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2930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08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疼痛刺激通过神经末梢传递至神经纤维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861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593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201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神经纤维将疼痛信号传递至脊髓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0927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527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5905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脊髓将信号传递至大脑皮层，引起疼痛感觉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253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2986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231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大脑对疼痛信号进行解释和评估，产生疼痛体验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https://d.book118.com/698073126123006024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3;二级&#13;三级&#13;四级&#13;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6"/>
  <p:tag name="KSO_WM_UNIT_TYPE" val="b"/>
  <p:tag name="KSO_WM_UNIT_USESOURCEFORMAT_APPLY" val="0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273_5*l_h_i*1_1_1"/>
  <p:tag name="KSO_WM_UNIT_INDEX" val="1_1_1"/>
  <p:tag name="KSO_WM_UNIT_LAYERLEVEL" val="1_1_1"/>
  <p:tag name="KSO_WM_UNIT_LINE_FORE_SCHEMECOLOR_INDEX" val="6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1_2"/>
  <p:tag name="KSO_WM_UNIT_INDEX" val="1_1_2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2"/>
  <p:tag name="KSO_WM_UNIT_TEXT_FILL_TYPE" val="1"/>
  <p:tag name="KSO_WM_UNIT_TYPE" val="l_h_a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273_5*l_h_i*1_2_1"/>
  <p:tag name="KSO_WM_UNIT_INDEX" val="1_2_1"/>
  <p:tag name="KSO_WM_UNIT_LAYERLEVEL" val="1_1_1"/>
  <p:tag name="KSO_WM_UNIT_LINE_FORE_SCHEMECOLOR_INDEX" val="6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2_2"/>
  <p:tag name="KSO_WM_UNIT_INDEX" val="1_2_2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2"/>
  <p:tag name="KSO_WM_UNIT_TEXT_FILL_TYPE" val="1"/>
  <p:tag name="KSO_WM_UNIT_TYPE" val="l_h_a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273_5*l_h_i*1_3_1"/>
  <p:tag name="KSO_WM_UNIT_INDEX" val="1_3_1"/>
  <p:tag name="KSO_WM_UNIT_LAYERLEVEL" val="1_1_1"/>
  <p:tag name="KSO_WM_UNIT_LINE_FORE_SCHEMECOLOR_INDEX" val="6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3_2"/>
  <p:tag name="KSO_WM_UNIT_INDEX" val="1_3_2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2"/>
  <p:tag name="KSO_WM_UNIT_TEXT_FILL_TYPE" val="1"/>
  <p:tag name="KSO_WM_UNIT_TYPE" val="l_h_a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273_5*l_h_i*1_4_1"/>
  <p:tag name="KSO_WM_UNIT_INDEX" val="1_4_1"/>
  <p:tag name="KSO_WM_UNIT_LAYERLEVEL" val="1_1_1"/>
  <p:tag name="KSO_WM_UNIT_LINE_FORE_SCHEMECOLOR_INDEX" val="6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4_2"/>
  <p:tag name="KSO_WM_UNIT_INDEX" val="1_4_2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2"/>
  <p:tag name="KSO_WM_UNIT_TEXT_FILL_TYPE" val="1"/>
  <p:tag name="KSO_WM_UNIT_TYPE" val="l_h_a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273_5*l_h_i*1_5_1"/>
  <p:tag name="KSO_WM_UNIT_INDEX" val="1_5_1"/>
  <p:tag name="KSO_WM_UNIT_LAYERLEVEL" val="1_1_1"/>
  <p:tag name="KSO_WM_UNIT_LINE_FORE_SCHEMECOLOR_INDEX" val="6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5_2"/>
  <p:tag name="KSO_WM_UNIT_INDEX" val="1_5_2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2"/>
  <p:tag name="KSO_WM_UNIT_TEXT_FILL_TYPE" val="1"/>
  <p:tag name="KSO_WM_UNIT_TYPE" val="l_h_a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71.xml><?xml version="1.0" encoding="utf-8"?>
<p:tagLst xmlns:p="http://schemas.openxmlformats.org/presentationml/2006/main">
  <p:tag name="KSO_WM_TEMPLATE_CATEGORY" val="custom"/>
  <p:tag name="KSO_WM_TEMPLATE_INDEX" val="20230273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8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23.xml><?xml version="1.0" encoding="utf-8"?>
<p:tagLst xmlns:p="http://schemas.openxmlformats.org/presentationml/2006/main">
  <p:tag name="KSO_WM_TEMPLATE_CATEGORY" val="custom"/>
  <p:tag name="KSO_WM_TEMPLATE_INDEX" val="20230273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6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67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80.xml><?xml version="1.0" encoding="utf-8"?>
<p:tagLst xmlns:p="http://schemas.openxmlformats.org/presentationml/2006/main">
  <p:tag name="KSO_WM_TEMPLATE_CATEGORY" val="custom"/>
  <p:tag name="KSO_WM_TEMPLATE_INDEX" val="20230273"/>
</p:tagLst>
</file>

<file path=ppt/tags/tag28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宋体</vt:lpstr>
      <vt:lpstr>Office Theme</vt:lpstr>
      <vt:lpstr>疼痛的病因学</vt:lpstr>
      <vt:lpstr>目录</vt:lpstr>
      <vt:lpstr>疼痛的分类</vt:lpstr>
      <vt:lpstr>急性疼痛</vt:lpstr>
      <vt:lpstr>慢性疼痛</vt:lpstr>
      <vt:lpstr>神经性疼痛</vt:lpstr>
      <vt:lpstr>心理性疼痛</vt:lpstr>
      <vt:lpstr>疼痛的病因</vt:lpstr>
      <vt:lpstr>物理因素</vt:lpstr>
      <vt:lpstr>化学因素</vt:lpstr>
      <vt:lpstr>生物因素</vt:lpstr>
      <vt:lpstr>心理因素</vt:lpstr>
      <vt:lpstr>疼痛的病理生理机制</vt:lpstr>
      <vt:lpstr>神经传导机制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2024-09-01T03:46:32.422</cp:lastPrinted>
  <dcterms:created xsi:type="dcterms:W3CDTF">2024-08-31T19:46:32Z</dcterms:created>
  <dcterms:modified xsi:type="dcterms:W3CDTF">2024-08-31T19:46:35Z</dcterms:modified>
</cp:coreProperties>
</file>