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AMMJLH+MS-UIGothic"/>
      <p:regular r:id="rId16"/>
    </p:embeddedFont>
    <p:embeddedFont>
      <p:font typeface="FGDNSC+IVUBFB+ArialMT"/>
      <p:regular r:id="rId17"/>
    </p:embeddedFont>
    <p:embeddedFont>
      <p:font typeface="RQRRDJ+SQGSTP+MicrosoftYaHei"/>
      <p:regular r:id="rId18"/>
    </p:embeddedFont>
    <p:embeddedFont>
      <p:font typeface="SUJWHU+DLEORG+MicrosoftYaHei-Bold"/>
      <p:regular r:id="rId19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A2A63-D557-4420-89C5-5AD759D215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A40F51-A2FE-4DC1-A1CE-C2A91D0F4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3DE88C-36E4-4E5E-968A-906BD30837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486998-F990-46CB-A076-A4B0E79E3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7876BF-4E36-4600-896F-F9D6B9C8DB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CF37DF-EC89-4669-9CCD-9D28F8BD0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E3F3C6-1A71-448C-BED1-D9097851A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5D7E8A-9F2D-4CDD-BD80-7204C2A60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14112A-D091-4234-B55B-B133796A0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50750C-AA2B-4C34-8F7F-77075AB80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661E5-1927-452D-8D86-BA737CC8F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075022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15303500" y="914400"/>
            <a:ext cx="838200" cy="7569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64360" y="2809057"/>
            <a:ext cx="6877050" cy="180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ct val="0"/>
              </a:spcBef>
              <a:spcAft>
                <a:spcPct val="0"/>
              </a:spcAft>
            </a:pPr>
            <a:r>
              <a:rPr sz="57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5700">
                <a:solidFill>
                  <a:srgbClr val="00A5B2"/>
                </a:solidFill>
                <a:latin typeface="AMMJLH+MS-UIGothic"/>
                <a:cs typeface="AMMJLH+MS-UIGothic"/>
              </a:rPr>
              <a:t>管理</a:t>
            </a:r>
            <a:r>
              <a:rPr sz="5700">
                <a:solidFill>
                  <a:srgbClr val="00A5B2"/>
                </a:solidFill>
                <a:latin typeface="SimSun"/>
                <a:cs typeface="SimSun"/>
              </a:rPr>
              <a:t>课</a:t>
            </a:r>
            <a:r>
              <a:rPr sz="5700">
                <a:solidFill>
                  <a:srgbClr val="00A5B2"/>
                </a:solidFill>
                <a:latin typeface="AMMJLH+MS-UIGothic"/>
                <a:cs typeface="AMMJLH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7609" y="1737574"/>
            <a:ext cx="3461985" cy="149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FGDNSC+IVUBFB+ArialMT"/>
                <a:cs typeface="FGDNSC+IVUB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700">
                <a:solidFill>
                  <a:srgbClr val="00A5B2"/>
                </a:solidFill>
                <a:latin typeface="AMMJLH+MS-UIGothic"/>
                <a:cs typeface="AMMJLH+MS-UIGothic"/>
              </a:rPr>
              <a:t>基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础</a:t>
            </a:r>
            <a:r>
              <a:rPr sz="2700">
                <a:solidFill>
                  <a:srgbClr val="00A5B2"/>
                </a:solidFill>
                <a:latin typeface="AMMJLH+MS-UIGothic"/>
                <a:cs typeface="AMMJLH+MS-UIGothic"/>
              </a:rPr>
              <a:t>知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识</a:t>
            </a:r>
          </a:p>
          <a:p>
            <a:pPr marL="0" marR="0">
              <a:lnSpc>
                <a:spcPts val="2865"/>
              </a:lnSpc>
              <a:spcBef>
                <a:spcPts val="1944"/>
              </a:spcBef>
              <a:spcAft>
                <a:spcPct val="0"/>
              </a:spcAft>
            </a:pPr>
            <a:r>
              <a:rPr sz="2750">
                <a:solidFill>
                  <a:srgbClr val="00A5B2"/>
                </a:solidFill>
                <a:latin typeface="FGDNSC+IVUBFB+ArialMT"/>
                <a:cs typeface="FGDNSC+IVUBFB+ArialMT"/>
              </a:rPr>
              <a:t>•</a:t>
            </a:r>
            <a:r>
              <a:rPr sz="2750" spc="-49">
                <a:solidFill>
                  <a:srgbClr val="00A5B2"/>
                </a:solidFill>
                <a:latin typeface="Times New Roman"/>
                <a:cs typeface="Times New Roman"/>
              </a:rPr>
              <a:t> </a:t>
            </a:r>
            <a:r>
              <a:rPr sz="27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27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700">
                <a:solidFill>
                  <a:srgbClr val="00A5B2"/>
                </a:solidFill>
                <a:latin typeface="AMMJLH+MS-UIGothic"/>
                <a:cs typeface="AMMJLH+MS-UIGothic"/>
              </a:rPr>
              <a:t>管理措施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0860" y="2516504"/>
            <a:ext cx="2133600" cy="152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sz="4800">
                <a:solidFill>
                  <a:srgbClr val="00A5B2"/>
                </a:solidFill>
                <a:latin typeface="AMMJLH+MS-UIGothic"/>
                <a:cs typeface="AMMJLH+MS-UIGothic"/>
              </a:rPr>
              <a:t>目</a:t>
            </a:r>
            <a:r>
              <a:rPr sz="4800">
                <a:solidFill>
                  <a:srgbClr val="00A5B2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4335" y="3320376"/>
            <a:ext cx="2002155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 spc="10">
                <a:solidFill>
                  <a:srgbClr val="00A5B2"/>
                </a:solidFill>
                <a:latin typeface="RQRRDJ+SQGSTP+MicrosoftYaHei"/>
                <a:cs typeface="RQRRDJ+SQGSTP+Microsoft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8602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基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础</a:t>
            </a: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知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的特性与危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险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00A5B2"/>
                </a:solidFill>
                <a:latin typeface="AMMJLH+MS-UIGothic"/>
                <a:cs typeface="AMMJLH+MS-UIGothic"/>
              </a:rPr>
              <a:t>的特性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是一种无形的能量，具有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导电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性、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磁感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等特性。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43719" y="4147815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1550" spc="25">
                <a:solidFill>
                  <a:srgbClr val="00A5B2"/>
                </a:solidFill>
                <a:latin typeface="AMMJLH+MS-UIGothic"/>
                <a:cs typeface="AMMJLH+MS-UIGothic"/>
              </a:rPr>
              <a:t>的危</a:t>
            </a:r>
            <a:r>
              <a:rPr sz="1550" spc="25">
                <a:solidFill>
                  <a:srgbClr val="00A5B2"/>
                </a:solidFill>
                <a:latin typeface="SimSun"/>
                <a:cs typeface="SimSun"/>
              </a:rPr>
              <a:t>险</a:t>
            </a:r>
            <a:r>
              <a:rPr sz="1550">
                <a:solidFill>
                  <a:srgbClr val="00A5B2"/>
                </a:solidFill>
                <a:latin typeface="AMMJLH+MS-UIGothic"/>
                <a:cs typeface="AMMJLH+MS-UIGothic"/>
              </a:rPr>
              <a:t>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25040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可以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量、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火花和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弧，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人体和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造成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伤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害或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AMMJLH+MS-UIGothic"/>
                <a:cs typeface="AMMJLH+MS-UIGothic"/>
              </a:rPr>
              <a:t>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539" y="170995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AMMJLH+MS-UIGothic"/>
                <a:cs typeface="AMMJLH+MS-UIGothic"/>
              </a:rPr>
              <a:t>保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护</a:t>
            </a:r>
            <a:r>
              <a:rPr sz="2000" spc="25">
                <a:solidFill>
                  <a:srgbClr val="FFFDFD"/>
                </a:solidFill>
                <a:latin typeface="AMMJLH+MS-UIGothic"/>
                <a:cs typeface="AMMJLH+MS-UIGothic"/>
              </a:rPr>
              <a:t>人身安全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97594" y="170995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MMJLH+MS-UIGothic"/>
                <a:cs typeface="AMMJLH+MS-UIGothic"/>
              </a:rPr>
              <a:t>防止火灾事故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9730" y="2624192"/>
            <a:ext cx="35052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违规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或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故障可能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致火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04925" y="2795642"/>
            <a:ext cx="33580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避免触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事故，保障人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生命安全。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99730" y="2967093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灾。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5709" y="385371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AMMJLH+MS-UIGothic"/>
                <a:cs typeface="AMMJLH+MS-UIGothic"/>
              </a:rPr>
              <a:t>保障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设备</a:t>
            </a:r>
            <a:r>
              <a:rPr sz="2000" spc="25">
                <a:solidFill>
                  <a:srgbClr val="FFFDFD"/>
                </a:solidFill>
                <a:latin typeface="AMMJLH+MS-UIGothic"/>
                <a:cs typeface="AMMJLH+MS-UIGothic"/>
              </a:rPr>
              <a:t>正常运行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04384" y="4768588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合理用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范操作，确保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气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设备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稳</a:t>
            </a:r>
            <a:r>
              <a:rPr sz="1500">
                <a:solidFill>
                  <a:srgbClr val="FFFDFD"/>
                </a:solidFill>
                <a:latin typeface="AMMJLH+MS-UIGothic"/>
                <a:cs typeface="AMMJLH+MS-UIGothic"/>
              </a:rPr>
              <a:t>定运行。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的基本原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则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9860" y="164000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不接触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带电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28759" y="164000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不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违规</a:t>
            </a:r>
            <a:r>
              <a:rPr sz="2300" spc="23">
                <a:solidFill>
                  <a:srgbClr val="00A5B2"/>
                </a:solidFill>
                <a:latin typeface="AMMJLH+MS-UIGothic"/>
                <a:cs typeface="AMMJLH+MS-UIGothic"/>
              </a:rPr>
              <a:t>操作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8620" y="2240017"/>
            <a:ext cx="4307904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避免人体成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为导电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路径的一部分，特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别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是高</a:t>
            </a:r>
          </a:p>
          <a:p>
            <a:pPr marL="2857499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压带电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体。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41969" y="2240017"/>
            <a:ext cx="41607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遵循安全操作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程，不私拉乱接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电缆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电线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8355" y="4411781"/>
            <a:ext cx="328963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不使用破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损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、老化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81440" y="44117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定期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检查维护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8300" y="5011793"/>
            <a:ext cx="41607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换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、老化的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器，降低火灾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41969" y="5011793"/>
            <a:ext cx="40888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设备进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行定期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，确保其正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41969" y="5286113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常运行。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86028"/>
            <a:ext cx="43434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管理措施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家庭安全用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使用合格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合格的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品，避免使用假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冒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伪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劣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0739" y="225722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定期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检查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家庭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检查电线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是否老化、破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，确保</a:t>
            </a:r>
          </a:p>
          <a:p>
            <a:pPr marL="1524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家庭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路安全。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正确使用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器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125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格按照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说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书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器，避免超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荷使用。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工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业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AMMJLH+MS-UIGothic"/>
                <a:cs typeface="AMMJLH+MS-UIGothic"/>
              </a:rPr>
              <a:t>制定用</a:t>
            </a:r>
            <a:r>
              <a:rPr sz="2000" spc="23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000" spc="25">
                <a:solidFill>
                  <a:srgbClr val="00A5B2"/>
                </a:solidFill>
                <a:latin typeface="AMMJLH+MS-UIGothic"/>
                <a:cs typeface="AMMJLH+MS-UIGothic"/>
              </a:rPr>
              <a:t>安全制度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A5B2"/>
                </a:solidFill>
                <a:latin typeface="AMMJLH+MS-UIGothic"/>
                <a:cs typeface="AMMJLH+MS-UIGothic"/>
              </a:rPr>
              <a:t>定期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维护设备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A5B2"/>
                </a:solidFill>
                <a:latin typeface="AMMJLH+MS-UIGothic"/>
                <a:cs typeface="AMMJLH+MS-UIGothic"/>
              </a:rPr>
              <a:t>培</a:t>
            </a:r>
            <a:r>
              <a:rPr sz="2000" spc="25">
                <a:solidFill>
                  <a:srgbClr val="00A5B2"/>
                </a:solidFill>
                <a:latin typeface="SimSun"/>
                <a:cs typeface="SimSun"/>
              </a:rPr>
              <a:t>训员</a:t>
            </a:r>
            <a:r>
              <a:rPr sz="2000">
                <a:solidFill>
                  <a:srgbClr val="00A5B2"/>
                </a:solidFill>
                <a:latin typeface="AMMJLH+MS-UIGothic"/>
                <a:cs typeface="AMMJLH+MS-UIGothic"/>
              </a:rPr>
              <a:t>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81708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建立完善的用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安全管理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制度，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工用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555304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气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设备进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行定期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维护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设备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正常运行。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强员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工用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安全培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训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工安全意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公共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所安全用</a:t>
            </a:r>
            <a:r>
              <a:rPr sz="3000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3000">
                <a:solidFill>
                  <a:srgbClr val="00A5B2"/>
                </a:solidFill>
                <a:latin typeface="AMMJLH+MS-UIGothic"/>
                <a:cs typeface="AMMJLH+MS-UIGothic"/>
              </a:rPr>
              <a:t>管理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安装漏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保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护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装置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62059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在公共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所的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源插座上安装漏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装置，防止触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事故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生。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定期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检查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公共照明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设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55487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确保公共照明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施完好无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，及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换损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坏的灯泡和灯管。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制定用</a:t>
            </a:r>
            <a:r>
              <a:rPr sz="2300" spc="23">
                <a:solidFill>
                  <a:srgbClr val="00A5B2"/>
                </a:solidFill>
                <a:latin typeface="SimSun"/>
                <a:cs typeface="SimSun"/>
              </a:rPr>
              <a:t>电</a:t>
            </a:r>
            <a:r>
              <a:rPr sz="2300" spc="25">
                <a:solidFill>
                  <a:srgbClr val="00A5B2"/>
                </a:solidFill>
                <a:latin typeface="AMMJLH+MS-UIGothic"/>
                <a:cs typeface="AMMJLH+MS-UIGothic"/>
              </a:rPr>
              <a:t>安全</a:t>
            </a:r>
            <a:r>
              <a:rPr sz="2300" spc="25">
                <a:solidFill>
                  <a:srgbClr val="00A5B2"/>
                </a:solidFill>
                <a:latin typeface="SimSun"/>
                <a:cs typeface="SimSun"/>
              </a:rPr>
              <a:t>规</a:t>
            </a:r>
            <a:r>
              <a:rPr sz="2300">
                <a:solidFill>
                  <a:srgbClr val="00A5B2"/>
                </a:solidFill>
                <a:latin typeface="AMMJLH+MS-UIGothic"/>
                <a:cs typeface="AMMJLH+MS-UIGothic"/>
              </a:rPr>
              <a:t>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53296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在公共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所制定用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定，提醒人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注意用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AMMJLH+MS-UIGothic"/>
                <a:cs typeface="AMMJLH+MS-UIGothic"/>
              </a:rPr>
              <a:t>安全。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4059" y="1972131"/>
            <a:ext cx="1249709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UJWHU+DLEORG+MicrosoftYaHei-Bold"/>
                <a:cs typeface="SUJWHU+DLEORG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8600" y="3306603"/>
            <a:ext cx="4800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安全用</a:t>
            </a:r>
            <a:r>
              <a:rPr sz="3600">
                <a:solidFill>
                  <a:srgbClr val="00A5B2"/>
                </a:solidFill>
                <a:latin typeface="SimSun"/>
                <a:cs typeface="SimSun"/>
              </a:rPr>
              <a:t>电设备</a:t>
            </a:r>
            <a:r>
              <a:rPr sz="3600">
                <a:solidFill>
                  <a:srgbClr val="00A5B2"/>
                </a:solidFill>
                <a:latin typeface="AMMJLH+MS-UIGothic"/>
                <a:cs typeface="AMMJLH+MS-UIGothic"/>
              </a:rPr>
              <a:t>与工具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https://d.book118.com/698075022070006042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AMMJLH+MS-UIGothic</vt:lpstr>
      <vt:lpstr>SimSun</vt:lpstr>
      <vt:lpstr>FGDNSC+IVUBFB+ArialMT</vt:lpstr>
      <vt:lpstr>Times New Roman</vt:lpstr>
      <vt:lpstr>RQRRDJ+SQGSTP+MicrosoftYaHei</vt:lpstr>
      <vt:lpstr>SUJWHU+DLEORG+MicrosoftYaHei-Bold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2024-09-21T16:36:18.582</cp:lastPrinted>
  <dcterms:created xsi:type="dcterms:W3CDTF">2024-09-21T08:36:18Z</dcterms:created>
  <dcterms:modified xsi:type="dcterms:W3CDTF">2024-09-21T08:36:19Z</dcterms:modified>
</cp:coreProperties>
</file>