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C325E9-B6F3-482B-A144-7D4BE671B0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9BC33D-A12B-40FD-A7AB-6964320761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979C09-957C-4556-8EF4-E9903FB367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B2DA2E-8F87-4266-9BF8-20F12003CD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2527D1D-A3FE-4E48-A3F8-54E1286EC0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DC7C5FD-6316-4DD0-B742-2FEE474DAE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4FA4B4A-DB16-48C6-92E7-9BAEBE39C0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B88E80-583C-48B4-BB08-04A19C7965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670F5F-6D79-4811-A861-BA2F783429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1DAEA9-76E1-4652-A765-208D3B5DD4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44D17E-7B70-46DE-B17F-9C112487BC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png" /><Relationship Id="rId4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pn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pn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8103075124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825" b="1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企业财务个人年终总结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业务介绍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财务业绩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竞品分析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未来展望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总结和建议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业务介绍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712" r="71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公司背景及业务构成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公司成立时间及注册资本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公司成立于XXXX年，注册资本为XX元人民币。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业务范围及主要产品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公司主要从事XX、XX等业务，主要产品包括XX、XX等。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组织架构及人员构成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公司设有董事会、监事会、经理层等治理机构，员工人数近XX人。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798029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8226425" y="0"/>
            <a:ext cx="3987800" cy="34385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行业发展趋势及市场地位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1491980"/>
            <a:ext cx="7520622" cy="1887389"/>
            <a:chOff x="454963" y="1491980"/>
            <a:chExt cx="7520622" cy="1887389"/>
          </a:xfrm>
        </p:grpSpPr>
        <p:sp>
          <p:nvSpPr>
            <p:cNvPr id="27" name="TextBox 27"/>
            <p:cNvSpPr txBox="1"/>
            <p:nvPr/>
          </p:nvSpPr>
          <p:spPr>
            <a:xfrm>
              <a:off x="454963" y="1491980"/>
              <a:ext cx="7520622" cy="1887389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当前，XX行业处于快速发展阶段，市场规模不断扩大，竞争格局日趋激烈。未来，随着技术进步和消费升级，行业将呈现出更加多元化、个性化的发展趋势。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54963" y="1041492"/>
            <a:ext cx="7537132" cy="490334"/>
            <a:chOff x="454963" y="1041492"/>
            <a:chExt cx="7537132" cy="490334"/>
          </a:xfrm>
        </p:grpSpPr>
        <p:sp>
          <p:nvSpPr>
            <p:cNvPr id="29" name="TextBox 29"/>
            <p:cNvSpPr txBox="1"/>
            <p:nvPr/>
          </p:nvSpPr>
          <p:spPr>
            <a:xfrm>
              <a:off x="454963" y="1041492"/>
              <a:ext cx="7537132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行业发展现状及趋势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53723" y="4445298"/>
            <a:ext cx="7520622" cy="1926826"/>
            <a:chOff x="4153723" y="4445298"/>
            <a:chExt cx="7520622" cy="1926826"/>
          </a:xfrm>
        </p:grpSpPr>
        <p:sp>
          <p:nvSpPr>
            <p:cNvPr id="31" name="TextBox 31"/>
            <p:cNvSpPr txBox="1"/>
            <p:nvPr/>
          </p:nvSpPr>
          <p:spPr>
            <a:xfrm>
              <a:off x="4153723" y="4445298"/>
              <a:ext cx="7520622" cy="192682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公司在XX行业中处于领先地位，市场份额占比达到XX%，具有较强的品牌影响力和市场竞争力。公司凭借优质的产品和服务、高效的运营管理和创新能力等优势，赢得了广大客户的信赖和支持。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37103" y="4014528"/>
            <a:ext cx="7537242" cy="490334"/>
            <a:chOff x="4137103" y="4014528"/>
            <a:chExt cx="7537242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4137103" y="4014528"/>
              <a:ext cx="7537242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公司市场地位及竞争优势</a:t>
              </a:r>
            </a:p>
          </p:txBody>
        </p:sp>
      </p:grpSp>
      <p:pic>
        <p:nvPicPr>
          <p:cNvPr id="34" name="Picture 34"/>
          <p:cNvPicPr>
            <a:picLocks noChangeAspect="1"/>
          </p:cNvPicPr>
          <p:nvPr/>
        </p:nvPicPr>
        <p:blipFill>
          <a:blip r:embed="rId3"/>
          <a:srcRect l="15632" r="15632"/>
          <a:stretch>
            <a:fillRect/>
          </a:stretch>
        </p:blipFill>
        <p:spPr>
          <a:xfrm>
            <a:off x="9048606" y="874695"/>
            <a:ext cx="2745886" cy="2639930"/>
          </a:xfrm>
          <a:prstGeom prst="ellipse">
            <a:avLst/>
          </a:prstGeom>
        </p:spPr>
      </p:pic>
      <p:pic>
        <p:nvPicPr>
          <p:cNvPr id="35" name="Picture 35"/>
          <p:cNvPicPr>
            <a:picLocks noChangeAspect="1"/>
          </p:cNvPicPr>
          <p:nvPr/>
        </p:nvPicPr>
        <p:blipFill>
          <a:blip r:embed="rId4"/>
          <a:srcRect l="17625" r="17625"/>
          <a:stretch>
            <a:fillRect/>
          </a:stretch>
        </p:blipFill>
        <p:spPr>
          <a:xfrm>
            <a:off x="293665" y="3514624"/>
            <a:ext cx="2857500" cy="2857500"/>
          </a:xfrm>
          <a:prstGeom prst="ellipse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企业文化及团队建设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公司注重企业文化建设，倡导创新、协作、责任、共赢的价值观，打造了一支高素质、专业化的员工队伍，为企业持续发展提供了有力保障。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技术研发能力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公司拥有专业的技术研发团队和先进的研发设备，注重技术创新和产品研发，不断推出具有自主知识产权的新产品和技术成果。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市场营销能力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公司建立了完善的市场营销体系，通过多渠道、多方式的宣传推广和市场拓展，提高了品牌知名度和市场占有率。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运营管理能力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公司实行科学化的运营管理，通过精细化、标准化的管理手段，提高了生产效率、降低了成本，增强了企业盈利能力。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核心竞争力分析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财务业绩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41312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41017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9125" y="41189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9768" y="42086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945" y="41672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53089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52794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52966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53863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534502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64867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64572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64743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65640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65227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76644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763495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765212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774182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770049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1075175" y="249285"/>
            <a:ext cx="10003548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总营收详情数据</a:t>
            </a:r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110" y="1386982"/>
            <a:ext cx="4876800" cy="3485093"/>
          </a:xfrm>
          <a:prstGeom prst="rect">
            <a:avLst/>
          </a:prstGeom>
        </p:spPr>
      </p:pic>
      <p:sp>
        <p:nvSpPr>
          <p:cNvPr id="24" name="TextBox 24"/>
          <p:cNvSpPr txBox="1"/>
          <p:nvPr/>
        </p:nvSpPr>
        <p:spPr>
          <a:xfrm>
            <a:off x="701954" y="4981797"/>
            <a:ext cx="10520522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"根据表格数据，企业在不同年份的财务表现各有不同。营收同比百分比也呈现出不同的趋势。这可能意味着企业面临着不同的市场环境和商业策略调整。同时，具体的总营收数字没有提供，我们无法了解每个年份具体的营收规模。这些因素都需要在未来进一步的深入研究和分析。"</a:t>
            </a:r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0648" y="1386982"/>
            <a:ext cx="4876800" cy="3485093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752" y="1792224"/>
            <a:ext cx="4876800" cy="4408728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175525" y="1669708"/>
            <a:ext cx="5229225" cy="3819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企业财务在2022年经历了资产规模下降，但整体资产规模仍然保持较高水平。具体分析如下：1. 资产规模增长：从2018年到2021年，企业的总资产规模逐年增长，增长率分别为30.11%、33.10%和38.62%。这表明企业在过去几年中持续扩张，积累了更多的资产。2. 2022年资产规模下降：尽管企业在过去几年中持续增长，但2022年的总资产规模却出现了下降，同比减少了3.54%。这可能意味着企业在该年度的运营中遇到了一些挑战，或者对某些资产进行了处置或缩减。3. 高水平资产规模：尽管2022年资产规模有所下降，但整体来看，企业的资产规模仍然保持在较高水平。这表明企业仍然具有较大的经济实力和业务规模。综上所述，企业在过去几年中经历了快速扩张，但在2022年出现了资产规模下降的情况。虽然资产规模有所下降，但整体来看，企业的经济实力和业务规模仍然保持较高水平。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总资产详情数据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41312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41017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9125" y="41189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9768" y="42086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945" y="41672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53089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52794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52966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53863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534502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64867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64572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64743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65640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65227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76644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763495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765212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774182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770049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1075175" y="249285"/>
            <a:ext cx="10003548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经营现金流详情数据</a:t>
            </a:r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110" y="1386982"/>
            <a:ext cx="4876800" cy="3520298"/>
          </a:xfrm>
          <a:prstGeom prst="rect">
            <a:avLst/>
          </a:prstGeom>
        </p:spPr>
      </p:pic>
      <p:sp>
        <p:nvSpPr>
          <p:cNvPr id="24" name="TextBox 24"/>
          <p:cNvSpPr txBox="1"/>
          <p:nvPr/>
        </p:nvSpPr>
        <p:spPr>
          <a:xfrm>
            <a:off x="824110" y="4953952"/>
            <a:ext cx="10520522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这家企业在财务上呈现出一定的增长趋势。2018至2020年，经营现金流同比有所下降，但2021至2022年则显著增加，显示企业在逐渐恢复并实现增长。</a:t>
            </a:r>
          </a:p>
        </p:txBody>
      </p:sp>
      <p:graphicFrame>
        <p:nvGraphicFramePr>
          <p:cNvPr id="25" name="Table 25"/>
          <p:cNvGraphicFramePr>
            <a:graphicFrameLocks noGrp="1"/>
          </p:cNvGraphicFramePr>
          <p:nvPr/>
        </p:nvGraphicFramePr>
        <p:xfrm>
          <a:off x="6457950" y="1390650"/>
          <a:ext cx="4544568" cy="1681480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</a:tblPr>
              <a:tblGrid>
                <a:gridCol w="1514856"/>
                <a:gridCol w="1514856"/>
                <a:gridCol w="1514856"/>
              </a:tblGrid>
              <a:tr h="254000"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时间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经营现金流（亿美元）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同比(%)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</a:tr>
              <a:tr h="254000"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2018FY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DBD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1.06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DBD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--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DBD"/>
                    </a:solidFill>
                  </a:tcPr>
                </a:tc>
              </a:tr>
              <a:tr h="254000"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2019FY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0.97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-8.16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254000"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2020FY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DBD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1.41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DBD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+44.88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DBD"/>
                    </a:solidFill>
                  </a:tcPr>
                </a:tc>
              </a:tr>
              <a:tr h="254000"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2021FY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1.56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+11.17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254000"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2022FY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DBD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2.11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DBD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+34.99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DB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9345" y="1687996"/>
            <a:ext cx="5233077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根据表格数据，可以看出企业财务状况在逐渐改善，从2018年到2022年，合并净利润不断增长，2021年同比增加了78.88%，2022年同比增加了52.60%。</a:t>
            </a:r>
          </a:p>
        </p:txBody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571500" y="1857375"/>
          <a:ext cx="4681728" cy="1524000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</a:tblPr>
              <a:tblGrid>
                <a:gridCol w="1560576"/>
                <a:gridCol w="1560576"/>
                <a:gridCol w="1560576"/>
              </a:tblGrid>
              <a:tr h="254000"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时间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合并净利润（亿美元）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同比(%)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</a:tr>
              <a:tr h="254000"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2018FY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DBD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0.89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DBD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--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DBD"/>
                    </a:solidFill>
                  </a:tcPr>
                </a:tc>
              </a:tr>
              <a:tr h="254000"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2019FY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0.93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+3.95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254000"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2020FY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DBD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0.74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DBD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-19.79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DBD"/>
                    </a:solidFill>
                  </a:tcPr>
                </a:tc>
              </a:tr>
              <a:tr h="254000"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2021FY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1.33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+78.88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254000"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2022FY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DBD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2.03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DBD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+52.60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DBD"/>
                    </a:solidFill>
                  </a:tcPr>
                </a:tc>
              </a:tr>
            </a:tbl>
          </a:graphicData>
        </a:graphic>
      </p:graphicFrame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合并净利润详情数据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竞品分析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https://d.book118.com/698103075124006024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2024-09-01T04:19:19.109</cp:lastPrinted>
  <dcterms:created xsi:type="dcterms:W3CDTF">2024-08-31T20:19:19Z</dcterms:created>
  <dcterms:modified xsi:type="dcterms:W3CDTF">2024-08-31T20:19:21Z</dcterms:modified>
</cp:coreProperties>
</file>