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37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82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3DE62D-F241-4DF4-B363-93CB9DBBE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1C579A-AE7A-4C4E-BBFD-6056617C7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0B6CA-FB54-424A-95BE-31A0BA9FA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116D3C-3ED1-4D6C-A77B-AFB58132B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6393B5-BE91-4854-AB6C-BEEC5B6E0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F00710-EFC6-4F23-B2B5-9385954FB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AEC40F-13D1-49E3-A9EC-BCC4DC406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55265B-C204-449A-A310-BDB66DFBB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423D75-FBA0-4591-BA1C-DB55377E4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5BA98-1281-4A82-A14F-AC62574B0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B16AD-3DF2-4D3A-BB43-964CA071F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364" r:id="rId2"/>
    <p:sldLayoutId id="2147488365" r:id="rId3"/>
    <p:sldLayoutId id="2147488366" r:id="rId4"/>
    <p:sldLayoutId id="2147488367" r:id="rId5"/>
    <p:sldLayoutId id="2147488368" r:id="rId6"/>
    <p:sldLayoutId id="2147488369" r:id="rId7"/>
    <p:sldLayoutId id="2147488370" r:id="rId8"/>
    <p:sldLayoutId id="2147488371" r:id="rId9"/>
    <p:sldLayoutId id="2147488372" r:id="rId10"/>
    <p:sldLayoutId id="2147488373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4.xml" /><Relationship Id="rId3" Type="http://schemas.openxmlformats.org/officeDocument/2006/relationships/tags" Target="../tags/tag725.xml" /><Relationship Id="rId4" Type="http://schemas.openxmlformats.org/officeDocument/2006/relationships/tags" Target="../tags/tag7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7.xml" /><Relationship Id="rId3" Type="http://schemas.openxmlformats.org/officeDocument/2006/relationships/tags" Target="../tags/tag728.xml" /><Relationship Id="rId4" Type="http://schemas.openxmlformats.org/officeDocument/2006/relationships/tags" Target="../tags/tag72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38.xml" /><Relationship Id="rId11" Type="http://schemas.openxmlformats.org/officeDocument/2006/relationships/tags" Target="../tags/tag739.xml" /><Relationship Id="rId12" Type="http://schemas.openxmlformats.org/officeDocument/2006/relationships/tags" Target="../tags/tag740.xml" /><Relationship Id="rId13" Type="http://schemas.openxmlformats.org/officeDocument/2006/relationships/tags" Target="../tags/tag741.xml" /><Relationship Id="rId14" Type="http://schemas.openxmlformats.org/officeDocument/2006/relationships/tags" Target="../tags/tag742.xml" /><Relationship Id="rId15" Type="http://schemas.openxmlformats.org/officeDocument/2006/relationships/tags" Target="../tags/tag743.xml" /><Relationship Id="rId16" Type="http://schemas.openxmlformats.org/officeDocument/2006/relationships/tags" Target="../tags/tag744.xml" /><Relationship Id="rId17" Type="http://schemas.openxmlformats.org/officeDocument/2006/relationships/tags" Target="../tags/tag745.xml" /><Relationship Id="rId2" Type="http://schemas.openxmlformats.org/officeDocument/2006/relationships/tags" Target="../tags/tag730.xml" /><Relationship Id="rId3" Type="http://schemas.openxmlformats.org/officeDocument/2006/relationships/tags" Target="../tags/tag731.xml" /><Relationship Id="rId4" Type="http://schemas.openxmlformats.org/officeDocument/2006/relationships/tags" Target="../tags/tag732.xml" /><Relationship Id="rId5" Type="http://schemas.openxmlformats.org/officeDocument/2006/relationships/tags" Target="../tags/tag733.xml" /><Relationship Id="rId6" Type="http://schemas.openxmlformats.org/officeDocument/2006/relationships/tags" Target="../tags/tag734.xml" /><Relationship Id="rId7" Type="http://schemas.openxmlformats.org/officeDocument/2006/relationships/tags" Target="../tags/tag735.xml" /><Relationship Id="rId8" Type="http://schemas.openxmlformats.org/officeDocument/2006/relationships/tags" Target="../tags/tag736.xml" /><Relationship Id="rId9" Type="http://schemas.openxmlformats.org/officeDocument/2006/relationships/tags" Target="../tags/tag73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4.xml" /><Relationship Id="rId11" Type="http://schemas.openxmlformats.org/officeDocument/2006/relationships/tags" Target="../tags/tag755.xml" /><Relationship Id="rId12" Type="http://schemas.openxmlformats.org/officeDocument/2006/relationships/tags" Target="../tags/tag756.xml" /><Relationship Id="rId13" Type="http://schemas.openxmlformats.org/officeDocument/2006/relationships/tags" Target="../tags/tag757.xml" /><Relationship Id="rId14" Type="http://schemas.openxmlformats.org/officeDocument/2006/relationships/tags" Target="../tags/tag758.xml" /><Relationship Id="rId15" Type="http://schemas.openxmlformats.org/officeDocument/2006/relationships/tags" Target="../tags/tag759.xml" /><Relationship Id="rId16" Type="http://schemas.openxmlformats.org/officeDocument/2006/relationships/tags" Target="../tags/tag760.xml" /><Relationship Id="rId17" Type="http://schemas.openxmlformats.org/officeDocument/2006/relationships/tags" Target="../tags/tag761.xml" /><Relationship Id="rId18" Type="http://schemas.openxmlformats.org/officeDocument/2006/relationships/tags" Target="../tags/tag762.xml" /><Relationship Id="rId19" Type="http://schemas.openxmlformats.org/officeDocument/2006/relationships/tags" Target="../tags/tag763.xml" /><Relationship Id="rId2" Type="http://schemas.openxmlformats.org/officeDocument/2006/relationships/tags" Target="../tags/tag746.xml" /><Relationship Id="rId20" Type="http://schemas.openxmlformats.org/officeDocument/2006/relationships/tags" Target="../tags/tag764.xml" /><Relationship Id="rId21" Type="http://schemas.openxmlformats.org/officeDocument/2006/relationships/tags" Target="../tags/tag765.xml" /><Relationship Id="rId22" Type="http://schemas.openxmlformats.org/officeDocument/2006/relationships/tags" Target="../tags/tag766.xml" /><Relationship Id="rId23" Type="http://schemas.openxmlformats.org/officeDocument/2006/relationships/tags" Target="../tags/tag767.xml" /><Relationship Id="rId3" Type="http://schemas.openxmlformats.org/officeDocument/2006/relationships/tags" Target="../tags/tag747.xml" /><Relationship Id="rId4" Type="http://schemas.openxmlformats.org/officeDocument/2006/relationships/tags" Target="../tags/tag748.xml" /><Relationship Id="rId5" Type="http://schemas.openxmlformats.org/officeDocument/2006/relationships/tags" Target="../tags/tag749.xml" /><Relationship Id="rId6" Type="http://schemas.openxmlformats.org/officeDocument/2006/relationships/tags" Target="../tags/tag750.xml" /><Relationship Id="rId7" Type="http://schemas.openxmlformats.org/officeDocument/2006/relationships/tags" Target="../tags/tag751.xml" /><Relationship Id="rId8" Type="http://schemas.openxmlformats.org/officeDocument/2006/relationships/tags" Target="../tags/tag752.xml" /><Relationship Id="rId9" Type="http://schemas.openxmlformats.org/officeDocument/2006/relationships/tags" Target="../tags/tag7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6.xml" /><Relationship Id="rId11" Type="http://schemas.openxmlformats.org/officeDocument/2006/relationships/tags" Target="../tags/tag777.xml" /><Relationship Id="rId12" Type="http://schemas.openxmlformats.org/officeDocument/2006/relationships/tags" Target="../tags/tag778.xml" /><Relationship Id="rId13" Type="http://schemas.openxmlformats.org/officeDocument/2006/relationships/tags" Target="../tags/tag779.xml" /><Relationship Id="rId14" Type="http://schemas.openxmlformats.org/officeDocument/2006/relationships/tags" Target="../tags/tag780.xml" /><Relationship Id="rId15" Type="http://schemas.openxmlformats.org/officeDocument/2006/relationships/tags" Target="../tags/tag781.xml" /><Relationship Id="rId16" Type="http://schemas.openxmlformats.org/officeDocument/2006/relationships/tags" Target="../tags/tag782.xml" /><Relationship Id="rId17" Type="http://schemas.openxmlformats.org/officeDocument/2006/relationships/tags" Target="../tags/tag783.xml" /><Relationship Id="rId18" Type="http://schemas.openxmlformats.org/officeDocument/2006/relationships/tags" Target="../tags/tag784.xml" /><Relationship Id="rId19" Type="http://schemas.openxmlformats.org/officeDocument/2006/relationships/tags" Target="../tags/tag785.xml" /><Relationship Id="rId2" Type="http://schemas.openxmlformats.org/officeDocument/2006/relationships/tags" Target="../tags/tag768.xml" /><Relationship Id="rId20" Type="http://schemas.openxmlformats.org/officeDocument/2006/relationships/tags" Target="../tags/tag786.xml" /><Relationship Id="rId21" Type="http://schemas.openxmlformats.org/officeDocument/2006/relationships/tags" Target="../tags/tag787.xml" /><Relationship Id="rId22" Type="http://schemas.openxmlformats.org/officeDocument/2006/relationships/tags" Target="../tags/tag788.xml" /><Relationship Id="rId23" Type="http://schemas.openxmlformats.org/officeDocument/2006/relationships/tags" Target="../tags/tag789.xml" /><Relationship Id="rId24" Type="http://schemas.openxmlformats.org/officeDocument/2006/relationships/tags" Target="../tags/tag790.xml" /><Relationship Id="rId25" Type="http://schemas.openxmlformats.org/officeDocument/2006/relationships/tags" Target="../tags/tag791.xml" /><Relationship Id="rId26" Type="http://schemas.openxmlformats.org/officeDocument/2006/relationships/tags" Target="../tags/tag792.xml" /><Relationship Id="rId3" Type="http://schemas.openxmlformats.org/officeDocument/2006/relationships/tags" Target="../tags/tag769.xml" /><Relationship Id="rId4" Type="http://schemas.openxmlformats.org/officeDocument/2006/relationships/tags" Target="../tags/tag770.xml" /><Relationship Id="rId5" Type="http://schemas.openxmlformats.org/officeDocument/2006/relationships/tags" Target="../tags/tag771.xml" /><Relationship Id="rId6" Type="http://schemas.openxmlformats.org/officeDocument/2006/relationships/tags" Target="../tags/tag772.xml" /><Relationship Id="rId7" Type="http://schemas.openxmlformats.org/officeDocument/2006/relationships/tags" Target="../tags/tag773.xml" /><Relationship Id="rId8" Type="http://schemas.openxmlformats.org/officeDocument/2006/relationships/tags" Target="../tags/tag774.xml" /><Relationship Id="rId9" Type="http://schemas.openxmlformats.org/officeDocument/2006/relationships/tags" Target="../tags/tag77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93.xml" /><Relationship Id="rId3" Type="http://schemas.openxmlformats.org/officeDocument/2006/relationships/tags" Target="../tags/tag794.xml" /><Relationship Id="rId4" Type="http://schemas.openxmlformats.org/officeDocument/2006/relationships/tags" Target="../tags/tag79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96.xml" /><Relationship Id="rId3" Type="http://schemas.openxmlformats.org/officeDocument/2006/relationships/tags" Target="../tags/tag797.xml" /><Relationship Id="rId4" Type="http://schemas.openxmlformats.org/officeDocument/2006/relationships/tags" Target="../tags/tag798.xml" /><Relationship Id="rId5" Type="http://schemas.openxmlformats.org/officeDocument/2006/relationships/tags" Target="../tags/tag79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08.xml" /><Relationship Id="rId11" Type="http://schemas.openxmlformats.org/officeDocument/2006/relationships/tags" Target="../tags/tag809.xml" /><Relationship Id="rId12" Type="http://schemas.openxmlformats.org/officeDocument/2006/relationships/tags" Target="../tags/tag810.xml" /><Relationship Id="rId13" Type="http://schemas.openxmlformats.org/officeDocument/2006/relationships/tags" Target="../tags/tag811.xml" /><Relationship Id="rId2" Type="http://schemas.openxmlformats.org/officeDocument/2006/relationships/tags" Target="../tags/tag800.xml" /><Relationship Id="rId3" Type="http://schemas.openxmlformats.org/officeDocument/2006/relationships/tags" Target="../tags/tag801.xml" /><Relationship Id="rId4" Type="http://schemas.openxmlformats.org/officeDocument/2006/relationships/tags" Target="../tags/tag802.xml" /><Relationship Id="rId5" Type="http://schemas.openxmlformats.org/officeDocument/2006/relationships/tags" Target="../tags/tag803.xml" /><Relationship Id="rId6" Type="http://schemas.openxmlformats.org/officeDocument/2006/relationships/tags" Target="../tags/tag804.xml" /><Relationship Id="rId7" Type="http://schemas.openxmlformats.org/officeDocument/2006/relationships/tags" Target="../tags/tag805.xml" /><Relationship Id="rId8" Type="http://schemas.openxmlformats.org/officeDocument/2006/relationships/tags" Target="../tags/tag806.xml" /><Relationship Id="rId9" Type="http://schemas.openxmlformats.org/officeDocument/2006/relationships/tags" Target="../tags/tag80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20.xml" /><Relationship Id="rId11" Type="http://schemas.openxmlformats.org/officeDocument/2006/relationships/tags" Target="../tags/tag821.xml" /><Relationship Id="rId12" Type="http://schemas.openxmlformats.org/officeDocument/2006/relationships/tags" Target="../tags/tag822.xml" /><Relationship Id="rId13" Type="http://schemas.openxmlformats.org/officeDocument/2006/relationships/tags" Target="../tags/tag823.xml" /><Relationship Id="rId2" Type="http://schemas.openxmlformats.org/officeDocument/2006/relationships/tags" Target="../tags/tag812.xml" /><Relationship Id="rId3" Type="http://schemas.openxmlformats.org/officeDocument/2006/relationships/tags" Target="../tags/tag813.xml" /><Relationship Id="rId4" Type="http://schemas.openxmlformats.org/officeDocument/2006/relationships/tags" Target="../tags/tag814.xml" /><Relationship Id="rId5" Type="http://schemas.openxmlformats.org/officeDocument/2006/relationships/tags" Target="../tags/tag815.xml" /><Relationship Id="rId6" Type="http://schemas.openxmlformats.org/officeDocument/2006/relationships/tags" Target="../tags/tag816.xml" /><Relationship Id="rId7" Type="http://schemas.openxmlformats.org/officeDocument/2006/relationships/tags" Target="../tags/tag817.xml" /><Relationship Id="rId8" Type="http://schemas.openxmlformats.org/officeDocument/2006/relationships/tags" Target="../tags/tag818.xml" /><Relationship Id="rId9" Type="http://schemas.openxmlformats.org/officeDocument/2006/relationships/tags" Target="../tags/tag8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11300703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运营管理案例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14540" y="79375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2175" y="58293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64885" y="67564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884545" y="822552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36180" y="190055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运营管理概述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17"/>
          <p:cNvSpPr/>
          <p:nvPr>
            <p:custDataLst>
              <p:tags r:id="rId10"/>
            </p:custDataLst>
          </p:nvPr>
        </p:nvSpPr>
        <p:spPr>
          <a:xfrm>
            <a:off x="6393815" y="168973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8"/>
          <p:cNvSpPr/>
          <p:nvPr>
            <p:custDataLst>
              <p:tags r:id="rId11"/>
            </p:custDataLst>
          </p:nvPr>
        </p:nvSpPr>
        <p:spPr>
          <a:xfrm>
            <a:off x="6486525" y="178244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09042" y="1896110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711440" y="300736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运营管理案例分析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31"/>
          <p:cNvSpPr/>
          <p:nvPr>
            <p:custDataLst>
              <p:tags r:id="rId14"/>
            </p:custDataLst>
          </p:nvPr>
        </p:nvSpPr>
        <p:spPr>
          <a:xfrm>
            <a:off x="6569075" y="279654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34"/>
          <p:cNvSpPr/>
          <p:nvPr>
            <p:custDataLst>
              <p:tags r:id="rId15"/>
            </p:custDataLst>
          </p:nvPr>
        </p:nvSpPr>
        <p:spPr>
          <a:xfrm>
            <a:off x="6661785" y="288925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484302" y="3010535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1910" y="411416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案例总结与启示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19545" y="390334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2255" y="399605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434772" y="4115117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349490" y="522097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运营管理实践建议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207125" y="50101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299835" y="51028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131560" y="5219699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4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4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0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运营管理概述</a:t>
            </a:r>
            <a:endParaRPr lang="zh-CN" altLang="en-US"/>
          </a:p>
        </p:txBody>
      </p:sp>
      <p:sp>
        <p:nvSpPr>
          <p:cNvPr id="105100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4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运营管理的定义和重要性</a:t>
            </a:r>
            <a:endParaRPr lang="zh-CN" altLang="en-US"/>
          </a:p>
        </p:txBody>
      </p:sp>
      <p:sp>
        <p:nvSpPr>
          <p:cNvPr id="105174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4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4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5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运营管理的核心：提高效率、降低成本、提高服务质量和客户满意度。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5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5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5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定义：运营管理是指对企业的生产、销售、服务等环节进行计划、组织、协调和控制的过程。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6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6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6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6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重要性：运营管理是企业实现战略目标的关键环节，直接影响企业的经济效益和市场竞争力。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6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7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7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7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运营管理的挑战：面对市场变化、技术进步、竞争加剧等挑战，需要不断创新和优化运营管理方法。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6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运营管理的基本原则和框架</a:t>
            </a:r>
            <a:endParaRPr lang="zh-CN" altLang="en-US"/>
          </a:p>
        </p:txBody>
      </p:sp>
      <p:sp>
        <p:nvSpPr>
          <p:cNvPr id="1052062" name="任意多边形 3"/>
          <p:cNvSpPr/>
          <p:nvPr>
            <p:custDataLst>
              <p:tags r:id="rId2"/>
            </p:custDataLst>
          </p:nvPr>
        </p:nvSpPr>
        <p:spPr>
          <a:xfrm>
            <a:off x="679075" y="2470524"/>
            <a:ext cx="10827851" cy="1871206"/>
          </a:xfrm>
          <a:custGeom>
            <a:gdLst>
              <a:gd name="connsiteX0" fmla="*/ 16538 w 16538"/>
              <a:gd name="connsiteY0" fmla="*/ 0 h 2858"/>
              <a:gd name="connsiteX1" fmla="*/ 16500 w 16538"/>
              <a:gd name="connsiteY1" fmla="*/ 33 h 2858"/>
              <a:gd name="connsiteX2" fmla="*/ 8269 w 16538"/>
              <a:gd name="connsiteY2" fmla="*/ 2858 h 2858"/>
              <a:gd name="connsiteX3" fmla="*/ 39 w 16538"/>
              <a:gd name="connsiteY3" fmla="*/ 33 h 2858"/>
              <a:gd name="connsiteX4" fmla="*/ 0 w 16538"/>
              <a:gd name="connsiteY4" fmla="*/ 0 h 28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538" h="2858">
                <a:moveTo>
                  <a:pt x="16538" y="0"/>
                </a:moveTo>
                <a:lnTo>
                  <a:pt x="16500" y="33"/>
                </a:lnTo>
                <a:cubicBezTo>
                  <a:pt x="14393" y="1778"/>
                  <a:pt x="11483" y="2858"/>
                  <a:pt x="8269" y="2858"/>
                </a:cubicBezTo>
                <a:cubicBezTo>
                  <a:pt x="5055" y="2858"/>
                  <a:pt x="2145" y="1778"/>
                  <a:pt x="39" y="33"/>
                </a:cubicBezTo>
                <a:lnTo>
                  <a:pt x="0" y="0"/>
                </a:lnTo>
              </a:path>
            </a:pathLst>
          </a:custGeom>
          <a:ln w="123825">
            <a:gradFill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67000">
                  <a:schemeClr val="accent1"/>
                </a:gs>
              </a:gsLst>
              <a:lin ang="0" scaled="1"/>
            </a:gra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52064" name="圆角矩形 14"/>
          <p:cNvSpPr/>
          <p:nvPr>
            <p:custDataLst>
              <p:tags r:id="rId3"/>
            </p:custDataLst>
          </p:nvPr>
        </p:nvSpPr>
        <p:spPr>
          <a:xfrm>
            <a:off x="1826154" y="2629622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1052066" name="椭圆 15"/>
          <p:cNvSpPr>
            <a:spLocks noChangeAspect="1"/>
          </p:cNvSpPr>
          <p:nvPr>
            <p:custDataLst>
              <p:tags r:id="rId4"/>
            </p:custDataLst>
          </p:nvPr>
        </p:nvSpPr>
        <p:spPr>
          <a:xfrm>
            <a:off x="2509687" y="3501717"/>
            <a:ext cx="215405" cy="215405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52068" name="圆角矩形 18"/>
          <p:cNvSpPr/>
          <p:nvPr>
            <p:custDataLst>
              <p:tags r:id="rId5"/>
            </p:custDataLst>
          </p:nvPr>
        </p:nvSpPr>
        <p:spPr>
          <a:xfrm>
            <a:off x="6645588" y="3239827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1052070" name="椭圆 19"/>
          <p:cNvSpPr>
            <a:spLocks noChangeAspect="1"/>
          </p:cNvSpPr>
          <p:nvPr>
            <p:custDataLst>
              <p:tags r:id="rId6"/>
            </p:custDataLst>
          </p:nvPr>
        </p:nvSpPr>
        <p:spPr>
          <a:xfrm>
            <a:off x="7329122" y="4111921"/>
            <a:ext cx="215405" cy="215405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52072" name="椭圆 20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3699324" y="3918777"/>
            <a:ext cx="215405" cy="215405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52074" name="圆角矩形 21"/>
          <p:cNvSpPr/>
          <p:nvPr>
            <p:custDataLst>
              <p:tags r:id="rId8"/>
            </p:custDataLst>
          </p:nvPr>
        </p:nvSpPr>
        <p:spPr>
          <a:xfrm>
            <a:off x="3015790" y="4685461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1052076" name="椭圆 22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6127701" y="4214058"/>
            <a:ext cx="215405" cy="215405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52078" name="圆角矩形 23"/>
          <p:cNvSpPr/>
          <p:nvPr>
            <p:custDataLst>
              <p:tags r:id="rId10"/>
            </p:custDataLst>
          </p:nvPr>
        </p:nvSpPr>
        <p:spPr>
          <a:xfrm>
            <a:off x="5444167" y="4980742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1052080" name="圆角矩形 24"/>
          <p:cNvSpPr/>
          <p:nvPr>
            <p:custDataLst>
              <p:tags r:id="rId11"/>
            </p:custDataLst>
          </p:nvPr>
        </p:nvSpPr>
        <p:spPr>
          <a:xfrm>
            <a:off x="4222449" y="3279110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1052082" name="椭圆 25"/>
          <p:cNvSpPr>
            <a:spLocks noChangeAspect="1"/>
          </p:cNvSpPr>
          <p:nvPr>
            <p:custDataLst>
              <p:tags r:id="rId12"/>
            </p:custDataLst>
          </p:nvPr>
        </p:nvSpPr>
        <p:spPr>
          <a:xfrm>
            <a:off x="4905983" y="4151205"/>
            <a:ext cx="215405" cy="215405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52084" name="椭圆 26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>
            <a:off x="8480784" y="3853304"/>
            <a:ext cx="215405" cy="215405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52086" name="圆角矩形 27"/>
          <p:cNvSpPr/>
          <p:nvPr>
            <p:custDataLst>
              <p:tags r:id="rId14"/>
            </p:custDataLst>
          </p:nvPr>
        </p:nvSpPr>
        <p:spPr>
          <a:xfrm>
            <a:off x="7797251" y="4619988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1052088" name="圆角矩形 28"/>
          <p:cNvSpPr/>
          <p:nvPr>
            <p:custDataLst>
              <p:tags r:id="rId15"/>
            </p:custDataLst>
          </p:nvPr>
        </p:nvSpPr>
        <p:spPr>
          <a:xfrm>
            <a:off x="9018314" y="2551055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1052090" name="椭圆 29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>
            <a:off x="9701847" y="3423150"/>
            <a:ext cx="215405" cy="215405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52092" name="正文"/>
          <p:cNvSpPr txBox="1"/>
          <p:nvPr>
            <p:custDataLst>
              <p:tags r:id="rId17"/>
            </p:custDataLst>
          </p:nvPr>
        </p:nvSpPr>
        <p:spPr>
          <a:xfrm>
            <a:off x="1503374" y="1580097"/>
            <a:ext cx="2227376" cy="9218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基本原则：以客户为中心，以市场为导向，以效益为目标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94" name="正文"/>
          <p:cNvSpPr txBox="1"/>
          <p:nvPr>
            <p:custDataLst>
              <p:tags r:id="rId18"/>
            </p:custDataLst>
          </p:nvPr>
        </p:nvSpPr>
        <p:spPr>
          <a:xfrm>
            <a:off x="3899670" y="2229585"/>
            <a:ext cx="2227376" cy="9218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战略规划：确定公司的发展方向和目标，制定相应的战略和计划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96" name="正文"/>
          <p:cNvSpPr txBox="1"/>
          <p:nvPr>
            <p:custDataLst>
              <p:tags r:id="rId19"/>
            </p:custDataLst>
          </p:nvPr>
        </p:nvSpPr>
        <p:spPr>
          <a:xfrm>
            <a:off x="6322809" y="2160839"/>
            <a:ext cx="2227376" cy="9218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流程管理：优化公司的业务流程，提高工作效率和质量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98" name="正文"/>
          <p:cNvSpPr txBox="1"/>
          <p:nvPr>
            <p:custDataLst>
              <p:tags r:id="rId20"/>
            </p:custDataLst>
          </p:nvPr>
        </p:nvSpPr>
        <p:spPr>
          <a:xfrm>
            <a:off x="8695534" y="1490400"/>
            <a:ext cx="2227376" cy="9218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风险管理：识别和管理公司的风险，确保公司的稳定和发展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00" name="正文"/>
          <p:cNvSpPr txBox="1"/>
          <p:nvPr>
            <p:custDataLst>
              <p:tags r:id="rId21"/>
            </p:custDataLst>
          </p:nvPr>
        </p:nvSpPr>
        <p:spPr>
          <a:xfrm>
            <a:off x="2693010" y="5225609"/>
            <a:ext cx="2227376" cy="7280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框架：战略规划、组织设计、流程管理、绩效管理、风险管理等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02" name="正文"/>
          <p:cNvSpPr txBox="1"/>
          <p:nvPr>
            <p:custDataLst>
              <p:tags r:id="rId22"/>
            </p:custDataLst>
          </p:nvPr>
        </p:nvSpPr>
        <p:spPr>
          <a:xfrm>
            <a:off x="5121387" y="5521545"/>
            <a:ext cx="2227376" cy="7280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组织设计：根据公司的战略和计划，设计公司的组织结构和岗位设置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04" name="正文"/>
          <p:cNvSpPr txBox="1"/>
          <p:nvPr>
            <p:custDataLst>
              <p:tags r:id="rId23"/>
            </p:custDataLst>
          </p:nvPr>
        </p:nvSpPr>
        <p:spPr>
          <a:xfrm>
            <a:off x="7474471" y="5169303"/>
            <a:ext cx="2227376" cy="7280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绩效管理：制定公司的绩效考核标准和方法，激励员工提高工作绩效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39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运营管理的发展历程</a:t>
            </a:r>
            <a:endParaRPr lang="zh-CN" altLang="en-US"/>
          </a:p>
        </p:txBody>
      </p:sp>
      <p:sp>
        <p:nvSpPr>
          <p:cNvPr id="1052392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287228" y="1997349"/>
            <a:ext cx="710962" cy="206753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394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305643" y="4301173"/>
            <a:ext cx="675868" cy="185636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396" name="任意多边形 4"/>
          <p:cNvSpPr/>
          <p:nvPr>
            <p:custDataLst>
              <p:tags r:id="rId4"/>
            </p:custDataLst>
          </p:nvPr>
        </p:nvSpPr>
        <p:spPr>
          <a:xfrm>
            <a:off x="715082" y="2673002"/>
            <a:ext cx="185636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398" name="任意多边形 5"/>
          <p:cNvSpPr/>
          <p:nvPr>
            <p:custDataLst>
              <p:tags r:id="rId5"/>
            </p:custDataLst>
          </p:nvPr>
        </p:nvSpPr>
        <p:spPr>
          <a:xfrm flipV="1">
            <a:off x="608400" y="2142132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715082" y="3262293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6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19世纪末，科学管理理论的提出，标志着运营管理的诞生</a:t>
            </a:r>
            <a:endParaRPr lang="zh-CN" altLang="en-US" sz="16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2402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5737393" y="1996714"/>
            <a:ext cx="710962" cy="2068749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04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5755174" y="4301173"/>
            <a:ext cx="675868" cy="185636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06" name="任意多边形 18"/>
          <p:cNvSpPr/>
          <p:nvPr>
            <p:custDataLst>
              <p:tags r:id="rId9"/>
            </p:custDataLst>
          </p:nvPr>
        </p:nvSpPr>
        <p:spPr>
          <a:xfrm>
            <a:off x="5164612" y="2673002"/>
            <a:ext cx="185636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08" name="任意多边形 19"/>
          <p:cNvSpPr/>
          <p:nvPr>
            <p:custDataLst>
              <p:tags r:id="rId10"/>
            </p:custDataLst>
          </p:nvPr>
        </p:nvSpPr>
        <p:spPr>
          <a:xfrm flipV="1">
            <a:off x="5058565" y="2142132"/>
            <a:ext cx="2068749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5164612" y="3262293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6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20世纪50年代，系统论和运筹学的发展，推动了运营管理的发展</a:t>
            </a:r>
            <a:endParaRPr lang="zh-CN" altLang="en-US" sz="16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2412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7963111" y="2028465"/>
            <a:ext cx="710962" cy="206753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14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7981526" y="4331654"/>
            <a:ext cx="675868" cy="185757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16" name="任意多边形 25"/>
          <p:cNvSpPr/>
          <p:nvPr>
            <p:custDataLst>
              <p:tags r:id="rId14"/>
            </p:custDataLst>
          </p:nvPr>
        </p:nvSpPr>
        <p:spPr>
          <a:xfrm>
            <a:off x="7390330" y="2704118"/>
            <a:ext cx="185757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18" name="任意多边形 26"/>
          <p:cNvSpPr/>
          <p:nvPr>
            <p:custDataLst>
              <p:tags r:id="rId15"/>
            </p:custDataLst>
          </p:nvPr>
        </p:nvSpPr>
        <p:spPr>
          <a:xfrm flipV="1">
            <a:off x="7284918" y="2173247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7390330" y="3293409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20世纪80年代，信息技术的发展，使得运营管理更加智能化和自动化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2422" name="五边形 9"/>
          <p:cNvSpPr/>
          <p:nvPr>
            <p:custDataLst>
              <p:tags r:id="rId17"/>
            </p:custDataLst>
          </p:nvPr>
        </p:nvSpPr>
        <p:spPr>
          <a:xfrm rot="16200000" flipH="1">
            <a:off x="3511676" y="2008144"/>
            <a:ext cx="710962" cy="206753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24" name="五边形 10"/>
          <p:cNvSpPr/>
          <p:nvPr>
            <p:custDataLst>
              <p:tags r:id="rId18"/>
            </p:custDataLst>
          </p:nvPr>
        </p:nvSpPr>
        <p:spPr>
          <a:xfrm rot="16200000" flipH="1">
            <a:off x="3530091" y="4312603"/>
            <a:ext cx="675868" cy="185636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26" name="任意多边形 11"/>
          <p:cNvSpPr/>
          <p:nvPr>
            <p:custDataLst>
              <p:tags r:id="rId19"/>
            </p:custDataLst>
          </p:nvPr>
        </p:nvSpPr>
        <p:spPr>
          <a:xfrm>
            <a:off x="2940165" y="2683162"/>
            <a:ext cx="185636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28" name="任意多边形 12"/>
          <p:cNvSpPr/>
          <p:nvPr>
            <p:custDataLst>
              <p:tags r:id="rId20"/>
            </p:custDataLst>
          </p:nvPr>
        </p:nvSpPr>
        <p:spPr>
          <a:xfrm flipV="1">
            <a:off x="2833483" y="2152927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938895" y="3272453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6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20世纪初，泰勒的科学管理理论成为运营管理的基础</a:t>
            </a:r>
            <a:endParaRPr lang="zh-CN" altLang="en-US" sz="16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2432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10188194" y="2028465"/>
            <a:ext cx="710962" cy="206753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34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10205974" y="4331654"/>
            <a:ext cx="675868" cy="185757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36" name="任意多边形 25"/>
          <p:cNvSpPr/>
          <p:nvPr>
            <p:custDataLst>
              <p:tags r:id="rId24"/>
            </p:custDataLst>
          </p:nvPr>
        </p:nvSpPr>
        <p:spPr>
          <a:xfrm>
            <a:off x="9614778" y="2704118"/>
            <a:ext cx="185757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38" name="任意多边形 26"/>
          <p:cNvSpPr/>
          <p:nvPr>
            <p:custDataLst>
              <p:tags r:id="rId25"/>
            </p:custDataLst>
          </p:nvPr>
        </p:nvSpPr>
        <p:spPr>
          <a:xfrm flipV="1">
            <a:off x="9510001" y="2173247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9614778" y="3293409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6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21世纪初，大数据和人工智能的发展，为运营管理带来了新的机遇和挑战</a:t>
            </a:r>
            <a:endParaRPr lang="zh-CN" altLang="en-US" sz="16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72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运营管理案例分析</a:t>
            </a:r>
            <a:endParaRPr lang="zh-CN" altLang="en-US"/>
          </a:p>
        </p:txBody>
      </p:sp>
      <p:sp>
        <p:nvSpPr>
          <p:cNvPr id="105272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46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案例一：某电商平台的运营管理</a:t>
            </a:r>
            <a:endParaRPr lang="zh-CN" altLang="en-US"/>
          </a:p>
        </p:txBody>
      </p:sp>
      <p:sp>
        <p:nvSpPr>
          <p:cNvPr id="105346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电商平台简介：某电商平台是国内知名的电商平台，拥有庞大的用户群体和丰富的商品种类。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7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运营管理策略：该电商平台采用精细化运营管理策略，包括用户画像分析、商品推荐、促销活动等。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7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运营管理效果：通过精细化运营管理，该电商平台的用户活跃度和购买转化率得到了显著提升。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7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运营管理挑战：随着市场竞争的加剧，该电商平台面临着流量获取成本高、用户粘性下降等挑战。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76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案例二：某餐饮连锁店的运营管理</a:t>
            </a:r>
            <a:endParaRPr lang="zh-CN" altLang="en-US"/>
          </a:p>
        </p:txBody>
      </p:sp>
      <p:sp>
        <p:nvSpPr>
          <p:cNvPr id="105376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6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6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背景：某餐饮连锁店在全国拥有数百家门店，业务覆盖多个城市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6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7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7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问题：门店管理混乱，服务质量参差不齐，顾客满意度下降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7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7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7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解决方案：引入数字化运营管理系统，提高门店管理效率，提升服务质量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8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8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8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效果：门店管理效率提升，服务质量提高，顾客满意度提升，门店业绩增长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07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案例三：某制造企业的生产运营管理</a:t>
            </a:r>
            <a:endParaRPr lang="zh-CN" altLang="en-US"/>
          </a:p>
        </p:txBody>
      </p:sp>
      <p:sp>
        <p:nvSpPr>
          <p:cNvPr id="105407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7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7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企业背景：某制造企业，主要生产电子产品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7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8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8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问题描述：生产效率低下，产品质量不稳定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8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8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8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解决方案：引入精益生产管理方法，优化生产流程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9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9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9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实施效果：生产效率提高，产品质量稳定，客户满意度提升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https://d.book118.com/698113007034006040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2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949999988079071,&quot;colorType&quot;:1,&quot;foreColorIndex&quot;:5,&quot;pos&quot;:0,&quot;transparency&quot;:1},{&quot;brightness&quot;:0,&quot;colorType&quot;:1,&quot;foreColorIndex&quot;:5,&quot;pos&quot;:0.6700000166893005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i*1_1"/>
  <p:tag name="KSO_WM_UNIT_INDEX" val="1_1"/>
  <p:tag name="KSO_WM_UNIT_LAYERLEVEL" val="1_1"/>
  <p:tag name="KSO_WM_UNIT_TYPE" val="m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1_1"/>
  <p:tag name="KSO_WM_UNIT_INDEX" val="1_1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1_1"/>
  <p:tag name="KSO_WM_UNIT_INDEX" val="1_1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5_1"/>
  <p:tag name="KSO_WM_UNIT_INDEX" val="1_5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5_1"/>
  <p:tag name="KSO_WM_UNIT_INDEX" val="1_5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2_1"/>
  <p:tag name="KSO_WM_UNIT_INDEX" val="1_2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6*m_h_a*1_2_1"/>
  <p:tag name="KSO_WM_UNIT_INDEX" val="1_2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  <p:tag name="KSO_WM_UNIT_VALUE" val="6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4_1"/>
  <p:tag name="KSO_WM_UNIT_INDEX" val="1_4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6*m_h_a*1_4_1"/>
  <p:tag name="KSO_WM_UNIT_INDEX" val="1_4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3_1"/>
  <p:tag name="KSO_WM_UNIT_INDEX" val="1_3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3_1"/>
  <p:tag name="KSO_WM_UNIT_INDEX" val="1_3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6_1"/>
  <p:tag name="KSO_WM_UNIT_INDEX" val="1_6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6*m_h_a*1_6_1"/>
  <p:tag name="KSO_WM_UNIT_INDEX" val="1_6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7_1"/>
  <p:tag name="KSO_WM_UNIT_INDEX" val="1_7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7_1"/>
  <p:tag name="KSO_WM_UNIT_INDEX" val="1_7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1_1"/>
  <p:tag name="KSO_WM_UNIT_INDEX" val="1_1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3_1"/>
  <p:tag name="KSO_WM_UNIT_INDEX" val="1_3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5_1"/>
  <p:tag name="KSO_WM_UNIT_INDEX" val="1_5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7_1"/>
  <p:tag name="KSO_WM_UNIT_INDEX" val="1_7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2_1"/>
  <p:tag name="KSO_WM_UNIT_INDEX" val="1_2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4_1"/>
  <p:tag name="KSO_WM_UNIT_INDEX" val="1_4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6_1"/>
  <p:tag name="KSO_WM_UNIT_INDEX" val="1_6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3"/>
  <p:tag name="KSO_WM_UNIT_INDEX" val="1_1_3"/>
  <p:tag name="KSO_WM_UNIT_LAYERLEVEL" val="1_1_1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4"/>
  <p:tag name="KSO_WM_UNIT_INDEX" val="1_1_4"/>
  <p:tag name="KSO_WM_UNIT_LAYERLEVEL" val="1_1_1"/>
  <p:tag name="KSO_WM_UNIT_TYPE" val="l_h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1_1"/>
  <p:tag name="KSO_WM_UNIT_INDEX" val="1_1_1"/>
  <p:tag name="KSO_WM_UNIT_LAYERLEVEL" val="1_1_1"/>
  <p:tag name="KSO_WM_UNIT_TYPE" val="l_h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2"/>
  <p:tag name="KSO_WM_UNIT_INDEX" val="1_1_2"/>
  <p:tag name="KSO_WM_UNIT_LAYERLEVEL" val="1_1_1"/>
  <p:tag name="KSO_WM_UNIT_TYPE" val="l_h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3"/>
  <p:tag name="KSO_WM_UNIT_INDEX" val="1_3_3"/>
  <p:tag name="KSO_WM_UNIT_LAYERLEVEL" val="1_1_1"/>
  <p:tag name="KSO_WM_UNIT_TYPE" val="l_h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4"/>
  <p:tag name="KSO_WM_UNIT_INDEX" val="1_3_4"/>
  <p:tag name="KSO_WM_UNIT_LAYERLEVEL" val="1_1_1"/>
  <p:tag name="KSO_WM_UNIT_TYPE" val="l_h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3_1"/>
  <p:tag name="KSO_WM_UNIT_INDEX" val="1_3_1"/>
  <p:tag name="KSO_WM_UNIT_LAYERLEVEL" val="1_1_1"/>
  <p:tag name="KSO_WM_UNIT_TYPE" val="l_h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2"/>
  <p:tag name="KSO_WM_UNIT_INDEX" val="1_3_2"/>
  <p:tag name="KSO_WM_UNIT_LAYERLEVEL" val="1_1_1"/>
  <p:tag name="KSO_WM_UNIT_TYPE" val="l_h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3"/>
  <p:tag name="KSO_WM_UNIT_INDEX" val="1_4_3"/>
  <p:tag name="KSO_WM_UNIT_LAYERLEVEL" val="1_1_1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4"/>
  <p:tag name="KSO_WM_UNIT_INDEX" val="1_4_4"/>
  <p:tag name="KSO_WM_UNIT_LAYERLEVEL" val="1_1_1"/>
  <p:tag name="KSO_WM_UNIT_TYPE" val="l_h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4_1"/>
  <p:tag name="KSO_WM_UNIT_INDEX" val="1_4_1"/>
  <p:tag name="KSO_WM_UNIT_LAYERLEVEL" val="1_1_1"/>
  <p:tag name="KSO_WM_UNIT_TYPE" val="l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2"/>
  <p:tag name="KSO_WM_UNIT_INDEX" val="1_4_2"/>
  <p:tag name="KSO_WM_UNIT_LAYERLEVEL" val="1_1_1"/>
  <p:tag name="KSO_WM_UNIT_TYPE" val="l_h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3"/>
  <p:tag name="KSO_WM_UNIT_INDEX" val="1_2_3"/>
  <p:tag name="KSO_WM_UNIT_LAYERLEVEL" val="1_1_1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4"/>
  <p:tag name="KSO_WM_UNIT_INDEX" val="1_2_4"/>
  <p:tag name="KSO_WM_UNIT_LAYERLEVEL" val="1_1_1"/>
  <p:tag name="KSO_WM_UNIT_TYPE" val="l_h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2_1"/>
  <p:tag name="KSO_WM_UNIT_INDEX" val="1_2_1"/>
  <p:tag name="KSO_WM_UNIT_LAYERLEVEL" val="1_1_1"/>
  <p:tag name="KSO_WM_UNIT_TYPE" val="l_h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2"/>
  <p:tag name="KSO_WM_UNIT_INDEX" val="1_2_2"/>
  <p:tag name="KSO_WM_UNIT_LAYERLEVEL" val="1_1_1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3"/>
  <p:tag name="KSO_WM_UNIT_INDEX" val="1_5_3"/>
  <p:tag name="KSO_WM_UNIT_LAYERLEVEL" val="1_1_1"/>
  <p:tag name="KSO_WM_UNIT_TYPE" val="l_h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4"/>
  <p:tag name="KSO_WM_UNIT_INDEX" val="1_5_4"/>
  <p:tag name="KSO_WM_UNIT_LAYERLEVEL" val="1_1_1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5_1"/>
  <p:tag name="KSO_WM_UNIT_INDEX" val="1_5_1"/>
  <p:tag name="KSO_WM_UNIT_LAYERLEVEL" val="1_1_1"/>
  <p:tag name="KSO_WM_UNIT_TYPE" val="l_h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2"/>
  <p:tag name="KSO_WM_UNIT_INDEX" val="1_5_2"/>
  <p:tag name="KSO_WM_UNIT_LAYERLEVEL" val="1_1_1"/>
  <p:tag name="KSO_WM_UNIT_TYPE" val="l_h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7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95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2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+中文标题</vt:lpstr>
      <vt:lpstr>Calibri Light</vt:lpstr>
      <vt:lpstr>宋体</vt:lpstr>
      <vt:lpstr>Office Theme</vt:lpstr>
      <vt:lpstr>运营管理案例</vt:lpstr>
      <vt:lpstr>目录</vt:lpstr>
      <vt:lpstr>单击添加章节标题</vt:lpstr>
      <vt:lpstr>运营管理概述</vt:lpstr>
      <vt:lpstr>PowerPoint Presentation</vt:lpstr>
      <vt:lpstr>运营管理的定义和重要性</vt:lpstr>
      <vt:lpstr>运营管理的基本原则和框架</vt:lpstr>
      <vt:lpstr>运营管理的发展历程</vt:lpstr>
      <vt:lpstr>运营管理案例分析</vt:lpstr>
      <vt:lpstr>PowerPoint Presentation</vt:lpstr>
      <vt:lpstr>案例一：某电商平台的运营管理</vt:lpstr>
      <vt:lpstr>案例二：某餐饮连锁店的运营管理</vt:lpstr>
      <vt:lpstr>案例三：某制造企业的生产运营管理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2024-09-18T12:45:53.080</cp:lastPrinted>
  <dcterms:created xsi:type="dcterms:W3CDTF">2024-09-18T04:45:53Z</dcterms:created>
  <dcterms:modified xsi:type="dcterms:W3CDTF">2024-09-18T04:45:56Z</dcterms:modified>
</cp:coreProperties>
</file>