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fntdata" ContentType="application/x-fontdata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embedTrueTypeFonts="1" saveSubsetFonts="1">
  <p:sldMasterIdLst>
    <p:sldMasterId id="2147483648" r:id="rId1"/>
    <p:sldMasterId id="214748366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embeddedFontLst>
    <p:embeddedFont>
      <p:font typeface="EGWWRW+VEGUTS+ArialMT"/>
      <p:regular r:id="rId18"/>
    </p:embeddedFont>
    <p:embeddedFont>
      <p:font typeface="LMIBDV+MS-UIGothic"/>
      <p:regular r:id="rId19"/>
    </p:embeddedFont>
    <p:embeddedFont>
      <p:font typeface="RATNMD+QCGUBA+MicrosoftYaHei-Bold"/>
      <p:regular r:id="rId20"/>
    </p:embeddedFont>
    <p:embeddedFont>
      <p:font typeface="UNRGGB+CNBMLU+MicrosoftYaHei"/>
      <p:regular r:id="rId21"/>
    </p:embeddedFont>
  </p:embeddedFontLst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font" Target="fonts/font1.fntdata" /><Relationship Id="rId19" Type="http://schemas.openxmlformats.org/officeDocument/2006/relationships/font" Target="fonts/font2.fntdata" /><Relationship Id="rId2" Type="http://schemas.openxmlformats.org/officeDocument/2006/relationships/slideMaster" Target="slideMasters/slideMaster2.xml" /><Relationship Id="rId20" Type="http://schemas.openxmlformats.org/officeDocument/2006/relationships/font" Target="fonts/font3.fntdata" /><Relationship Id="rId21" Type="http://schemas.openxmlformats.org/officeDocument/2006/relationships/font" Target="fonts/font4.fntdata" /><Relationship Id="rId22" Type="http://schemas.openxmlformats.org/officeDocument/2006/relationships/presProps" Target="presProps.xml" /><Relationship Id="rId23" Type="http://schemas.openxmlformats.org/officeDocument/2006/relationships/viewProps" Target="viewProps.xml" /><Relationship Id="rId24" Type="http://schemas.openxmlformats.org/officeDocument/2006/relationships/theme" Target="theme/theme1.xml" /><Relationship Id="rId25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D6DF649-4D5E-434F-90FF-A6BA4D959E3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FF864D1-BEA2-4EEE-9F78-DCF37DC55D0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EB51E21-4511-44FA-96FE-F34629F1636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8E161B5-B8E8-4D0D-BDD1-49B097F1660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F45390EC-6629-472F-A129-3A31C9C3149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402D5E0C-33FC-4170-AD91-86D8288D1EC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AAD524B1-3546-49FB-8106-4B1E686EE3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DB88F63-B945-47C6-9424-DD4241CE8B2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5AF770A-D386-40C1-9D96-9DACA59FE21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8CB3B6E-A2EA-4596-BF9C-FBB7C791966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9D3A4E7-E50B-474C-B573-8A30B83E5C9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x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eader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  <a:t>27.02.2014</a:t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heme" Target="../theme/theme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В‹#В›</a:t>
            </a:fld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</p:sldLayoutIdLst>
  <p:transition/>
  <p:timing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4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5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6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7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8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3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9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0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1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69811400603000604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5468620" y="1588960"/>
            <a:ext cx="1273124" cy="78581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552"/>
              </a:lnSpc>
              <a:spcBef>
                <a:spcPct val="0"/>
              </a:spcBef>
              <a:spcAft>
                <a:spcPct val="0"/>
              </a:spcAft>
            </a:pPr>
            <a:r>
              <a:rPr sz="2450">
                <a:solidFill>
                  <a:srgbClr val="FF960E"/>
                </a:solidFill>
                <a:latin typeface="EGWWRW+VEGUTS+ArialMT"/>
                <a:cs typeface="EGWWRW+VEGUTS+ArialMT"/>
              </a:rPr>
              <a:t>•</a:t>
            </a:r>
            <a:r>
              <a:rPr sz="2450" spc="128">
                <a:solidFill>
                  <a:srgbClr val="FF960E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FF960E"/>
                </a:solidFill>
                <a:latin typeface="LMIBDV+MS-UIGothic"/>
                <a:cs typeface="LMIBDV+MS-UIGothic"/>
              </a:rPr>
              <a:t>引言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5468620" y="2137600"/>
            <a:ext cx="4439861" cy="297860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552"/>
              </a:lnSpc>
              <a:spcBef>
                <a:spcPct val="0"/>
              </a:spcBef>
              <a:spcAft>
                <a:spcPct val="0"/>
              </a:spcAft>
            </a:pPr>
            <a:r>
              <a:rPr sz="2450">
                <a:solidFill>
                  <a:srgbClr val="FF960E"/>
                </a:solidFill>
                <a:latin typeface="EGWWRW+VEGUTS+ArialMT"/>
                <a:cs typeface="EGWWRW+VEGUTS+ArialMT"/>
              </a:rPr>
              <a:t>•</a:t>
            </a:r>
            <a:r>
              <a:rPr sz="2450" spc="128">
                <a:solidFill>
                  <a:srgbClr val="FF960E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FF960E"/>
                </a:solidFill>
                <a:latin typeface="LMIBDV+MS-UIGothic"/>
                <a:cs typeface="LMIBDV+MS-UIGothic"/>
              </a:rPr>
              <a:t>燃放烟花的利</a:t>
            </a:r>
            <a:r>
              <a:rPr sz="2400">
                <a:solidFill>
                  <a:srgbClr val="FF960E"/>
                </a:solidFill>
                <a:latin typeface="SimSun"/>
                <a:cs typeface="SimSun"/>
              </a:rPr>
              <a:t>处</a:t>
            </a:r>
          </a:p>
          <a:p>
            <a:pPr marL="0" marR="0">
              <a:lnSpc>
                <a:spcPts val="2552"/>
              </a:lnSpc>
              <a:spcBef>
                <a:spcPts val="1717"/>
              </a:spcBef>
              <a:spcAft>
                <a:spcPct val="0"/>
              </a:spcAft>
            </a:pPr>
            <a:r>
              <a:rPr sz="2450">
                <a:solidFill>
                  <a:srgbClr val="FF960E"/>
                </a:solidFill>
                <a:latin typeface="EGWWRW+VEGUTS+ArialMT"/>
                <a:cs typeface="EGWWRW+VEGUTS+ArialMT"/>
              </a:rPr>
              <a:t>•</a:t>
            </a:r>
            <a:r>
              <a:rPr sz="2450" spc="128">
                <a:solidFill>
                  <a:srgbClr val="FF960E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FF960E"/>
                </a:solidFill>
                <a:latin typeface="LMIBDV+MS-UIGothic"/>
                <a:cs typeface="LMIBDV+MS-UIGothic"/>
              </a:rPr>
              <a:t>燃放烟花的弊端</a:t>
            </a:r>
          </a:p>
          <a:p>
            <a:pPr marL="0" marR="0">
              <a:lnSpc>
                <a:spcPts val="2552"/>
              </a:lnSpc>
              <a:spcBef>
                <a:spcPts val="1717"/>
              </a:spcBef>
              <a:spcAft>
                <a:spcPct val="0"/>
              </a:spcAft>
            </a:pPr>
            <a:r>
              <a:rPr sz="2450">
                <a:solidFill>
                  <a:srgbClr val="FF960E"/>
                </a:solidFill>
                <a:latin typeface="EGWWRW+VEGUTS+ArialMT"/>
                <a:cs typeface="EGWWRW+VEGUTS+ArialMT"/>
              </a:rPr>
              <a:t>•</a:t>
            </a:r>
            <a:r>
              <a:rPr sz="2450" spc="128">
                <a:solidFill>
                  <a:srgbClr val="FF960E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FF960E"/>
                </a:solidFill>
                <a:latin typeface="LMIBDV+MS-UIGothic"/>
                <a:cs typeface="LMIBDV+MS-UIGothic"/>
              </a:rPr>
              <a:t>燃放烟花的利弊比</a:t>
            </a:r>
            <a:r>
              <a:rPr sz="2400">
                <a:solidFill>
                  <a:srgbClr val="FF960E"/>
                </a:solidFill>
                <a:latin typeface="SimSun"/>
                <a:cs typeface="SimSun"/>
              </a:rPr>
              <a:t>较</a:t>
            </a:r>
            <a:r>
              <a:rPr sz="2400">
                <a:solidFill>
                  <a:srgbClr val="FF960E"/>
                </a:solidFill>
                <a:latin typeface="LMIBDV+MS-UIGothic"/>
                <a:cs typeface="LMIBDV+MS-UIGothic"/>
              </a:rPr>
              <a:t>与</a:t>
            </a:r>
            <a:r>
              <a:rPr sz="2400">
                <a:solidFill>
                  <a:srgbClr val="FF960E"/>
                </a:solidFill>
                <a:latin typeface="SimSun"/>
                <a:cs typeface="SimSun"/>
              </a:rPr>
              <a:t>权</a:t>
            </a:r>
            <a:r>
              <a:rPr sz="2400">
                <a:solidFill>
                  <a:srgbClr val="FF960E"/>
                </a:solidFill>
                <a:latin typeface="LMIBDV+MS-UIGothic"/>
                <a:cs typeface="LMIBDV+MS-UIGothic"/>
              </a:rPr>
              <a:t>衡</a:t>
            </a:r>
          </a:p>
          <a:p>
            <a:pPr marL="0" marR="0">
              <a:lnSpc>
                <a:spcPts val="2552"/>
              </a:lnSpc>
              <a:spcBef>
                <a:spcPts val="1717"/>
              </a:spcBef>
              <a:spcAft>
                <a:spcPct val="0"/>
              </a:spcAft>
            </a:pPr>
            <a:r>
              <a:rPr sz="2450">
                <a:solidFill>
                  <a:srgbClr val="FF960E"/>
                </a:solidFill>
                <a:latin typeface="EGWWRW+VEGUTS+ArialMT"/>
                <a:cs typeface="EGWWRW+VEGUTS+ArialMT"/>
              </a:rPr>
              <a:t>•</a:t>
            </a:r>
            <a:r>
              <a:rPr sz="2450" spc="128">
                <a:solidFill>
                  <a:srgbClr val="FF960E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FF960E"/>
                </a:solidFill>
                <a:latin typeface="LMIBDV+MS-UIGothic"/>
                <a:cs typeface="LMIBDV+MS-UIGothic"/>
              </a:rPr>
              <a:t>燃放烟花的合理建</a:t>
            </a:r>
            <a:r>
              <a:rPr sz="2400">
                <a:solidFill>
                  <a:srgbClr val="FF960E"/>
                </a:solidFill>
                <a:latin typeface="SimSun"/>
                <a:cs typeface="SimSun"/>
              </a:rPr>
              <a:t>议</a:t>
            </a:r>
            <a:r>
              <a:rPr sz="2400">
                <a:solidFill>
                  <a:srgbClr val="FF960E"/>
                </a:solidFill>
                <a:latin typeface="LMIBDV+MS-UIGothic"/>
                <a:cs typeface="LMIBDV+MS-UIGothic"/>
              </a:rPr>
              <a:t>与措施</a:t>
            </a:r>
          </a:p>
          <a:p>
            <a:pPr marL="0" marR="0">
              <a:lnSpc>
                <a:spcPts val="2552"/>
              </a:lnSpc>
              <a:spcBef>
                <a:spcPts val="1717"/>
              </a:spcBef>
              <a:spcAft>
                <a:spcPct val="0"/>
              </a:spcAft>
            </a:pPr>
            <a:r>
              <a:rPr sz="2450">
                <a:solidFill>
                  <a:srgbClr val="FF960E"/>
                </a:solidFill>
                <a:latin typeface="EGWWRW+VEGUTS+ArialMT"/>
                <a:cs typeface="EGWWRW+VEGUTS+ArialMT"/>
              </a:rPr>
              <a:t>•</a:t>
            </a:r>
            <a:r>
              <a:rPr sz="2450" spc="128">
                <a:solidFill>
                  <a:srgbClr val="FF960E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FF960E"/>
                </a:solidFill>
                <a:latin typeface="SimSun"/>
                <a:cs typeface="SimSun"/>
              </a:rPr>
              <a:t>结论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5642609" y="2484517"/>
            <a:ext cx="1997013" cy="185628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991"/>
              </a:lnSpc>
              <a:spcBef>
                <a:spcPct val="0"/>
              </a:spcBef>
              <a:spcAft>
                <a:spcPct val="0"/>
              </a:spcAft>
            </a:pPr>
            <a:r>
              <a:rPr sz="5750">
                <a:solidFill>
                  <a:srgbClr val="FF960E"/>
                </a:solidFill>
                <a:latin typeface="RATNMD+QCGUBA+MicrosoftYaHei-Bold"/>
                <a:cs typeface="RATNMD+QCGUBA+MicrosoftYaHei-Bold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2095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FF960E"/>
                </a:solidFill>
                <a:latin typeface="LMIBDV+MS-UIGothic"/>
                <a:cs typeface="LMIBDV+MS-UIGothic"/>
              </a:rPr>
              <a:t>背景介</a:t>
            </a:r>
            <a:r>
              <a:rPr sz="3000">
                <a:solidFill>
                  <a:srgbClr val="FF960E"/>
                </a:solidFill>
                <a:latin typeface="SimSun"/>
                <a:cs typeface="SimSun"/>
              </a:rPr>
              <a:t> 绍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4878704" y="2354433"/>
            <a:ext cx="1971675" cy="4286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FFFFFF"/>
                </a:solidFill>
                <a:latin typeface="LMIBDV+MS-UIGothic"/>
                <a:cs typeface="LMIBDV+MS-UIGothic"/>
              </a:rPr>
              <a:t>烟花的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历</a:t>
            </a:r>
            <a:r>
              <a:rPr sz="1350">
                <a:solidFill>
                  <a:srgbClr val="FFFFFF"/>
                </a:solidFill>
                <a:latin typeface="LMIBDV+MS-UIGothic"/>
                <a:cs typeface="LMIBDV+MS-UIGothic"/>
              </a:rPr>
              <a:t>史和文化意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义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4878704" y="4338173"/>
            <a:ext cx="2366010" cy="4286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现</a:t>
            </a:r>
            <a:r>
              <a:rPr sz="1350">
                <a:solidFill>
                  <a:srgbClr val="FFFFFF"/>
                </a:solidFill>
                <a:latin typeface="LMIBDV+MS-UIGothic"/>
                <a:cs typeface="LMIBDV+MS-UIGothic"/>
              </a:rPr>
              <a:t>代烟花的种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类</a:t>
            </a:r>
            <a:r>
              <a:rPr sz="1350">
                <a:solidFill>
                  <a:srgbClr val="FFFFFF"/>
                </a:solidFill>
                <a:latin typeface="LMIBDV+MS-UIGothic"/>
                <a:cs typeface="LMIBDV+MS-UIGothic"/>
              </a:rPr>
              <a:t>和制作工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艺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3238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FF960E"/>
                </a:solidFill>
                <a:latin typeface="LMIBDV+MS-UIGothic"/>
                <a:cs typeface="LMIBDV+MS-UIGothic"/>
              </a:rPr>
              <a:t>研究目的和意</a:t>
            </a:r>
            <a:r>
              <a:rPr sz="3000">
                <a:solidFill>
                  <a:srgbClr val="FF960E"/>
                </a:solidFill>
                <a:latin typeface="SimSun"/>
                <a:cs typeface="SimSun"/>
              </a:rPr>
              <a:t> 义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428114" y="2001373"/>
            <a:ext cx="2760345" cy="4286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FFFFFF"/>
                </a:solidFill>
                <a:latin typeface="LMIBDV+MS-UIGothic"/>
                <a:cs typeface="LMIBDV+MS-UIGothic"/>
              </a:rPr>
              <a:t>分析燃放烟花的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积</a:t>
            </a:r>
            <a:r>
              <a:rPr sz="1350">
                <a:solidFill>
                  <a:srgbClr val="FFFFFF"/>
                </a:solidFill>
                <a:latin typeface="LMIBDV+MS-UIGothic"/>
                <a:cs typeface="LMIBDV+MS-UIGothic"/>
              </a:rPr>
              <a:t>极和消极影响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342389" y="4585823"/>
            <a:ext cx="5651621" cy="4286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FF960E"/>
                </a:solidFill>
                <a:latin typeface="LMIBDV+MS-UIGothic"/>
                <a:cs typeface="LMIBDV+MS-UIGothic"/>
              </a:rPr>
              <a:t>探</a:t>
            </a:r>
            <a:r>
              <a:rPr sz="1350">
                <a:solidFill>
                  <a:srgbClr val="FF960E"/>
                </a:solidFill>
                <a:latin typeface="SimSun"/>
                <a:cs typeface="SimSun"/>
              </a:rPr>
              <a:t>讨</a:t>
            </a:r>
            <a:r>
              <a:rPr sz="1350">
                <a:solidFill>
                  <a:srgbClr val="FF960E"/>
                </a:solidFill>
                <a:latin typeface="LMIBDV+MS-UIGothic"/>
                <a:cs typeface="LMIBDV+MS-UIGothic"/>
              </a:rPr>
              <a:t>如何在享受烟花之美的同</a:t>
            </a:r>
            <a:r>
              <a:rPr sz="1350">
                <a:solidFill>
                  <a:srgbClr val="FF960E"/>
                </a:solidFill>
                <a:latin typeface="SimSun"/>
                <a:cs typeface="SimSun"/>
              </a:rPr>
              <a:t>时</a:t>
            </a:r>
            <a:r>
              <a:rPr sz="1350">
                <a:solidFill>
                  <a:srgbClr val="FF960E"/>
                </a:solidFill>
                <a:latin typeface="LMIBDV+MS-UIGothic"/>
                <a:cs typeface="LMIBDV+MS-UIGothic"/>
              </a:rPr>
              <a:t>，降低其</a:t>
            </a:r>
            <a:r>
              <a:rPr sz="1350">
                <a:solidFill>
                  <a:srgbClr val="FF960E"/>
                </a:solidFill>
                <a:latin typeface="SimSun"/>
                <a:cs typeface="SimSun"/>
              </a:rPr>
              <a:t>对环</a:t>
            </a:r>
            <a:r>
              <a:rPr sz="1350">
                <a:solidFill>
                  <a:srgbClr val="FF960E"/>
                </a:solidFill>
                <a:latin typeface="LMIBDV+MS-UIGothic"/>
                <a:cs typeface="LMIBDV+MS-UIGothic"/>
              </a:rPr>
              <a:t>境和社会的</a:t>
            </a:r>
            <a:r>
              <a:rPr sz="1350">
                <a:solidFill>
                  <a:srgbClr val="FF960E"/>
                </a:solidFill>
                <a:latin typeface="SimSun"/>
                <a:cs typeface="SimSun"/>
              </a:rPr>
              <a:t>负</a:t>
            </a:r>
            <a:r>
              <a:rPr sz="1350">
                <a:solidFill>
                  <a:srgbClr val="FF960E"/>
                </a:solidFill>
                <a:latin typeface="LMIBDV+MS-UIGothic"/>
                <a:cs typeface="LMIBDV+MS-UIGothic"/>
              </a:rPr>
              <a:t>面影响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5642609" y="2484517"/>
            <a:ext cx="1997013" cy="185628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991"/>
              </a:lnSpc>
              <a:spcBef>
                <a:spcPct val="0"/>
              </a:spcBef>
              <a:spcAft>
                <a:spcPct val="0"/>
              </a:spcAft>
            </a:pPr>
            <a:r>
              <a:rPr sz="5750">
                <a:solidFill>
                  <a:srgbClr val="FF960E"/>
                </a:solidFill>
                <a:latin typeface="RATNMD+QCGUBA+MicrosoftYaHei-Bold"/>
                <a:cs typeface="RATNMD+QCGUBA+MicrosoftYaHei-Bold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2857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FF960E"/>
                </a:solidFill>
                <a:latin typeface="SimSun"/>
                <a:cs typeface="SimSun"/>
              </a:rPr>
              <a:t>传</a:t>
            </a:r>
            <a:r>
              <a:rPr sz="3000">
                <a:solidFill>
                  <a:srgbClr val="FF960E"/>
                </a:solidFill>
                <a:latin typeface="LMIBDV+MS-UIGothic"/>
                <a:cs typeface="LMIBDV+MS-UIGothic"/>
              </a:rPr>
              <a:t>承</a:t>
            </a:r>
            <a:r>
              <a:rPr sz="3000">
                <a:solidFill>
                  <a:srgbClr val="FF960E"/>
                </a:solidFill>
                <a:latin typeface="SimSun"/>
                <a:cs typeface="SimSun"/>
              </a:rPr>
              <a:t>传统</a:t>
            </a:r>
            <a:r>
              <a:rPr sz="3000">
                <a:solidFill>
                  <a:srgbClr val="FF960E"/>
                </a:solidFill>
                <a:latin typeface="LMIBDV+MS-UIGothic"/>
                <a:cs typeface="LMIBDV+MS-UIGothic"/>
              </a:rPr>
              <a:t>文化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9709150" y="2074078"/>
            <a:ext cx="1041539" cy="291921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125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FF960E"/>
                </a:solidFill>
                <a:latin typeface="RATNMD+QCGUBA+MicrosoftYaHei-Bold"/>
                <a:cs typeface="RATNMD+QCGUBA+MicrosoftYaHei-Bold"/>
              </a:rPr>
              <a:t>01</a:t>
            </a:r>
          </a:p>
          <a:p>
            <a:pPr marL="0" marR="0">
              <a:lnSpc>
                <a:spcPts val="3125"/>
              </a:lnSpc>
              <a:spcBef>
                <a:spcPts val="12284"/>
              </a:spcBef>
              <a:spcAft>
                <a:spcPct val="0"/>
              </a:spcAft>
            </a:pPr>
            <a:r>
              <a:rPr sz="3000">
                <a:solidFill>
                  <a:srgbClr val="FF960E"/>
                </a:solidFill>
                <a:latin typeface="RATNMD+QCGUBA+MicrosoftYaHei-Bold"/>
                <a:cs typeface="RATNMD+QCGUBA+MicrosoftYaHei-Bold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2857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FF960E"/>
                </a:solidFill>
                <a:latin typeface="LMIBDV+MS-UIGothic"/>
                <a:cs typeface="LMIBDV+MS-UIGothic"/>
              </a:rPr>
              <a:t>促</a:t>
            </a:r>
            <a:r>
              <a:rPr sz="3000">
                <a:solidFill>
                  <a:srgbClr val="FF960E"/>
                </a:solidFill>
                <a:latin typeface="SimSun"/>
                <a:cs typeface="SimSun"/>
              </a:rPr>
              <a:t>进经济发</a:t>
            </a:r>
            <a:r>
              <a:rPr sz="3000">
                <a:solidFill>
                  <a:srgbClr val="FF960E"/>
                </a:solidFill>
                <a:latin typeface="LMIBDV+MS-UIGothic"/>
                <a:cs typeface="LMIBDV+MS-UIGothic"/>
              </a:rPr>
              <a:t>展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681355" y="4293088"/>
            <a:ext cx="3154679" cy="10458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FFFFFF"/>
                </a:solidFill>
                <a:latin typeface="LMIBDV+MS-UIGothic"/>
                <a:cs typeface="LMIBDV+MS-UIGothic"/>
              </a:rPr>
              <a:t>烟花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产业</a:t>
            </a:r>
            <a:r>
              <a:rPr sz="1350">
                <a:solidFill>
                  <a:srgbClr val="FFFFFF"/>
                </a:solidFill>
                <a:latin typeface="LMIBDV+MS-UIGothic"/>
                <a:cs typeface="LMIBDV+MS-UIGothic"/>
              </a:rPr>
              <a:t>的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发</a:t>
            </a:r>
            <a:r>
              <a:rPr sz="1350">
                <a:solidFill>
                  <a:srgbClr val="FFFFFF"/>
                </a:solidFill>
                <a:latin typeface="LMIBDV+MS-UIGothic"/>
                <a:cs typeface="LMIBDV+MS-UIGothic"/>
              </a:rPr>
              <a:t>展促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进</a:t>
            </a:r>
            <a:r>
              <a:rPr sz="1350">
                <a:solidFill>
                  <a:srgbClr val="FFFFFF"/>
                </a:solidFill>
                <a:latin typeface="LMIBDV+MS-UIGothic"/>
                <a:cs typeface="LMIBDV+MS-UIGothic"/>
              </a:rPr>
              <a:t>了地方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经济</a:t>
            </a:r>
            <a:r>
              <a:rPr sz="1350">
                <a:solidFill>
                  <a:srgbClr val="FFFFFF"/>
                </a:solidFill>
                <a:latin typeface="LMIBDV+MS-UIGothic"/>
                <a:cs typeface="LMIBDV+MS-UIGothic"/>
              </a:rPr>
              <a:t>的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发</a:t>
            </a:r>
          </a:p>
          <a:p>
            <a:pPr marL="0" marR="0">
              <a:lnSpc>
                <a:spcPts val="1350"/>
              </a:lnSpc>
              <a:spcBef>
                <a:spcPts val="1079"/>
              </a:spcBef>
              <a:spcAft>
                <a:spcPct val="0"/>
              </a:spcAft>
            </a:pPr>
            <a:r>
              <a:rPr sz="1350">
                <a:solidFill>
                  <a:srgbClr val="FFFFFF"/>
                </a:solidFill>
                <a:latin typeface="LMIBDV+MS-UIGothic"/>
                <a:cs typeface="LMIBDV+MS-UIGothic"/>
              </a:rPr>
              <a:t>展，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为</a:t>
            </a:r>
            <a:r>
              <a:rPr sz="1350">
                <a:solidFill>
                  <a:srgbClr val="FFFFFF"/>
                </a:solidFill>
                <a:latin typeface="LMIBDV+MS-UIGothic"/>
                <a:cs typeface="LMIBDV+MS-UIGothic"/>
              </a:rPr>
              <a:t>地方政府提供了税收收入，也</a:t>
            </a:r>
          </a:p>
          <a:p>
            <a:pPr marL="0" marR="0">
              <a:lnSpc>
                <a:spcPts val="1350"/>
              </a:lnSpc>
              <a:spcBef>
                <a:spcPts val="1029"/>
              </a:spcBef>
              <a:spcAft>
                <a:spcPct val="0"/>
              </a:spcAft>
            </a:pP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为</a:t>
            </a:r>
            <a:r>
              <a:rPr sz="1350">
                <a:solidFill>
                  <a:srgbClr val="FFFFFF"/>
                </a:solidFill>
                <a:latin typeface="LMIBDV+MS-UIGothic"/>
                <a:cs typeface="LMIBDV+MS-UIGothic"/>
              </a:rPr>
              <a:t>当地居民提供了更好的生活条件。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3238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FF960E"/>
                </a:solidFill>
                <a:latin typeface="LMIBDV+MS-UIGothic"/>
                <a:cs typeface="LMIBDV+MS-UIGothic"/>
              </a:rPr>
              <a:t>增</a:t>
            </a:r>
            <a:r>
              <a:rPr sz="3000">
                <a:solidFill>
                  <a:srgbClr val="FF960E"/>
                </a:solidFill>
                <a:latin typeface="SimSun"/>
                <a:cs typeface="SimSun"/>
              </a:rPr>
              <a:t>强</a:t>
            </a:r>
            <a:r>
              <a:rPr sz="3000">
                <a:solidFill>
                  <a:srgbClr val="FF960E"/>
                </a:solidFill>
                <a:latin typeface="LMIBDV+MS-UIGothic"/>
                <a:cs typeface="LMIBDV+MS-UIGothic"/>
              </a:rPr>
              <a:t>社会凝聚力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5642609" y="2484517"/>
            <a:ext cx="1997013" cy="185628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991"/>
              </a:lnSpc>
              <a:spcBef>
                <a:spcPct val="0"/>
              </a:spcBef>
              <a:spcAft>
                <a:spcPct val="0"/>
              </a:spcAft>
            </a:pPr>
            <a:r>
              <a:rPr sz="5750">
                <a:solidFill>
                  <a:srgbClr val="FF960E"/>
                </a:solidFill>
                <a:latin typeface="RATNMD+QCGUBA+MicrosoftYaHei-Bold"/>
                <a:cs typeface="RATNMD+QCGUBA+MicrosoftYaHei-Bold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2857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FF960E"/>
                </a:solidFill>
                <a:latin typeface="SimSun"/>
                <a:cs typeface="SimSun"/>
              </a:rPr>
              <a:t>环</a:t>
            </a:r>
            <a:r>
              <a:rPr sz="3000">
                <a:solidFill>
                  <a:srgbClr val="FF960E"/>
                </a:solidFill>
                <a:latin typeface="LMIBDV+MS-UIGothic"/>
                <a:cs typeface="LMIBDV+MS-UIGothic"/>
              </a:rPr>
              <a:t>境</a:t>
            </a:r>
            <a:r>
              <a:rPr sz="3000">
                <a:solidFill>
                  <a:srgbClr val="FF960E"/>
                </a:solidFill>
                <a:latin typeface="SimSun"/>
                <a:cs typeface="SimSun"/>
              </a:rPr>
              <a:t>污</a:t>
            </a:r>
            <a:r>
              <a:rPr sz="3000">
                <a:solidFill>
                  <a:srgbClr val="FF960E"/>
                </a:solidFill>
                <a:latin typeface="LMIBDV+MS-UIGothic"/>
                <a:cs typeface="LMIBDV+MS-UIGothic"/>
              </a:rPr>
              <a:t>染</a:t>
            </a:r>
            <a:r>
              <a:rPr sz="3000">
                <a:solidFill>
                  <a:srgbClr val="FF960E"/>
                </a:solidFill>
                <a:latin typeface="SimSun"/>
                <a:cs typeface="SimSun"/>
              </a:rPr>
              <a:t>问题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9544050" y="2004055"/>
            <a:ext cx="1092124" cy="492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50"/>
              </a:lnSpc>
              <a:spcBef>
                <a:spcPct val="0"/>
              </a:spcBef>
              <a:spcAft>
                <a:spcPct val="0"/>
              </a:spcAft>
            </a:pPr>
            <a:r>
              <a:rPr sz="1550" spc="25">
                <a:solidFill>
                  <a:srgbClr val="FF960E"/>
                </a:solidFill>
                <a:latin typeface="LMIBDV+MS-UIGothic"/>
                <a:cs typeface="LMIBDV+MS-UIGothic"/>
              </a:rPr>
              <a:t>空气</a:t>
            </a:r>
            <a:r>
              <a:rPr sz="1550" spc="25">
                <a:solidFill>
                  <a:srgbClr val="FF960E"/>
                </a:solidFill>
                <a:latin typeface="SimSun"/>
                <a:cs typeface="SimSun"/>
              </a:rPr>
              <a:t>污</a:t>
            </a:r>
            <a:r>
              <a:rPr sz="1550">
                <a:solidFill>
                  <a:srgbClr val="FF960E"/>
                </a:solidFill>
                <a:latin typeface="LMIBDV+MS-UIGothic"/>
                <a:cs typeface="LMIBDV+MS-UIGothic"/>
              </a:rPr>
              <a:t>染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9243694" y="4147815"/>
            <a:ext cx="1692319" cy="492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50"/>
              </a:lnSpc>
              <a:spcBef>
                <a:spcPct val="0"/>
              </a:spcBef>
              <a:spcAft>
                <a:spcPct val="0"/>
              </a:spcAft>
            </a:pPr>
            <a:r>
              <a:rPr sz="1550" spc="25">
                <a:solidFill>
                  <a:srgbClr val="FF960E"/>
                </a:solidFill>
                <a:latin typeface="LMIBDV+MS-UIGothic"/>
                <a:cs typeface="LMIBDV+MS-UIGothic"/>
              </a:rPr>
              <a:t>固体</a:t>
            </a:r>
            <a:r>
              <a:rPr sz="1550" spc="25">
                <a:solidFill>
                  <a:srgbClr val="FF960E"/>
                </a:solidFill>
                <a:latin typeface="SimSun"/>
                <a:cs typeface="SimSun"/>
              </a:rPr>
              <a:t>废</a:t>
            </a:r>
            <a:r>
              <a:rPr sz="1550" spc="25">
                <a:solidFill>
                  <a:srgbClr val="FF960E"/>
                </a:solidFill>
                <a:latin typeface="LMIBDV+MS-UIGothic"/>
                <a:cs typeface="LMIBDV+MS-UIGothic"/>
              </a:rPr>
              <a:t>弃物</a:t>
            </a:r>
            <a:r>
              <a:rPr sz="1550" spc="25">
                <a:solidFill>
                  <a:srgbClr val="FF960E"/>
                </a:solidFill>
                <a:latin typeface="SimSun"/>
                <a:cs typeface="SimSun"/>
              </a:rPr>
              <a:t>污</a:t>
            </a:r>
            <a:r>
              <a:rPr sz="1550">
                <a:solidFill>
                  <a:srgbClr val="FF960E"/>
                </a:solidFill>
                <a:latin typeface="LMIBDV+MS-UIGothic"/>
                <a:cs typeface="LMIBDV+MS-UIGothic"/>
              </a:rPr>
              <a:t>染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2857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FF960E"/>
                </a:solidFill>
                <a:latin typeface="LMIBDV+MS-UIGothic"/>
                <a:cs typeface="LMIBDV+MS-UIGothic"/>
              </a:rPr>
              <a:t>安全</a:t>
            </a:r>
            <a:r>
              <a:rPr sz="3000">
                <a:solidFill>
                  <a:srgbClr val="FF960E"/>
                </a:solidFill>
                <a:latin typeface="SimSun"/>
                <a:cs typeface="SimSun"/>
              </a:rPr>
              <a:t>隐</a:t>
            </a:r>
            <a:r>
              <a:rPr sz="3000">
                <a:solidFill>
                  <a:srgbClr val="FF960E"/>
                </a:solidFill>
                <a:latin typeface="LMIBDV+MS-UIGothic"/>
                <a:cs typeface="LMIBDV+MS-UIGothic"/>
              </a:rPr>
              <a:t>患</a:t>
            </a:r>
            <a:r>
              <a:rPr sz="3000">
                <a:solidFill>
                  <a:srgbClr val="FF960E"/>
                </a:solidFill>
                <a:latin typeface="SimSun"/>
                <a:cs typeface="SimSun"/>
              </a:rPr>
              <a:t>问题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655319" y="1473196"/>
            <a:ext cx="1092123" cy="492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50"/>
              </a:lnSpc>
              <a:spcBef>
                <a:spcPct val="0"/>
              </a:spcBef>
              <a:spcAft>
                <a:spcPct val="0"/>
              </a:spcAft>
            </a:pPr>
            <a:r>
              <a:rPr sz="1550" spc="25">
                <a:solidFill>
                  <a:srgbClr val="FF960E"/>
                </a:solidFill>
                <a:latin typeface="LMIBDV+MS-UIGothic"/>
                <a:cs typeface="LMIBDV+MS-UIGothic"/>
              </a:rPr>
              <a:t>火灾</a:t>
            </a:r>
            <a:r>
              <a:rPr sz="1550" spc="25">
                <a:solidFill>
                  <a:srgbClr val="FF960E"/>
                </a:solidFill>
                <a:latin typeface="SimSun"/>
                <a:cs typeface="SimSun"/>
              </a:rPr>
              <a:t>风险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693419" y="4044946"/>
            <a:ext cx="1092123" cy="492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50"/>
              </a:lnSpc>
              <a:spcBef>
                <a:spcPct val="0"/>
              </a:spcBef>
              <a:spcAft>
                <a:spcPct val="0"/>
              </a:spcAft>
            </a:pPr>
            <a:r>
              <a:rPr sz="1550" spc="25">
                <a:solidFill>
                  <a:srgbClr val="FFFFFF"/>
                </a:solidFill>
                <a:latin typeface="LMIBDV+MS-UIGothic"/>
                <a:cs typeface="LMIBDV+MS-UIGothic"/>
              </a:rPr>
              <a:t>爆炸</a:t>
            </a:r>
            <a:r>
              <a:rPr sz="1550" spc="25">
                <a:solidFill>
                  <a:srgbClr val="FFFFFF"/>
                </a:solidFill>
                <a:latin typeface="SimSun"/>
                <a:cs typeface="SimSun"/>
              </a:rPr>
              <a:t>伤</a:t>
            </a:r>
            <a:r>
              <a:rPr sz="1550">
                <a:solidFill>
                  <a:srgbClr val="FFFFFF"/>
                </a:solidFill>
                <a:latin typeface="LMIBDV+MS-UIGothic"/>
                <a:cs typeface="LMIBDV+MS-UIGothic"/>
              </a:rPr>
              <a:t>害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693419" y="4451838"/>
            <a:ext cx="3154679" cy="10458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FFFFFF"/>
                </a:solidFill>
                <a:latin typeface="LMIBDV+MS-UIGothic"/>
                <a:cs typeface="LMIBDV+MS-UIGothic"/>
              </a:rPr>
              <a:t>烟花爆竹的爆炸可能会造成人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员伤</a:t>
            </a:r>
            <a:r>
              <a:rPr sz="1350">
                <a:solidFill>
                  <a:srgbClr val="FFFFFF"/>
                </a:solidFill>
                <a:latin typeface="LMIBDV+MS-UIGothic"/>
                <a:cs typeface="LMIBDV+MS-UIGothic"/>
              </a:rPr>
              <a:t>亡</a:t>
            </a:r>
          </a:p>
          <a:p>
            <a:pPr marL="0" marR="0">
              <a:lnSpc>
                <a:spcPts val="1350"/>
              </a:lnSpc>
              <a:spcBef>
                <a:spcPts val="1079"/>
              </a:spcBef>
              <a:spcAft>
                <a:spcPct val="0"/>
              </a:spcAft>
            </a:pPr>
            <a:r>
              <a:rPr sz="1350">
                <a:solidFill>
                  <a:srgbClr val="FFFFFF"/>
                </a:solidFill>
                <a:latin typeface="LMIBDV+MS-UIGothic"/>
                <a:cs typeface="LMIBDV+MS-UIGothic"/>
              </a:rPr>
              <a:t>和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财产损</a:t>
            </a:r>
            <a:r>
              <a:rPr sz="1350">
                <a:solidFill>
                  <a:srgbClr val="FFFFFF"/>
                </a:solidFill>
                <a:latin typeface="LMIBDV+MS-UIGothic"/>
                <a:cs typeface="LMIBDV+MS-UIGothic"/>
              </a:rPr>
              <a:t>失，特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别</a:t>
            </a:r>
            <a:r>
              <a:rPr sz="1350">
                <a:solidFill>
                  <a:srgbClr val="FFFFFF"/>
                </a:solidFill>
                <a:latin typeface="LMIBDV+MS-UIGothic"/>
                <a:cs typeface="LMIBDV+MS-UIGothic"/>
              </a:rPr>
              <a:t>是在不正确的使用</a:t>
            </a:r>
          </a:p>
          <a:p>
            <a:pPr marL="0" marR="0">
              <a:lnSpc>
                <a:spcPts val="1350"/>
              </a:lnSpc>
              <a:spcBef>
                <a:spcPts val="1029"/>
              </a:spcBef>
              <a:spcAft>
                <a:spcPct val="0"/>
              </a:spcAft>
            </a:pPr>
            <a:r>
              <a:rPr sz="1350">
                <a:solidFill>
                  <a:srgbClr val="FFFFFF"/>
                </a:solidFill>
                <a:latin typeface="LMIBDV+MS-UIGothic"/>
                <a:cs typeface="LMIBDV+MS-UIGothic"/>
              </a:rPr>
              <a:t>方法和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场</a:t>
            </a:r>
            <a:r>
              <a:rPr sz="1350">
                <a:solidFill>
                  <a:srgbClr val="FFFFFF"/>
                </a:solidFill>
                <a:latin typeface="LMIBDV+MS-UIGothic"/>
                <a:cs typeface="LMIBDV+MS-UIGothic"/>
              </a:rPr>
              <a:t>所下，危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险</a:t>
            </a:r>
            <a:r>
              <a:rPr sz="1350">
                <a:solidFill>
                  <a:srgbClr val="FFFFFF"/>
                </a:solidFill>
                <a:latin typeface="LMIBDV+MS-UIGothic"/>
                <a:cs typeface="LMIBDV+MS-UIGothic"/>
              </a:rPr>
              <a:t>性更大。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2857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FF960E"/>
                </a:solidFill>
                <a:latin typeface="LMIBDV+MS-UIGothic"/>
                <a:cs typeface="LMIBDV+MS-UIGothic"/>
              </a:rPr>
              <a:t>噪音</a:t>
            </a:r>
            <a:r>
              <a:rPr sz="3000">
                <a:solidFill>
                  <a:srgbClr val="FF960E"/>
                </a:solidFill>
                <a:latin typeface="SimSun"/>
                <a:cs typeface="SimSun"/>
              </a:rPr>
              <a:t>扰</a:t>
            </a:r>
            <a:r>
              <a:rPr sz="3000">
                <a:solidFill>
                  <a:srgbClr val="FF960E"/>
                </a:solidFill>
                <a:latin typeface="LMIBDV+MS-UIGothic"/>
                <a:cs typeface="LMIBDV+MS-UIGothic"/>
              </a:rPr>
              <a:t>民</a:t>
            </a:r>
            <a:r>
              <a:rPr sz="3000">
                <a:solidFill>
                  <a:srgbClr val="FF960E"/>
                </a:solidFill>
                <a:latin typeface="SimSun"/>
                <a:cs typeface="SimSun"/>
              </a:rPr>
              <a:t>问题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887730" y="1757481"/>
            <a:ext cx="1616189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FF960E"/>
                </a:solidFill>
                <a:latin typeface="LMIBDV+MS-UIGothic"/>
                <a:cs typeface="LMIBDV+MS-UIGothic"/>
              </a:rPr>
              <a:t>噪音</a:t>
            </a:r>
            <a:r>
              <a:rPr sz="2300" spc="25">
                <a:solidFill>
                  <a:srgbClr val="FF960E"/>
                </a:solidFill>
                <a:latin typeface="SimSun"/>
                <a:cs typeface="SimSun"/>
              </a:rPr>
              <a:t>污</a:t>
            </a:r>
            <a:r>
              <a:rPr sz="2300">
                <a:solidFill>
                  <a:srgbClr val="FF960E"/>
                </a:solidFill>
                <a:latin typeface="LMIBDV+MS-UIGothic"/>
                <a:cs typeface="LMIBDV+MS-UIGothic"/>
              </a:rPr>
              <a:t>染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813435" y="4291766"/>
            <a:ext cx="1616189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FF960E"/>
                </a:solidFill>
                <a:latin typeface="SimSun"/>
                <a:cs typeface="SimSun"/>
              </a:rPr>
              <a:t>动</a:t>
            </a:r>
            <a:r>
              <a:rPr sz="2300" spc="25">
                <a:solidFill>
                  <a:srgbClr val="FF960E"/>
                </a:solidFill>
                <a:latin typeface="LMIBDV+MS-UIGothic"/>
                <a:cs typeface="LMIBDV+MS-UIGothic"/>
              </a:rPr>
              <a:t>物惊吓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https://d.book118.com/698114006030006042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36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22">
      <vt:lpstr>Arial</vt:lpstr>
      <vt:lpstr>Calibri</vt:lpstr>
      <vt:lpstr>EGWWRW+VEGUTS+ArialMT</vt:lpstr>
      <vt:lpstr>Times New Roman</vt:lpstr>
      <vt:lpstr>LMIBDV+MS-UIGothic</vt:lpstr>
      <vt:lpstr>SimSun</vt:lpstr>
      <vt:lpstr>RATNMD+QCGUBA+MicrosoftYaHei-Bold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2024-09-21T06:25:01.324</cp:lastPrinted>
  <dcterms:created xsi:type="dcterms:W3CDTF">2024-09-20T22:25:01Z</dcterms:created>
  <dcterms:modified xsi:type="dcterms:W3CDTF">2024-09-20T22:25:02Z</dcterms:modified>
</cp:coreProperties>
</file>