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37A203A-AD52-47FA-9265-409968F2153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64EAC0-A725-4162-9049-C127DB571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A3A3B-B0D3-4AF7-99D2-2F5306DE0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4A9082-3EC2-4B0F-8820-BAF8B2DA8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D9FC7-73B6-4FE4-9C77-3CA873592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34FAA8-CEB0-47CA-BF5E-357970CAA1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8DD41B-AC12-4DD9-A7BB-6C38E2BBF7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2480EB-48A8-4137-AD23-FDE2DE8E6D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15302E-849A-41F6-934F-082AC2413A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BC64F1-8F0E-4B40-BDCE-2B8A715CF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C9045-EB57-4975-A471-C88778578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08ABD-B527-4CBB-A031-6195B8D55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BF737A0-5264-4F05-A825-814257877EC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B690783-F893-4A54-9B22-D9B31696B9D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5.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1411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焊接技术专业应用培训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焊接技术应用概述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焊接技术的基本原理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电弧焊技术应用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气体保护焊技术应用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激光焊技术应用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焊接技术应用案例</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焊接技术应用概述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什么是焊接技术</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焊接技术是利用热源将两个或多个工件连接在一起的加工方法。在工业生产中，焊接技术广泛应用于汽车制造、船舶建造、建筑结构等领域。</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焊接技术的分类</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使用电弧作为热源进行焊接</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电弧焊</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通过气体保护焊接区域，防止氧化</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气体保护焊</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利用激光光束进行焊接</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激光焊</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效率提升</a:t>
            </a:r>
            <a:endParaRPr lang="en-US" sz="1800" b="0" strike="noStrike" spc="-1">
              <a:solidFill>
                <a:srgbClr val="FFFFFF"/>
              </a:solidFill>
              <a:latin typeface="Arial"/>
            </a:endParaRPr>
          </a:p>
        </p:txBody>
      </p:sp>
      <p:sp>
        <p:nvSpPr>
          <p:cNvPr id="9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合格的焊接技术可以提高产品的效率</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降低生产成本</a:t>
            </a:r>
            <a:endParaRPr lang="en-US" sz="1800" b="0" strike="noStrike" spc="-1">
              <a:solidFill>
                <a:srgbClr val="FFFFFF"/>
              </a:solidFill>
              <a:latin typeface="Arial"/>
            </a:endParaRPr>
          </a:p>
        </p:txBody>
      </p:sp>
      <p:sp>
        <p:nvSpPr>
          <p:cNvPr id="9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合格的焊接技术可以降低生产成本</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提升企业竞争力</a:t>
            </a:r>
            <a:endParaRPr lang="en-US" sz="1800" b="0" strike="noStrike" spc="-1">
              <a:solidFill>
                <a:srgbClr val="FFFFFF"/>
              </a:solidFill>
              <a:latin typeface="Arial"/>
            </a:endParaRPr>
          </a:p>
        </p:txBody>
      </p:sp>
      <p:sp>
        <p:nvSpPr>
          <p:cNvPr id="10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合格的焊接技术可以提升企业竞争力</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焊接技术在现代工业中的重要性</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影响产品质量</a:t>
            </a:r>
            <a:endParaRPr lang="en-US" sz="1800" b="0" strike="noStrike" spc="-1">
              <a:solidFill>
                <a:srgbClr val="FFFFFF"/>
              </a:solidFill>
              <a:latin typeface="Arial"/>
            </a:endParaRPr>
          </a:p>
        </p:txBody>
      </p:sp>
      <p:sp>
        <p:nvSpPr>
          <p:cNvPr id="10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合格的焊接技术可以提高产品的质量</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焊接技术应用的挑战和机遇</a:t>
            </a:r>
            <a:endParaRPr lang="en-US" sz="3600" b="0" strike="noStrike" spc="-1">
              <a:solidFill>
                <a:schemeClr val="dk1"/>
              </a:solidFill>
              <a:latin typeface="Arial"/>
            </a:endParaRPr>
          </a:p>
        </p:txBody>
      </p:sp>
      <p:sp>
        <p:nvSpPr>
          <p:cNvPr id="10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新型材料和工艺使得焊接技术面临新挑战</a:t>
            </a:r>
            <a:endParaRPr lang="en-US" sz="1600" b="0" strike="noStrike" spc="-1">
              <a:solidFill>
                <a:srgbClr val="FFFFFF"/>
              </a:solidFill>
              <a:latin typeface="Arial"/>
            </a:endParaRPr>
          </a:p>
        </p:txBody>
      </p:sp>
      <p:sp>
        <p:nvSpPr>
          <p:cNvPr id="10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科技发展带来挑战</a:t>
            </a:r>
            <a:endParaRPr lang="en-US" sz="2000" b="0" strike="noStrike" spc="-1">
              <a:solidFill>
                <a:srgbClr val="FFFFFF"/>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自动化、智能化、精密化是发展方向</a:t>
            </a:r>
            <a:endParaRPr lang="en-US" sz="1600" b="0" strike="noStrike" spc="-1">
              <a:solidFill>
                <a:srgbClr val="FFFFFF"/>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发展趋势</a:t>
            </a:r>
            <a:endParaRPr lang="en-US" sz="2000" b="0" strike="noStrike" spc="-1">
              <a:solidFill>
                <a:srgbClr val="FFFFFF"/>
              </a:solidFill>
              <a:latin typeface="Arial"/>
            </a:endParaRPr>
          </a:p>
        </p:txBody>
      </p:sp>
      <p:pic>
        <p:nvPicPr>
          <p:cNvPr id="11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1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焊接技术在现代工业中扮演着重要角色，随着科技的不断发展，其应用领域也在不断扩大。掌握好焊接技术，对于企业的发展至关重要。</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焊接技术的基本原理</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焊接原理概述</a:t>
            </a:r>
            <a:endParaRPr lang="en-US" sz="2800" b="0" strike="noStrike" spc="-1">
              <a:solidFill>
                <a:srgbClr val="FFFFFF"/>
              </a:solidFill>
              <a:latin typeface="Arial"/>
            </a:endParaRPr>
          </a:p>
        </p:txBody>
      </p:sp>
      <p:sp>
        <p:nvSpPr>
          <p:cNvPr id="1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焊接是一种通过热源熔化工件并将它们连接在一起的过程。焊接原理涉及热量传导、熔融池形成、焊接接头特性等多个方面，对于掌握焊接技术至关重要。</a:t>
            </a:r>
            <a:endParaRPr lang="en-US" sz="1800" b="0" strike="noStrike" spc="-1">
              <a:solidFill>
                <a:srgbClr val="FFFFFF"/>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焊接材料及其选择</a:t>
            </a:r>
            <a:endParaRPr lang="en-US" sz="3600" b="0" strike="noStrike" spc="-1">
              <a:solidFill>
                <a:schemeClr val="dk1"/>
              </a:solidFill>
              <a:latin typeface="Arial"/>
            </a:endParaRPr>
          </a:p>
        </p:txBody>
      </p:sp>
      <p:sp>
        <p:nvSpPr>
          <p:cNvPr id="12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不同种类的焊条适用于不同的焊接材料</a:t>
            </a:r>
            <a:endParaRPr lang="en-US" sz="1600" b="0" strike="noStrike" spc="-1">
              <a:solidFill>
                <a:srgbClr val="FFFFFF"/>
              </a:solidFill>
              <a:latin typeface="Arial"/>
            </a:endParaRPr>
          </a:p>
        </p:txBody>
      </p:sp>
      <p:sp>
        <p:nvSpPr>
          <p:cNvPr id="13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焊条</a:t>
            </a:r>
            <a:endParaRPr lang="en-US" sz="2000" b="0" strike="noStrike" spc="-1">
              <a:solidFill>
                <a:srgbClr val="FFFFFF"/>
              </a:solidFill>
              <a:latin typeface="Arial"/>
            </a:endParaRPr>
          </a:p>
        </p:txBody>
      </p:sp>
      <p:sp>
        <p:nvSpPr>
          <p:cNvPr id="13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选择合适的焊丝可提高焊接质量</a:t>
            </a:r>
            <a:endParaRPr lang="en-US" sz="1600" b="0" strike="noStrike" spc="-1">
              <a:solidFill>
                <a:srgbClr val="FFFFFF"/>
              </a:solidFill>
              <a:latin typeface="Arial"/>
            </a:endParaRPr>
          </a:p>
        </p:txBody>
      </p:sp>
      <p:sp>
        <p:nvSpPr>
          <p:cNvPr id="13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焊丝</a:t>
            </a:r>
            <a:endParaRPr lang="en-US" sz="2000" b="0" strike="noStrike" spc="-1">
              <a:solidFill>
                <a:srgbClr val="FFFFFF"/>
              </a:solidFill>
              <a:latin typeface="Arial"/>
            </a:endParaRPr>
          </a:p>
        </p:txBody>
      </p:sp>
      <p:sp>
        <p:nvSpPr>
          <p:cNvPr id="13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焊剂的选用需考虑到焊接环境和工件材质</a:t>
            </a:r>
            <a:endParaRPr lang="en-US" sz="1600" b="0" strike="noStrike" spc="-1">
              <a:solidFill>
                <a:srgbClr val="FFFFFF"/>
              </a:solidFill>
              <a:latin typeface="Arial"/>
            </a:endParaRPr>
          </a:p>
        </p:txBody>
      </p:sp>
      <p:sp>
        <p:nvSpPr>
          <p:cNvPr id="13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焊剂</a:t>
            </a:r>
            <a:endParaRPr lang="en-US" sz="2000" b="0" strike="noStrike" spc="-1">
              <a:solidFill>
                <a:srgbClr val="FFFFFF"/>
              </a:solidFill>
              <a:latin typeface="Arial"/>
            </a:endParaRPr>
          </a:p>
        </p:txBody>
      </p:sp>
      <p:sp>
        <p:nvSpPr>
          <p:cNvPr id="13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焊枪</a:t>
            </a:r>
            <a:endParaRPr lang="en-US" sz="1800" b="0" strike="noStrike" spc="-1">
              <a:solidFill>
                <a:srgbClr val="FFFFFF"/>
              </a:solidFill>
              <a:latin typeface="Arial"/>
            </a:endParaRPr>
          </a:p>
        </p:txBody>
      </p:sp>
      <p:sp>
        <p:nvSpPr>
          <p:cNvPr id="139"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用于传递焊接材料</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操作灵活，适用于各种焊接位置</a:t>
            </a:r>
            <a:endParaRPr lang="en-US" sz="1400" b="0" strike="noStrike" spc="-1">
              <a:solidFill>
                <a:srgbClr val="FFFFFF"/>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气体保护装置</a:t>
            </a:r>
            <a:endParaRPr lang="en-US" sz="1800" b="0" strike="noStrike" spc="-1">
              <a:solidFill>
                <a:srgbClr val="FFFFFF"/>
              </a:solidFill>
              <a:latin typeface="Arial"/>
            </a:endParaRPr>
          </a:p>
        </p:txBody>
      </p:sp>
      <p:sp>
        <p:nvSpPr>
          <p:cNvPr id="142"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保护焊接熔融池</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确保焊接过程的稳定性</a:t>
            </a:r>
            <a:endParaRPr lang="en-US" sz="1400" b="0" strike="noStrike" spc="-1">
              <a:solidFill>
                <a:srgbClr val="FFFFFF"/>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其他附件</a:t>
            </a:r>
            <a:endParaRPr lang="en-US" sz="1800" b="0" strike="noStrike" spc="-1">
              <a:solidFill>
                <a:srgbClr val="FFFFFF"/>
              </a:solidFill>
              <a:latin typeface="Arial"/>
            </a:endParaRPr>
          </a:p>
        </p:txBody>
      </p:sp>
      <p:sp>
        <p:nvSpPr>
          <p:cNvPr id="145"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如焊接头盔、手套等</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保障焊工的安全</a:t>
            </a:r>
            <a:endParaRPr lang="en-US" sz="1400" b="0" strike="noStrike" spc="-1">
              <a:solidFill>
                <a:srgbClr val="FFFFFF"/>
              </a:solidFill>
              <a:latin typeface="Arial"/>
            </a:endParaRPr>
          </a:p>
        </p:txBody>
      </p:sp>
      <p:sp>
        <p:nvSpPr>
          <p:cNvPr id="14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焊接设备及其功能</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焊接机</a:t>
            </a:r>
            <a:endParaRPr lang="en-US" sz="1800" b="0" strike="noStrike" spc="-1">
              <a:solidFill>
                <a:srgbClr val="FFFFFF"/>
              </a:solidFill>
              <a:latin typeface="Arial"/>
            </a:endParaRPr>
          </a:p>
        </p:txBody>
      </p:sp>
      <p:sp>
        <p:nvSpPr>
          <p:cNvPr id="149"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主要用于提供电源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不同种类的焊接机适用于不同的焊接工艺</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焊接工艺参数控制</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调节电流可控制焊接熔融池的大小</a:t>
            </a:r>
            <a:endParaRPr lang="en-US" sz="1600" b="0" strike="noStrike" spc="-1">
              <a:solidFill>
                <a:srgbClr val="FFFFFF"/>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电流</a:t>
            </a:r>
            <a:endParaRPr lang="en-US" sz="2000" b="0" strike="noStrike" spc="-1">
              <a:solidFill>
                <a:srgbClr val="FFFFFF"/>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5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控制焊接速度可以影响焊接质量</a:t>
            </a:r>
            <a:endParaRPr lang="en-US" sz="1600" b="0" strike="noStrike" spc="-1">
              <a:solidFill>
                <a:srgbClr val="FFFFFF"/>
              </a:solidFill>
              <a:latin typeface="Arial"/>
            </a:endParaRPr>
          </a:p>
        </p:txBody>
      </p:sp>
      <p:sp>
        <p:nvSpPr>
          <p:cNvPr id="15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焊接速度</a:t>
            </a:r>
            <a:endParaRPr lang="en-US" sz="2000" b="0" strike="noStrike" spc="-1">
              <a:solidFill>
                <a:srgbClr val="FFFFFF"/>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稳定的电压有助于焊接接头的均匀性</a:t>
            </a:r>
            <a:endParaRPr lang="en-US" sz="1600" b="0" strike="noStrike" spc="-1">
              <a:solidFill>
                <a:srgbClr val="FFFFFF"/>
              </a:solidFill>
              <a:latin typeface="Arial"/>
            </a:endParaRPr>
          </a:p>
        </p:txBody>
      </p:sp>
      <p:sp>
        <p:nvSpPr>
          <p:cNvPr id="15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电压</a:t>
            </a:r>
            <a:endParaRPr lang="en-US" sz="2000" b="0" strike="noStrike" spc="-1">
              <a:solidFill>
                <a:srgbClr val="FFFFFF"/>
              </a:solidFill>
              <a:latin typeface="Arial"/>
            </a:endParaRPr>
          </a:p>
        </p:txBody>
      </p:sp>
      <p:pic>
        <p:nvPicPr>
          <p:cNvPr id="16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掌握焊接技术的要点</a:t>
            </a:r>
            <a:endParaRPr lang="en-US" sz="3600" b="0" strike="noStrike" spc="-1">
              <a:solidFill>
                <a:schemeClr val="dk1"/>
              </a:solidFill>
              <a:latin typeface="Arial"/>
            </a:endParaRPr>
          </a:p>
        </p:txBody>
      </p:sp>
      <p:sp>
        <p:nvSpPr>
          <p:cNvPr id="16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深入了解焊接技术的基本原理对于提高焊接质量和效率至关重要。除了掌握焊接原理外，选用适当的焊接材料、熟悉不同的焊接设备和控制好焊接工艺参数也是关键。只有经过专业培训和实践经验的积累，才能成为一名优秀的焊接技术人员。</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电弧焊技术应用</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电弧焊技术的发展趋势</a:t>
            </a:r>
            <a:endParaRPr lang="en-US" sz="2800" b="0" strike="noStrike" spc="-1">
              <a:solidFill>
                <a:srgbClr val="FFFFFF"/>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随着科技的不断发展，电弧焊技术也在不断创新和改进。新技术如数字化控制、智能化监测等的应用，使得电弧焊技术朝着更高效、更环保、更智能的方向发展。未来，电弧焊技术将更好地满足各种工业领域对焊接技术的需求。</a:t>
            </a:r>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电弧焊概述</a:t>
            </a:r>
            <a:endParaRPr lang="en-US" sz="3600" b="0" strike="noStrike" spc="-1">
              <a:solidFill>
                <a:schemeClr val="dk1"/>
              </a:solidFill>
              <a:latin typeface="Arial"/>
            </a:endParaRPr>
          </a:p>
        </p:txBody>
      </p:sp>
      <p:sp>
        <p:nvSpPr>
          <p:cNvPr id="17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常见的焊接方法之一</a:t>
            </a:r>
            <a:endParaRPr lang="en-US" sz="1600" b="0" strike="noStrike" spc="-1">
              <a:solidFill>
                <a:srgbClr val="FFFFFF"/>
              </a:solidFill>
              <a:latin typeface="Arial"/>
            </a:endParaRPr>
          </a:p>
        </p:txBody>
      </p:sp>
      <p:sp>
        <p:nvSpPr>
          <p:cNvPr id="17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手工电弧焊</a:t>
            </a:r>
            <a:endParaRPr lang="en-US" sz="2000" b="0" strike="noStrike" spc="-1">
              <a:solidFill>
                <a:srgbClr val="FFFFFF"/>
              </a:solidFill>
              <a:latin typeface="Arial"/>
            </a:endParaRPr>
          </a:p>
        </p:txBody>
      </p:sp>
      <p:sp>
        <p:nvSpPr>
          <p:cNvPr id="17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利用气体保护焊接的类型之一</a:t>
            </a:r>
            <a:endParaRPr lang="en-US" sz="1600" b="0" strike="noStrike" spc="-1">
              <a:solidFill>
                <a:srgbClr val="FFFFFF"/>
              </a:solidFill>
              <a:latin typeface="Arial"/>
            </a:endParaRPr>
          </a:p>
        </p:txBody>
      </p:sp>
      <p:sp>
        <p:nvSpPr>
          <p:cNvPr id="17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气体保护电弧焊</a:t>
            </a:r>
            <a:endParaRPr lang="en-US" sz="2000" b="0" strike="noStrike" spc="-1">
              <a:solidFill>
                <a:srgbClr val="FFFFFF"/>
              </a:solidFill>
              <a:latin typeface="Arial"/>
            </a:endParaRPr>
          </a:p>
        </p:txBody>
      </p:sp>
      <p:sp>
        <p:nvSpPr>
          <p:cNvPr id="17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船舶建造、桥梁制造、压力容器制造等</a:t>
            </a:r>
            <a:endParaRPr lang="en-US" sz="1600" b="0" strike="noStrike" spc="-1">
              <a:solidFill>
                <a:srgbClr val="FFFFFF"/>
              </a:solidFill>
              <a:latin typeface="Arial"/>
            </a:endParaRPr>
          </a:p>
        </p:txBody>
      </p:sp>
      <p:sp>
        <p:nvSpPr>
          <p:cNvPr id="17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广泛应用领域</a:t>
            </a:r>
            <a:endParaRPr lang="en-US" sz="2000" b="0" strike="noStrike" spc="-1">
              <a:solidFill>
                <a:srgbClr val="FFFFFF"/>
              </a:solidFill>
              <a:latin typeface="Arial"/>
            </a:endParaRPr>
          </a:p>
        </p:txBody>
      </p:sp>
      <p:sp>
        <p:nvSpPr>
          <p:cNvPr id="17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利用电弧产生高温焊接</a:t>
            </a:r>
            <a:endParaRPr lang="en-US" sz="1600" b="0" strike="noStrike" spc="-1">
              <a:solidFill>
                <a:srgbClr val="FFFFFF"/>
              </a:solidFill>
              <a:latin typeface="Arial"/>
            </a:endParaRPr>
          </a:p>
        </p:txBody>
      </p:sp>
      <p:sp>
        <p:nvSpPr>
          <p:cNvPr id="17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热源原理</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设备调试</a:t>
            </a:r>
            <a:endParaRPr lang="en-US" sz="1800" b="0" strike="noStrike" spc="-1">
              <a:solidFill>
                <a:srgbClr val="FFFFFF"/>
              </a:solidFill>
              <a:latin typeface="Arial"/>
            </a:endParaRPr>
          </a:p>
        </p:txBody>
      </p:sp>
      <p:sp>
        <p:nvSpPr>
          <p:cNvPr id="182"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检查设备连接是否正常</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调整焊接电流和电压</a:t>
            </a:r>
            <a:endParaRPr lang="en-US" sz="1400" b="0" strike="noStrike" spc="-1">
              <a:solidFill>
                <a:srgbClr val="FFFFFF"/>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焊接操作</a:t>
            </a:r>
            <a:endParaRPr lang="en-US" sz="1800" b="0" strike="noStrike" spc="-1">
              <a:solidFill>
                <a:srgbClr val="FFFFFF"/>
              </a:solidFill>
              <a:latin typeface="Arial"/>
            </a:endParaRPr>
          </a:p>
        </p:txBody>
      </p:sp>
      <p:sp>
        <p:nvSpPr>
          <p:cNvPr id="185"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控制焊接速度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保持电弧稳定</a:t>
            </a:r>
            <a:endParaRPr lang="en-US" sz="1400" b="0" strike="noStrike" spc="-1">
              <a:solidFill>
                <a:srgbClr val="FFFFFF"/>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焊后处理</a:t>
            </a:r>
            <a:endParaRPr lang="en-US" sz="1800" b="0" strike="noStrike" spc="-1">
              <a:solidFill>
                <a:srgbClr val="FFFFFF"/>
              </a:solidFill>
              <a:latin typeface="Arial"/>
            </a:endParaRPr>
          </a:p>
        </p:txBody>
      </p:sp>
      <p:sp>
        <p:nvSpPr>
          <p:cNvPr id="188"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清洁焊缝</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进行焊缝检测</a:t>
            </a:r>
            <a:endParaRPr lang="en-US" sz="1400" b="0" strike="noStrike" spc="-1">
              <a:solidFill>
                <a:srgbClr val="FFFFFF"/>
              </a:solidFill>
              <a:latin typeface="Arial"/>
            </a:endParaRPr>
          </a:p>
        </p:txBody>
      </p:sp>
      <p:sp>
        <p:nvSpPr>
          <p:cNvPr id="18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电弧焊工艺流程</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准备工作</a:t>
            </a:r>
            <a:endParaRPr lang="en-US" sz="1800" b="0" strike="noStrike" spc="-1">
              <a:solidFill>
                <a:srgbClr val="FFFFFF"/>
              </a:solidFill>
              <a:latin typeface="Arial"/>
            </a:endParaRPr>
          </a:p>
        </p:txBody>
      </p:sp>
      <p:sp>
        <p:nvSpPr>
          <p:cNvPr id="192"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清洁焊接件表面</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选择合适的焊接材料</a:t>
            </a:r>
            <a:endParaRPr lang="en-US" sz="14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电弧焊常见问题及解决方法</a:t>
            </a:r>
            <a:endParaRPr lang="en-US" sz="3600" b="0" strike="noStrike" spc="-1">
              <a:solidFill>
                <a:schemeClr val="dk1"/>
              </a:solidFill>
              <a:latin typeface="Arial"/>
            </a:endParaRPr>
          </a:p>
        </p:txBody>
      </p:sp>
      <p:sp>
        <p:nvSpPr>
          <p:cNvPr id="1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影响焊接质量</a:t>
            </a:r>
            <a:endParaRPr lang="en-US" sz="1600" b="0" strike="noStrike" spc="-1">
              <a:solidFill>
                <a:srgbClr val="FFFFFF"/>
              </a:solidFill>
              <a:latin typeface="Arial"/>
            </a:endParaRPr>
          </a:p>
        </p:txBody>
      </p:sp>
      <p:sp>
        <p:nvSpPr>
          <p:cNvPr id="1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焊剂飞溅</a:t>
            </a:r>
            <a:endParaRPr lang="en-US" sz="2000" b="0" strike="noStrike" spc="-1">
              <a:solidFill>
                <a:srgbClr val="FFFFFF"/>
              </a:solidFill>
              <a:latin typeface="Arial"/>
            </a:endParaRPr>
          </a:p>
        </p:txBody>
      </p:sp>
      <p:sp>
        <p:nvSpPr>
          <p:cNvPr id="1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影响焊接表面质量</a:t>
            </a:r>
            <a:endParaRPr lang="en-US" sz="1600" b="0" strike="noStrike" spc="-1">
              <a:solidFill>
                <a:srgbClr val="FFFFFF"/>
              </a:solidFill>
              <a:latin typeface="Arial"/>
            </a:endParaRPr>
          </a:p>
        </p:txBody>
      </p:sp>
      <p:sp>
        <p:nvSpPr>
          <p:cNvPr id="1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焊结瘤</a:t>
            </a:r>
            <a:endParaRPr lang="en-US" sz="2000" b="0" strike="noStrike" spc="-1">
              <a:solidFill>
                <a:srgbClr val="FFFFFF"/>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导致焊缝不牢固</a:t>
            </a:r>
            <a:endParaRPr lang="en-US" sz="1600" b="0" strike="noStrike" spc="-1">
              <a:solidFill>
                <a:srgbClr val="FFFFFF"/>
              </a:solidFill>
              <a:latin typeface="Arial"/>
            </a:endParaRPr>
          </a:p>
        </p:txBody>
      </p:sp>
      <p:sp>
        <p:nvSpPr>
          <p:cNvPr id="2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焊缝气孔</a:t>
            </a:r>
            <a:endParaRPr lang="en-US" sz="2000" b="0" strike="noStrike" spc="-1">
              <a:solidFill>
                <a:srgbClr val="FFFFFF"/>
              </a:solidFill>
              <a:latin typeface="Arial"/>
            </a:endParaRPr>
          </a:p>
        </p:txBody>
      </p:sp>
      <p:pic>
        <p:nvPicPr>
          <p:cNvPr id="203"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小结</a:t>
            </a:r>
            <a:endParaRPr lang="en-US" sz="3600" b="0" strike="noStrike" spc="-1">
              <a:solidFill>
                <a:schemeClr val="dk1"/>
              </a:solidFill>
              <a:latin typeface="Arial"/>
            </a:endParaRPr>
          </a:p>
        </p:txBody>
      </p:sp>
      <p:sp>
        <p:nvSpPr>
          <p:cNvPr id="20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电弧焊技术作为一种常见的焊接方法，在各个工业领域有着广泛的应用。随着科技的发展，电弧焊技术不断创新，未来发展方向是朝着更高效、更环保、更智能的方向前进。掌握电弧焊技术，对于从事相关行业的专业人士至关重要。</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第四章 气体保护焊技术应用</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气体保护焊概述</a:t>
            </a:r>
            <a:endParaRPr lang="en-US" sz="3600" b="0" strike="noStrike" spc="-1">
              <a:solidFill>
                <a:schemeClr val="dk1"/>
              </a:solidFill>
              <a:latin typeface="Arial"/>
            </a:endParaRPr>
          </a:p>
        </p:txBody>
      </p:sp>
      <p:sp>
        <p:nvSpPr>
          <p:cNvPr id="21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气体保护焊是利用惰性气体或活性气体进行焊接的一种高质量焊接方法，包括氩弧焊、</a:t>
            </a:r>
            <a:r>
              <a:rPr lang="en-US" sz="2000" b="0" strike="noStrike" spc="-1">
                <a:solidFill>
                  <a:schemeClr val="accent3"/>
                </a:solidFill>
                <a:latin typeface="微软雅黑"/>
                <a:ea typeface="微软雅黑"/>
              </a:rPr>
              <a:t>CO2</a:t>
            </a:r>
            <a:r>
              <a:rPr lang="zh-CN" sz="2000" b="0" strike="noStrike" spc="-1">
                <a:solidFill>
                  <a:schemeClr val="accent3"/>
                </a:solidFill>
                <a:latin typeface="微软雅黑"/>
                <a:ea typeface="微软雅黑"/>
              </a:rPr>
              <a:t>保护焊等。气体保护焊技术在汽车制造、航空航天等高端制造领域有着广泛应用。</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气体保护焊特点及优势</a:t>
            </a:r>
            <a:endParaRPr lang="en-US" sz="3600" b="0" strike="noStrike" spc="-1">
              <a:solidFill>
                <a:schemeClr val="dk1"/>
              </a:solidFill>
              <a:latin typeface="Arial"/>
            </a:endParaRPr>
          </a:p>
        </p:txBody>
      </p:sp>
      <p:sp>
        <p:nvSpPr>
          <p:cNvPr id="21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提高生产效率</a:t>
            </a:r>
            <a:endParaRPr lang="en-US" sz="1600" b="0" strike="noStrike" spc="-1">
              <a:solidFill>
                <a:srgbClr val="FFFFFF"/>
              </a:solidFill>
              <a:latin typeface="Arial"/>
            </a:endParaRPr>
          </a:p>
        </p:txBody>
      </p:sp>
      <p:sp>
        <p:nvSpPr>
          <p:cNvPr id="21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焊接速度快</a:t>
            </a:r>
            <a:endParaRPr lang="en-US" sz="2000" b="0" strike="noStrike" spc="-1">
              <a:solidFill>
                <a:srgbClr val="FFFFFF"/>
              </a:solidFill>
              <a:latin typeface="Arial"/>
            </a:endParaRPr>
          </a:p>
        </p:txBody>
      </p:sp>
      <p:sp>
        <p:nvSpPr>
          <p:cNvPr id="21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1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1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工件更牢固</a:t>
            </a:r>
            <a:endParaRPr lang="en-US" sz="1600" b="0" strike="noStrike" spc="-1">
              <a:solidFill>
                <a:srgbClr val="FFFFFF"/>
              </a:solidFill>
              <a:latin typeface="Arial"/>
            </a:endParaRPr>
          </a:p>
        </p:txBody>
      </p:sp>
      <p:sp>
        <p:nvSpPr>
          <p:cNvPr id="21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焊缝质量好</a:t>
            </a:r>
            <a:endParaRPr lang="en-US" sz="2000" b="0" strike="noStrike" spc="-1">
              <a:solidFill>
                <a:srgbClr val="FFFFFF"/>
              </a:solidFill>
              <a:latin typeface="Arial"/>
            </a:endParaRPr>
          </a:p>
        </p:txBody>
      </p:sp>
      <p:sp>
        <p:nvSpPr>
          <p:cNvPr id="2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1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焊接质量更好</a:t>
            </a:r>
            <a:endParaRPr lang="en-US" sz="1600" b="0" strike="noStrike" spc="-1">
              <a:solidFill>
                <a:srgbClr val="FFFFFF"/>
              </a:solidFill>
              <a:latin typeface="Arial"/>
            </a:endParaRPr>
          </a:p>
        </p:txBody>
      </p:sp>
      <p:sp>
        <p:nvSpPr>
          <p:cNvPr id="22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熔深度深</a:t>
            </a:r>
            <a:endParaRPr lang="en-US" sz="2000" b="0" strike="noStrike" spc="-1">
              <a:solidFill>
                <a:srgbClr val="FFFFFF"/>
              </a:solidFill>
              <a:latin typeface="Arial"/>
            </a:endParaRPr>
          </a:p>
        </p:txBody>
      </p:sp>
      <p:pic>
        <p:nvPicPr>
          <p:cNvPr id="221"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气体保护焊质量控制</a:t>
            </a:r>
            <a:endParaRPr lang="en-US" sz="3600" b="0" strike="noStrike" spc="-1">
              <a:solidFill>
                <a:schemeClr val="dk1"/>
              </a:solidFill>
              <a:latin typeface="Arial"/>
            </a:endParaRPr>
          </a:p>
        </p:txBody>
      </p:sp>
      <p:sp>
        <p:nvSpPr>
          <p:cNvPr id="223"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关键参数之一</a:t>
            </a:r>
            <a:endParaRPr lang="en-US" sz="1600" b="0" strike="noStrike" spc="-1">
              <a:solidFill>
                <a:srgbClr val="FFFFFF"/>
              </a:solidFill>
              <a:latin typeface="Arial"/>
            </a:endParaRPr>
          </a:p>
        </p:txBody>
      </p:sp>
      <p:sp>
        <p:nvSpPr>
          <p:cNvPr id="224"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气体流量控制</a:t>
            </a:r>
            <a:endParaRPr lang="en-US" sz="2000" b="0" strike="noStrike" spc="-1">
              <a:solidFill>
                <a:srgbClr val="FFFFFF"/>
              </a:solidFill>
              <a:latin typeface="Arial"/>
            </a:endParaRPr>
          </a:p>
        </p:txBody>
      </p:sp>
      <p:sp>
        <p:nvSpPr>
          <p:cNvPr id="225"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影响焊接效果</a:t>
            </a:r>
            <a:endParaRPr lang="en-US" sz="1600" b="0" strike="noStrike" spc="-1">
              <a:solidFill>
                <a:srgbClr val="FFFFFF"/>
              </a:solidFill>
              <a:latin typeface="Arial"/>
            </a:endParaRPr>
          </a:p>
        </p:txBody>
      </p:sp>
      <p:sp>
        <p:nvSpPr>
          <p:cNvPr id="226"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焊接速度控制</a:t>
            </a:r>
            <a:endParaRPr lang="en-US" sz="2000" b="0" strike="noStrike" spc="-1">
              <a:solidFill>
                <a:srgbClr val="FFFFFF"/>
              </a:solidFill>
              <a:latin typeface="Arial"/>
            </a:endParaRPr>
          </a:p>
        </p:txBody>
      </p:sp>
      <p:sp>
        <p:nvSpPr>
          <p:cNvPr id="227"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调整焊接质量</a:t>
            </a:r>
            <a:endParaRPr lang="en-US" sz="1600" b="0" strike="noStrike" spc="-1">
              <a:solidFill>
                <a:srgbClr val="FFFFFF"/>
              </a:solidFill>
              <a:latin typeface="Arial"/>
            </a:endParaRPr>
          </a:p>
        </p:txBody>
      </p:sp>
      <p:sp>
        <p:nvSpPr>
          <p:cNvPr id="228"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电流电压控制</a:t>
            </a:r>
            <a:endParaRPr lang="en-US" sz="2000" b="0" strike="noStrike" spc="-1">
              <a:solidFill>
                <a:srgbClr val="FFFFFF"/>
              </a:solidFill>
              <a:latin typeface="Arial"/>
            </a:endParaRPr>
          </a:p>
        </p:txBody>
      </p:sp>
      <p:sp>
        <p:nvSpPr>
          <p:cNvPr id="229"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30"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https://d.book118.com/698114117010006050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152</Paragraphs>
  <Slides>25</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焊接技术专业应用培训</vt:lpstr>
      <vt:lpstr>目录</vt:lpstr>
      <vt:lpstr>第1章 焊接技术应用概述</vt:lpstr>
      <vt:lpstr> </vt:lpstr>
      <vt:lpstr>焊接技术的分类</vt:lpstr>
      <vt:lpstr>焊接技术在现代工业中的重要性</vt:lpstr>
      <vt:lpstr>焊接技术应用的挑战和机遇</vt:lpstr>
      <vt:lpstr>结语</vt:lpstr>
      <vt:lpstr>第2章 焊接技术的基本原理</vt:lpstr>
      <vt:lpstr> </vt:lpstr>
      <vt:lpstr>焊接材料及其选择</vt:lpstr>
      <vt:lpstr>焊接设备及其功能</vt:lpstr>
      <vt:lpstr>焊接工艺参数控制</vt:lpstr>
      <vt:lpstr>掌握焊接技术的要点</vt:lpstr>
      <vt:lpstr>第三章 电弧焊技术应用</vt:lpstr>
      <vt:lpstr> </vt:lpstr>
      <vt:lpstr>电弧焊概述</vt:lpstr>
      <vt:lpstr>电弧焊工艺流程</vt:lpstr>
      <vt:lpstr>电弧焊常见问题及解决方法</vt:lpstr>
      <vt:lpstr>小结</vt:lpstr>
      <vt:lpstr>第四章 气体保护焊技术应用</vt:lpstr>
      <vt:lpstr>气体保护焊概述</vt:lpstr>
      <vt:lpstr>气体保护焊特点及优势</vt:lpstr>
      <vt:lpstr>气体保护焊质量控制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2024-09-29T14:28:51.064</cp:lastPrinted>
  <dcterms:created xsi:type="dcterms:W3CDTF">2024-09-29T06:28:51Z</dcterms:created>
  <dcterms:modified xsi:type="dcterms:W3CDTF">2024-09-29T06:28:53Z</dcterms:modified>
</cp:coreProperties>
</file>