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9144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F85F-CFB8-42BD-AFC5-2DE02F59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FA917-1AB2-45AA-B710-8B736689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DB4C6-D821-4983-B433-49C57BF6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AC371-61D9-4A2D-AC3A-BF1E5DCE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D600E-E24D-4842-AF2A-D637C842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6224A-EF6F-4E94-A672-3C75B68F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4288B-3083-4536-BC78-317070FC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AC61-D901-4B15-9525-B9B7804F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F4BE5-DD56-4E3A-9A47-010431F3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001FF-F3D8-454E-A0CF-D9233F32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120D-2593-48F5-A1F2-F09B3FAA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24255" y="1664258"/>
            <a:ext cx="3602990" cy="4634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5112323" y="0"/>
            <a:ext cx="9525" cy="4879975"/>
          </a:xfrm>
          <a:custGeom>
            <a:rect l="l" t="t" r="r" b="b"/>
            <a:pathLst>
              <a:path w="9525" h="4879975">
                <a:moveTo>
                  <a:pt x="0" y="0"/>
                </a:moveTo>
                <a:lnTo>
                  <a:pt x="8951" y="4879848"/>
                </a:lnTo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9000743" y="0"/>
            <a:ext cx="143510" cy="6858000"/>
          </a:xfrm>
          <a:custGeom>
            <a:rect l="l" t="t" r="r" b="b"/>
            <a:pathLst>
              <a:path w="143509" h="6858000">
                <a:moveTo>
                  <a:pt x="0" y="6857999"/>
                </a:moveTo>
                <a:lnTo>
                  <a:pt x="143255" y="6857999"/>
                </a:lnTo>
                <a:lnTo>
                  <a:pt x="143255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9000743" y="0"/>
            <a:ext cx="143510" cy="6858000"/>
          </a:xfrm>
          <a:custGeom>
            <a:rect l="l" t="t" r="r" b="b"/>
            <a:pathLst>
              <a:path w="143509" h="6858000">
                <a:moveTo>
                  <a:pt x="0" y="6857999"/>
                </a:moveTo>
                <a:lnTo>
                  <a:pt x="143255" y="6857999"/>
                </a:lnTo>
                <a:lnTo>
                  <a:pt x="143255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6828" y="207391"/>
            <a:ext cx="7560309" cy="6623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9144" y="1844724"/>
            <a:ext cx="3839210" cy="24644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Noto Sans CJK JP Regular"/>
                <a:cs typeface="Noto Sans CJK JP Regular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995921" y="6539424"/>
            <a:ext cx="1516379" cy="1244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3/16/2021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48903" y="6539424"/>
            <a:ext cx="148590" cy="1244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‹#›</a:t>
            </a:fld>
            <a:endParaRPr spc="-5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6.jpeg" /><Relationship Id="rId11" Type="http://schemas.openxmlformats.org/officeDocument/2006/relationships/image" Target="../media/image27.png" /><Relationship Id="rId12" Type="http://schemas.openxmlformats.org/officeDocument/2006/relationships/image" Target="../media/image28.jpeg" /><Relationship Id="rId2" Type="http://schemas.openxmlformats.org/officeDocument/2006/relationships/image" Target="../media/image1.png" /><Relationship Id="rId3" Type="http://schemas.openxmlformats.org/officeDocument/2006/relationships/image" Target="../media/image19.png" /><Relationship Id="rId4" Type="http://schemas.openxmlformats.org/officeDocument/2006/relationships/image" Target="../media/image20.jpeg" /><Relationship Id="rId5" Type="http://schemas.openxmlformats.org/officeDocument/2006/relationships/image" Target="../media/image21.png" /><Relationship Id="rId6" Type="http://schemas.openxmlformats.org/officeDocument/2006/relationships/image" Target="../media/image22.jpeg" /><Relationship Id="rId7" Type="http://schemas.openxmlformats.org/officeDocument/2006/relationships/image" Target="../media/image23.png" /><Relationship Id="rId8" Type="http://schemas.openxmlformats.org/officeDocument/2006/relationships/image" Target="../media/image24.jpeg" /><Relationship Id="rId9" Type="http://schemas.openxmlformats.org/officeDocument/2006/relationships/image" Target="../media/image2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9.jpeg" /><Relationship Id="rId4" Type="http://schemas.openxmlformats.org/officeDocument/2006/relationships/image" Target="../media/image30.png" /><Relationship Id="rId5" Type="http://schemas.openxmlformats.org/officeDocument/2006/relationships/image" Target="../media/image31.jpeg" /><Relationship Id="rId6" Type="http://schemas.openxmlformats.org/officeDocument/2006/relationships/image" Target="../media/image3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Relationship Id="rId5" Type="http://schemas.openxmlformats.org/officeDocument/2006/relationships/image" Target="../media/image3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9.pn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8.png" /><Relationship Id="rId4" Type="http://schemas.openxmlformats.org/officeDocument/2006/relationships/image" Target="../media/image49.png" /><Relationship Id="rId5" Type="http://schemas.openxmlformats.org/officeDocument/2006/relationships/image" Target="../media/image50.png" /><Relationship Id="rId6" Type="http://schemas.openxmlformats.org/officeDocument/2006/relationships/image" Target="../media/image51.png" /><Relationship Id="rId7" Type="http://schemas.openxmlformats.org/officeDocument/2006/relationships/image" Target="../media/image5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0.png" /><Relationship Id="rId2" Type="http://schemas.openxmlformats.org/officeDocument/2006/relationships/image" Target="../media/image1.png" /><Relationship Id="rId3" Type="http://schemas.openxmlformats.org/officeDocument/2006/relationships/image" Target="../media/image53.png" /><Relationship Id="rId4" Type="http://schemas.openxmlformats.org/officeDocument/2006/relationships/image" Target="../media/image54.png" /><Relationship Id="rId5" Type="http://schemas.openxmlformats.org/officeDocument/2006/relationships/image" Target="../media/image55.png" /><Relationship Id="rId6" Type="http://schemas.openxmlformats.org/officeDocument/2006/relationships/image" Target="../media/image56.png" /><Relationship Id="rId7" Type="http://schemas.openxmlformats.org/officeDocument/2006/relationships/image" Target="../media/image57.png" /><Relationship Id="rId8" Type="http://schemas.openxmlformats.org/officeDocument/2006/relationships/image" Target="../media/image58.png" /><Relationship Id="rId9" Type="http://schemas.openxmlformats.org/officeDocument/2006/relationships/image" Target="../media/image5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8.png" /><Relationship Id="rId11" Type="http://schemas.openxmlformats.org/officeDocument/2006/relationships/image" Target="../media/image69.png" /><Relationship Id="rId12" Type="http://schemas.openxmlformats.org/officeDocument/2006/relationships/image" Target="../media/image70.png" /><Relationship Id="rId13" Type="http://schemas.openxmlformats.org/officeDocument/2006/relationships/image" Target="../media/image71.png" /><Relationship Id="rId14" Type="http://schemas.openxmlformats.org/officeDocument/2006/relationships/image" Target="../media/image72.png" /><Relationship Id="rId15" Type="http://schemas.openxmlformats.org/officeDocument/2006/relationships/image" Target="../media/image73.png" /><Relationship Id="rId16" Type="http://schemas.openxmlformats.org/officeDocument/2006/relationships/image" Target="../media/image74.png" /><Relationship Id="rId17" Type="http://schemas.openxmlformats.org/officeDocument/2006/relationships/image" Target="../media/image75.png" /><Relationship Id="rId18" Type="http://schemas.openxmlformats.org/officeDocument/2006/relationships/image" Target="../media/image76.png" /><Relationship Id="rId19" Type="http://schemas.openxmlformats.org/officeDocument/2006/relationships/image" Target="../media/image77.png" /><Relationship Id="rId2" Type="http://schemas.openxmlformats.org/officeDocument/2006/relationships/image" Target="../media/image1.png" /><Relationship Id="rId20" Type="http://schemas.openxmlformats.org/officeDocument/2006/relationships/image" Target="../media/image78.png" /><Relationship Id="rId21" Type="http://schemas.openxmlformats.org/officeDocument/2006/relationships/image" Target="../media/image79.png" /><Relationship Id="rId22" Type="http://schemas.openxmlformats.org/officeDocument/2006/relationships/image" Target="../media/image80.png" /><Relationship Id="rId23" Type="http://schemas.openxmlformats.org/officeDocument/2006/relationships/image" Target="../media/image81.png" /><Relationship Id="rId24" Type="http://schemas.openxmlformats.org/officeDocument/2006/relationships/image" Target="../media/image82.png" /><Relationship Id="rId25" Type="http://schemas.openxmlformats.org/officeDocument/2006/relationships/image" Target="../media/image83.png" /><Relationship Id="rId3" Type="http://schemas.openxmlformats.org/officeDocument/2006/relationships/image" Target="../media/image61.png" /><Relationship Id="rId4" Type="http://schemas.openxmlformats.org/officeDocument/2006/relationships/image" Target="../media/image62.png" /><Relationship Id="rId5" Type="http://schemas.openxmlformats.org/officeDocument/2006/relationships/image" Target="../media/image63.png" /><Relationship Id="rId6" Type="http://schemas.openxmlformats.org/officeDocument/2006/relationships/image" Target="../media/image64.png" /><Relationship Id="rId7" Type="http://schemas.openxmlformats.org/officeDocument/2006/relationships/image" Target="../media/image65.png" /><Relationship Id="rId8" Type="http://schemas.openxmlformats.org/officeDocument/2006/relationships/image" Target="../media/image66.png" /><Relationship Id="rId9" Type="http://schemas.openxmlformats.org/officeDocument/2006/relationships/image" Target="../media/image67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1.png" /><Relationship Id="rId11" Type="http://schemas.openxmlformats.org/officeDocument/2006/relationships/image" Target="../media/image92.png" /><Relationship Id="rId12" Type="http://schemas.openxmlformats.org/officeDocument/2006/relationships/image" Target="../media/image93.png" /><Relationship Id="rId13" Type="http://schemas.openxmlformats.org/officeDocument/2006/relationships/image" Target="../media/image94.png" /><Relationship Id="rId14" Type="http://schemas.openxmlformats.org/officeDocument/2006/relationships/image" Target="../media/image95.png" /><Relationship Id="rId15" Type="http://schemas.openxmlformats.org/officeDocument/2006/relationships/image" Target="../media/image96.png" /><Relationship Id="rId16" Type="http://schemas.openxmlformats.org/officeDocument/2006/relationships/image" Target="../media/image97.png" /><Relationship Id="rId17" Type="http://schemas.openxmlformats.org/officeDocument/2006/relationships/image" Target="../media/image98.png" /><Relationship Id="rId18" Type="http://schemas.openxmlformats.org/officeDocument/2006/relationships/image" Target="../media/image99.png" /><Relationship Id="rId19" Type="http://schemas.openxmlformats.org/officeDocument/2006/relationships/image" Target="../media/image100.png" /><Relationship Id="rId2" Type="http://schemas.openxmlformats.org/officeDocument/2006/relationships/image" Target="../media/image1.png" /><Relationship Id="rId20" Type="http://schemas.openxmlformats.org/officeDocument/2006/relationships/image" Target="../media/image101.png" /><Relationship Id="rId21" Type="http://schemas.openxmlformats.org/officeDocument/2006/relationships/image" Target="../media/image102.png" /><Relationship Id="rId22" Type="http://schemas.openxmlformats.org/officeDocument/2006/relationships/image" Target="../media/image103.png" /><Relationship Id="rId23" Type="http://schemas.openxmlformats.org/officeDocument/2006/relationships/image" Target="../media/image104.png" /><Relationship Id="rId24" Type="http://schemas.openxmlformats.org/officeDocument/2006/relationships/image" Target="../media/image105.png" /><Relationship Id="rId25" Type="http://schemas.openxmlformats.org/officeDocument/2006/relationships/image" Target="../media/image106.png" /><Relationship Id="rId26" Type="http://schemas.openxmlformats.org/officeDocument/2006/relationships/image" Target="../media/image107.png" /><Relationship Id="rId27" Type="http://schemas.openxmlformats.org/officeDocument/2006/relationships/image" Target="../media/image108.png" /><Relationship Id="rId28" Type="http://schemas.openxmlformats.org/officeDocument/2006/relationships/image" Target="../media/image109.png" /><Relationship Id="rId29" Type="http://schemas.openxmlformats.org/officeDocument/2006/relationships/image" Target="../media/image110.png" /><Relationship Id="rId3" Type="http://schemas.openxmlformats.org/officeDocument/2006/relationships/image" Target="../media/image84.png" /><Relationship Id="rId30" Type="http://schemas.openxmlformats.org/officeDocument/2006/relationships/image" Target="../media/image111.png" /><Relationship Id="rId31" Type="http://schemas.openxmlformats.org/officeDocument/2006/relationships/image" Target="../media/image112.png" /><Relationship Id="rId4" Type="http://schemas.openxmlformats.org/officeDocument/2006/relationships/image" Target="../media/image85.png" /><Relationship Id="rId5" Type="http://schemas.openxmlformats.org/officeDocument/2006/relationships/image" Target="../media/image86.png" /><Relationship Id="rId6" Type="http://schemas.openxmlformats.org/officeDocument/2006/relationships/image" Target="../media/image87.png" /><Relationship Id="rId7" Type="http://schemas.openxmlformats.org/officeDocument/2006/relationships/image" Target="../media/image88.png" /><Relationship Id="rId8" Type="http://schemas.openxmlformats.org/officeDocument/2006/relationships/image" Target="../media/image89.png" /><Relationship Id="rId9" Type="http://schemas.openxmlformats.org/officeDocument/2006/relationships/image" Target="../media/image90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13.png" /><Relationship Id="rId4" Type="http://schemas.openxmlformats.org/officeDocument/2006/relationships/image" Target="../media/image114.png" /><Relationship Id="rId5" Type="http://schemas.openxmlformats.org/officeDocument/2006/relationships/image" Target="../media/image115.png" /><Relationship Id="rId6" Type="http://schemas.openxmlformats.org/officeDocument/2006/relationships/image" Target="../media/image116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4.png" /><Relationship Id="rId11" Type="http://schemas.openxmlformats.org/officeDocument/2006/relationships/image" Target="../media/image125.png" /><Relationship Id="rId12" Type="http://schemas.openxmlformats.org/officeDocument/2006/relationships/image" Target="../media/image126.png" /><Relationship Id="rId13" Type="http://schemas.openxmlformats.org/officeDocument/2006/relationships/image" Target="../media/image127.png" /><Relationship Id="rId14" Type="http://schemas.openxmlformats.org/officeDocument/2006/relationships/image" Target="../media/image128.png" /><Relationship Id="rId15" Type="http://schemas.openxmlformats.org/officeDocument/2006/relationships/image" Target="../media/image129.png" /><Relationship Id="rId16" Type="http://schemas.openxmlformats.org/officeDocument/2006/relationships/image" Target="../media/image130.png" /><Relationship Id="rId17" Type="http://schemas.openxmlformats.org/officeDocument/2006/relationships/image" Target="../media/image131.png" /><Relationship Id="rId18" Type="http://schemas.openxmlformats.org/officeDocument/2006/relationships/image" Target="../media/image132.png" /><Relationship Id="rId19" Type="http://schemas.openxmlformats.org/officeDocument/2006/relationships/image" Target="../media/image133.png" /><Relationship Id="rId2" Type="http://schemas.openxmlformats.org/officeDocument/2006/relationships/image" Target="../media/image1.png" /><Relationship Id="rId20" Type="http://schemas.openxmlformats.org/officeDocument/2006/relationships/image" Target="../media/image134.png" /><Relationship Id="rId21" Type="http://schemas.openxmlformats.org/officeDocument/2006/relationships/image" Target="../media/image135.png" /><Relationship Id="rId22" Type="http://schemas.openxmlformats.org/officeDocument/2006/relationships/image" Target="../media/image136.png" /><Relationship Id="rId23" Type="http://schemas.openxmlformats.org/officeDocument/2006/relationships/image" Target="../media/image137.png" /><Relationship Id="rId24" Type="http://schemas.openxmlformats.org/officeDocument/2006/relationships/image" Target="../media/image138.png" /><Relationship Id="rId25" Type="http://schemas.openxmlformats.org/officeDocument/2006/relationships/image" Target="../media/image139.png" /><Relationship Id="rId26" Type="http://schemas.openxmlformats.org/officeDocument/2006/relationships/image" Target="../media/image140.png" /><Relationship Id="rId27" Type="http://schemas.openxmlformats.org/officeDocument/2006/relationships/image" Target="../media/image141.png" /><Relationship Id="rId28" Type="http://schemas.openxmlformats.org/officeDocument/2006/relationships/image" Target="../media/image142.png" /><Relationship Id="rId29" Type="http://schemas.openxmlformats.org/officeDocument/2006/relationships/image" Target="../media/image143.png" /><Relationship Id="rId3" Type="http://schemas.openxmlformats.org/officeDocument/2006/relationships/image" Target="../media/image117.png" /><Relationship Id="rId30" Type="http://schemas.openxmlformats.org/officeDocument/2006/relationships/image" Target="../media/image144.png" /><Relationship Id="rId4" Type="http://schemas.openxmlformats.org/officeDocument/2006/relationships/image" Target="../media/image118.png" /><Relationship Id="rId5" Type="http://schemas.openxmlformats.org/officeDocument/2006/relationships/image" Target="../media/image119.png" /><Relationship Id="rId6" Type="http://schemas.openxmlformats.org/officeDocument/2006/relationships/image" Target="../media/image120.png" /><Relationship Id="rId7" Type="http://schemas.openxmlformats.org/officeDocument/2006/relationships/image" Target="../media/image121.png" /><Relationship Id="rId8" Type="http://schemas.openxmlformats.org/officeDocument/2006/relationships/image" Target="../media/image122.png" /><Relationship Id="rId9" Type="http://schemas.openxmlformats.org/officeDocument/2006/relationships/image" Target="../media/image123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2.png" /><Relationship Id="rId11" Type="http://schemas.openxmlformats.org/officeDocument/2006/relationships/image" Target="../media/image153.png" /><Relationship Id="rId12" Type="http://schemas.openxmlformats.org/officeDocument/2006/relationships/image" Target="../media/image154.png" /><Relationship Id="rId13" Type="http://schemas.openxmlformats.org/officeDocument/2006/relationships/image" Target="../media/image155.png" /><Relationship Id="rId14" Type="http://schemas.openxmlformats.org/officeDocument/2006/relationships/image" Target="../media/image156.png" /><Relationship Id="rId15" Type="http://schemas.openxmlformats.org/officeDocument/2006/relationships/image" Target="../media/image157.png" /><Relationship Id="rId16" Type="http://schemas.openxmlformats.org/officeDocument/2006/relationships/image" Target="../media/image158.png" /><Relationship Id="rId17" Type="http://schemas.openxmlformats.org/officeDocument/2006/relationships/image" Target="../media/image159.png" /><Relationship Id="rId2" Type="http://schemas.openxmlformats.org/officeDocument/2006/relationships/image" Target="../media/image1.png" /><Relationship Id="rId3" Type="http://schemas.openxmlformats.org/officeDocument/2006/relationships/image" Target="../media/image145.png" /><Relationship Id="rId4" Type="http://schemas.openxmlformats.org/officeDocument/2006/relationships/image" Target="../media/image146.png" /><Relationship Id="rId5" Type="http://schemas.openxmlformats.org/officeDocument/2006/relationships/image" Target="../media/image147.png" /><Relationship Id="rId6" Type="http://schemas.openxmlformats.org/officeDocument/2006/relationships/image" Target="../media/image148.png" /><Relationship Id="rId7" Type="http://schemas.openxmlformats.org/officeDocument/2006/relationships/image" Target="../media/image149.png" /><Relationship Id="rId8" Type="http://schemas.openxmlformats.org/officeDocument/2006/relationships/image" Target="../media/image150.png" /><Relationship Id="rId9" Type="http://schemas.openxmlformats.org/officeDocument/2006/relationships/image" Target="../media/image15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7.png" /><Relationship Id="rId2" Type="http://schemas.openxmlformats.org/officeDocument/2006/relationships/image" Target="../media/image1.png" /><Relationship Id="rId3" Type="http://schemas.openxmlformats.org/officeDocument/2006/relationships/image" Target="../media/image160.png" /><Relationship Id="rId4" Type="http://schemas.openxmlformats.org/officeDocument/2006/relationships/image" Target="../media/image161.png" /><Relationship Id="rId5" Type="http://schemas.openxmlformats.org/officeDocument/2006/relationships/image" Target="../media/image162.png" /><Relationship Id="rId6" Type="http://schemas.openxmlformats.org/officeDocument/2006/relationships/image" Target="../media/image163.png" /><Relationship Id="rId7" Type="http://schemas.openxmlformats.org/officeDocument/2006/relationships/image" Target="../media/image164.png" /><Relationship Id="rId8" Type="http://schemas.openxmlformats.org/officeDocument/2006/relationships/image" Target="../media/image165.png" /><Relationship Id="rId9" Type="http://schemas.openxmlformats.org/officeDocument/2006/relationships/image" Target="../media/image166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68.png" /><Relationship Id="rId4" Type="http://schemas.openxmlformats.org/officeDocument/2006/relationships/image" Target="../media/image169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7021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3999" cy="685495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4567555" cy="6858000"/>
          </a:xfrm>
          <a:custGeom>
            <a:rect l="l" t="t" r="r" b="b"/>
            <a:pathLst>
              <a:path w="4567555" h="6858000">
                <a:moveTo>
                  <a:pt x="0" y="6858000"/>
                </a:moveTo>
                <a:lnTo>
                  <a:pt x="4567428" y="6858000"/>
                </a:lnTo>
                <a:lnTo>
                  <a:pt x="4567428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6450">
              <a:alpha val="90194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630173" y="761"/>
            <a:ext cx="0" cy="4796155"/>
          </a:xfrm>
          <a:custGeom>
            <a:rect l="l" t="t" r="r" b="b"/>
            <a:pathLst>
              <a:path h="4796155">
                <a:moveTo>
                  <a:pt x="0" y="0"/>
                </a:moveTo>
                <a:lnTo>
                  <a:pt x="0" y="4795901"/>
                </a:lnTo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783628" y="5898866"/>
            <a:ext cx="56515" cy="29209"/>
          </a:xfrm>
          <a:custGeom>
            <a:rect l="l" t="t" r="r" b="b"/>
            <a:pathLst>
              <a:path w="56514" h="29209">
                <a:moveTo>
                  <a:pt x="11727" y="1731"/>
                </a:moveTo>
                <a:lnTo>
                  <a:pt x="10126" y="1731"/>
                </a:lnTo>
                <a:lnTo>
                  <a:pt x="10126" y="28644"/>
                </a:lnTo>
                <a:lnTo>
                  <a:pt x="11727" y="28644"/>
                </a:lnTo>
                <a:lnTo>
                  <a:pt x="11727" y="1731"/>
                </a:lnTo>
                <a:close/>
              </a:path>
              <a:path w="56514" h="29209">
                <a:moveTo>
                  <a:pt x="21858" y="0"/>
                </a:moveTo>
                <a:lnTo>
                  <a:pt x="0" y="0"/>
                </a:lnTo>
                <a:lnTo>
                  <a:pt x="0" y="1731"/>
                </a:lnTo>
                <a:lnTo>
                  <a:pt x="21858" y="1731"/>
                </a:lnTo>
                <a:lnTo>
                  <a:pt x="21858" y="0"/>
                </a:lnTo>
                <a:close/>
              </a:path>
              <a:path w="56514" h="29209">
                <a:moveTo>
                  <a:pt x="31053" y="0"/>
                </a:moveTo>
                <a:lnTo>
                  <a:pt x="28520" y="0"/>
                </a:lnTo>
                <a:lnTo>
                  <a:pt x="28520" y="28644"/>
                </a:lnTo>
                <a:lnTo>
                  <a:pt x="31053" y="28644"/>
                </a:lnTo>
                <a:lnTo>
                  <a:pt x="31053" y="3332"/>
                </a:lnTo>
                <a:lnTo>
                  <a:pt x="33407" y="3332"/>
                </a:lnTo>
                <a:lnTo>
                  <a:pt x="31053" y="0"/>
                </a:lnTo>
                <a:close/>
              </a:path>
              <a:path w="56514" h="29209">
                <a:moveTo>
                  <a:pt x="56379" y="3332"/>
                </a:moveTo>
                <a:lnTo>
                  <a:pt x="53846" y="3332"/>
                </a:lnTo>
                <a:lnTo>
                  <a:pt x="53846" y="28644"/>
                </a:lnTo>
                <a:lnTo>
                  <a:pt x="56379" y="28644"/>
                </a:lnTo>
                <a:lnTo>
                  <a:pt x="56379" y="3332"/>
                </a:lnTo>
                <a:close/>
              </a:path>
              <a:path w="56514" h="29209">
                <a:moveTo>
                  <a:pt x="33407" y="3332"/>
                </a:moveTo>
                <a:lnTo>
                  <a:pt x="31053" y="3332"/>
                </a:lnTo>
                <a:lnTo>
                  <a:pt x="41984" y="20253"/>
                </a:lnTo>
                <a:lnTo>
                  <a:pt x="42915" y="20253"/>
                </a:lnTo>
                <a:lnTo>
                  <a:pt x="45155" y="16786"/>
                </a:lnTo>
                <a:lnTo>
                  <a:pt x="42915" y="16786"/>
                </a:lnTo>
                <a:lnTo>
                  <a:pt x="33407" y="3332"/>
                </a:lnTo>
                <a:close/>
              </a:path>
              <a:path w="56514" h="29209">
                <a:moveTo>
                  <a:pt x="56379" y="0"/>
                </a:moveTo>
                <a:lnTo>
                  <a:pt x="54647" y="0"/>
                </a:lnTo>
                <a:lnTo>
                  <a:pt x="42915" y="16786"/>
                </a:lnTo>
                <a:lnTo>
                  <a:pt x="45155" y="16786"/>
                </a:lnTo>
                <a:lnTo>
                  <a:pt x="53846" y="3332"/>
                </a:lnTo>
                <a:lnTo>
                  <a:pt x="56379" y="3332"/>
                </a:lnTo>
                <a:lnTo>
                  <a:pt x="563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52338" y="5896334"/>
            <a:ext cx="1674495" cy="151130"/>
          </a:xfrm>
          <a:custGeom>
            <a:rect l="l" t="t" r="r" b="b"/>
            <a:pathLst>
              <a:path w="1674495" h="151129">
                <a:moveTo>
                  <a:pt x="121958" y="2531"/>
                </a:moveTo>
                <a:lnTo>
                  <a:pt x="100901" y="2531"/>
                </a:lnTo>
                <a:lnTo>
                  <a:pt x="39456" y="66485"/>
                </a:lnTo>
                <a:lnTo>
                  <a:pt x="104234" y="148030"/>
                </a:lnTo>
                <a:lnTo>
                  <a:pt x="125292" y="148030"/>
                </a:lnTo>
                <a:lnTo>
                  <a:pt x="59712" y="66485"/>
                </a:lnTo>
                <a:lnTo>
                  <a:pt x="121958" y="2531"/>
                </a:lnTo>
                <a:close/>
              </a:path>
              <a:path w="1674495" h="151129">
                <a:moveTo>
                  <a:pt x="16797" y="2531"/>
                </a:moveTo>
                <a:lnTo>
                  <a:pt x="0" y="2531"/>
                </a:lnTo>
                <a:lnTo>
                  <a:pt x="0" y="148030"/>
                </a:lnTo>
                <a:lnTo>
                  <a:pt x="16797" y="148030"/>
                </a:lnTo>
                <a:lnTo>
                  <a:pt x="16797" y="2531"/>
                </a:lnTo>
                <a:close/>
              </a:path>
              <a:path w="1674495" h="151129">
                <a:moveTo>
                  <a:pt x="439988" y="2531"/>
                </a:moveTo>
                <a:lnTo>
                  <a:pt x="377742" y="2531"/>
                </a:lnTo>
                <a:lnTo>
                  <a:pt x="377742" y="148030"/>
                </a:lnTo>
                <a:lnTo>
                  <a:pt x="393604" y="148030"/>
                </a:lnTo>
                <a:lnTo>
                  <a:pt x="393604" y="91667"/>
                </a:lnTo>
                <a:lnTo>
                  <a:pt x="455396" y="91667"/>
                </a:lnTo>
                <a:lnTo>
                  <a:pt x="453448" y="89135"/>
                </a:lnTo>
                <a:lnTo>
                  <a:pt x="453448" y="88339"/>
                </a:lnTo>
                <a:lnTo>
                  <a:pt x="469510" y="83276"/>
                </a:lnTo>
                <a:lnTo>
                  <a:pt x="479007" y="76612"/>
                </a:lnTo>
                <a:lnTo>
                  <a:pt x="393604" y="76612"/>
                </a:lnTo>
                <a:lnTo>
                  <a:pt x="393604" y="17721"/>
                </a:lnTo>
                <a:lnTo>
                  <a:pt x="482709" y="17721"/>
                </a:lnTo>
                <a:lnTo>
                  <a:pt x="481973" y="16786"/>
                </a:lnTo>
                <a:lnTo>
                  <a:pt x="474120" y="10681"/>
                </a:lnTo>
                <a:lnTo>
                  <a:pt x="464430" y="6212"/>
                </a:lnTo>
                <a:lnTo>
                  <a:pt x="453015" y="3466"/>
                </a:lnTo>
                <a:lnTo>
                  <a:pt x="439988" y="2531"/>
                </a:lnTo>
                <a:close/>
              </a:path>
              <a:path w="1674495" h="151129">
                <a:moveTo>
                  <a:pt x="455396" y="91667"/>
                </a:moveTo>
                <a:lnTo>
                  <a:pt x="435724" y="91667"/>
                </a:lnTo>
                <a:lnTo>
                  <a:pt x="477843" y="148030"/>
                </a:lnTo>
                <a:lnTo>
                  <a:pt x="498765" y="148030"/>
                </a:lnTo>
                <a:lnTo>
                  <a:pt x="455396" y="91667"/>
                </a:lnTo>
                <a:close/>
              </a:path>
              <a:path w="1674495" h="151129">
                <a:moveTo>
                  <a:pt x="482709" y="17721"/>
                </a:moveTo>
                <a:lnTo>
                  <a:pt x="439052" y="17721"/>
                </a:lnTo>
                <a:lnTo>
                  <a:pt x="454796" y="19703"/>
                </a:lnTo>
                <a:lnTo>
                  <a:pt x="466427" y="25382"/>
                </a:lnTo>
                <a:lnTo>
                  <a:pt x="473635" y="34359"/>
                </a:lnTo>
                <a:lnTo>
                  <a:pt x="476107" y="46236"/>
                </a:lnTo>
                <a:lnTo>
                  <a:pt x="473674" y="58663"/>
                </a:lnTo>
                <a:lnTo>
                  <a:pt x="466744" y="68019"/>
                </a:lnTo>
                <a:lnTo>
                  <a:pt x="455865" y="74077"/>
                </a:lnTo>
                <a:lnTo>
                  <a:pt x="441585" y="76612"/>
                </a:lnTo>
                <a:lnTo>
                  <a:pt x="479007" y="76612"/>
                </a:lnTo>
                <a:lnTo>
                  <a:pt x="481973" y="74530"/>
                </a:lnTo>
                <a:lnTo>
                  <a:pt x="490038" y="62163"/>
                </a:lnTo>
                <a:lnTo>
                  <a:pt x="492904" y="46236"/>
                </a:lnTo>
                <a:lnTo>
                  <a:pt x="492904" y="45435"/>
                </a:lnTo>
                <a:lnTo>
                  <a:pt x="492152" y="37305"/>
                </a:lnTo>
                <a:lnTo>
                  <a:pt x="489987" y="29563"/>
                </a:lnTo>
                <a:lnTo>
                  <a:pt x="486548" y="22594"/>
                </a:lnTo>
                <a:lnTo>
                  <a:pt x="482709" y="17721"/>
                </a:lnTo>
                <a:close/>
              </a:path>
              <a:path w="1674495" h="151129">
                <a:moveTo>
                  <a:pt x="1436854" y="2531"/>
                </a:moveTo>
                <a:lnTo>
                  <a:pt x="1373673" y="2531"/>
                </a:lnTo>
                <a:lnTo>
                  <a:pt x="1373673" y="148030"/>
                </a:lnTo>
                <a:lnTo>
                  <a:pt x="1390601" y="148030"/>
                </a:lnTo>
                <a:lnTo>
                  <a:pt x="1390601" y="91667"/>
                </a:lnTo>
                <a:lnTo>
                  <a:pt x="1452227" y="91667"/>
                </a:lnTo>
                <a:lnTo>
                  <a:pt x="1450314" y="89135"/>
                </a:lnTo>
                <a:lnTo>
                  <a:pt x="1450314" y="88339"/>
                </a:lnTo>
                <a:lnTo>
                  <a:pt x="1466038" y="83276"/>
                </a:lnTo>
                <a:lnTo>
                  <a:pt x="1475564" y="76612"/>
                </a:lnTo>
                <a:lnTo>
                  <a:pt x="1390601" y="76612"/>
                </a:lnTo>
                <a:lnTo>
                  <a:pt x="1390601" y="17721"/>
                </a:lnTo>
                <a:lnTo>
                  <a:pt x="1478849" y="17721"/>
                </a:lnTo>
                <a:lnTo>
                  <a:pt x="1478038" y="16786"/>
                </a:lnTo>
                <a:lnTo>
                  <a:pt x="1470198" y="10681"/>
                </a:lnTo>
                <a:lnTo>
                  <a:pt x="1460596" y="6212"/>
                </a:lnTo>
                <a:lnTo>
                  <a:pt x="1449418" y="3466"/>
                </a:lnTo>
                <a:lnTo>
                  <a:pt x="1436854" y="2531"/>
                </a:lnTo>
                <a:close/>
              </a:path>
              <a:path w="1674495" h="151129">
                <a:moveTo>
                  <a:pt x="1452227" y="91667"/>
                </a:moveTo>
                <a:lnTo>
                  <a:pt x="1431789" y="91667"/>
                </a:lnTo>
                <a:lnTo>
                  <a:pt x="1474704" y="148030"/>
                </a:lnTo>
                <a:lnTo>
                  <a:pt x="1494835" y="148030"/>
                </a:lnTo>
                <a:lnTo>
                  <a:pt x="1452227" y="91667"/>
                </a:lnTo>
                <a:close/>
              </a:path>
              <a:path w="1674495" h="151129">
                <a:moveTo>
                  <a:pt x="1478849" y="17721"/>
                </a:moveTo>
                <a:lnTo>
                  <a:pt x="1435122" y="17721"/>
                </a:lnTo>
                <a:lnTo>
                  <a:pt x="1450988" y="19703"/>
                </a:lnTo>
                <a:lnTo>
                  <a:pt x="1462894" y="25382"/>
                </a:lnTo>
                <a:lnTo>
                  <a:pt x="1470376" y="34359"/>
                </a:lnTo>
                <a:lnTo>
                  <a:pt x="1472973" y="46236"/>
                </a:lnTo>
                <a:lnTo>
                  <a:pt x="1470428" y="58663"/>
                </a:lnTo>
                <a:lnTo>
                  <a:pt x="1463310" y="68019"/>
                </a:lnTo>
                <a:lnTo>
                  <a:pt x="1452393" y="74077"/>
                </a:lnTo>
                <a:lnTo>
                  <a:pt x="1438451" y="76612"/>
                </a:lnTo>
                <a:lnTo>
                  <a:pt x="1475564" y="76612"/>
                </a:lnTo>
                <a:lnTo>
                  <a:pt x="1478539" y="74530"/>
                </a:lnTo>
                <a:lnTo>
                  <a:pt x="1486791" y="62163"/>
                </a:lnTo>
                <a:lnTo>
                  <a:pt x="1489770" y="46236"/>
                </a:lnTo>
                <a:lnTo>
                  <a:pt x="1489770" y="45435"/>
                </a:lnTo>
                <a:lnTo>
                  <a:pt x="1489005" y="37305"/>
                </a:lnTo>
                <a:lnTo>
                  <a:pt x="1486753" y="29563"/>
                </a:lnTo>
                <a:lnTo>
                  <a:pt x="1483076" y="22594"/>
                </a:lnTo>
                <a:lnTo>
                  <a:pt x="1478849" y="17721"/>
                </a:lnTo>
                <a:close/>
              </a:path>
              <a:path w="1674495" h="151129">
                <a:moveTo>
                  <a:pt x="1249182" y="2531"/>
                </a:moveTo>
                <a:lnTo>
                  <a:pt x="1186135" y="2531"/>
                </a:lnTo>
                <a:lnTo>
                  <a:pt x="1186135" y="148030"/>
                </a:lnTo>
                <a:lnTo>
                  <a:pt x="1202933" y="148030"/>
                </a:lnTo>
                <a:lnTo>
                  <a:pt x="1202933" y="91667"/>
                </a:lnTo>
                <a:lnTo>
                  <a:pt x="1264565" y="91667"/>
                </a:lnTo>
                <a:lnTo>
                  <a:pt x="1262646" y="89135"/>
                </a:lnTo>
                <a:lnTo>
                  <a:pt x="1262646" y="88339"/>
                </a:lnTo>
                <a:lnTo>
                  <a:pt x="1278445" y="83276"/>
                </a:lnTo>
                <a:lnTo>
                  <a:pt x="1288001" y="76612"/>
                </a:lnTo>
                <a:lnTo>
                  <a:pt x="1202933" y="76612"/>
                </a:lnTo>
                <a:lnTo>
                  <a:pt x="1202933" y="17721"/>
                </a:lnTo>
                <a:lnTo>
                  <a:pt x="1292029" y="17721"/>
                </a:lnTo>
                <a:lnTo>
                  <a:pt x="1291301" y="16786"/>
                </a:lnTo>
                <a:lnTo>
                  <a:pt x="1283277" y="10681"/>
                </a:lnTo>
                <a:lnTo>
                  <a:pt x="1273391" y="6212"/>
                </a:lnTo>
                <a:lnTo>
                  <a:pt x="1261930" y="3466"/>
                </a:lnTo>
                <a:lnTo>
                  <a:pt x="1249182" y="2531"/>
                </a:lnTo>
                <a:close/>
              </a:path>
              <a:path w="1674495" h="151129">
                <a:moveTo>
                  <a:pt x="1264565" y="91667"/>
                </a:moveTo>
                <a:lnTo>
                  <a:pt x="1245052" y="91667"/>
                </a:lnTo>
                <a:lnTo>
                  <a:pt x="1287036" y="148030"/>
                </a:lnTo>
                <a:lnTo>
                  <a:pt x="1307298" y="148030"/>
                </a:lnTo>
                <a:lnTo>
                  <a:pt x="1264565" y="91667"/>
                </a:lnTo>
                <a:close/>
              </a:path>
              <a:path w="1674495" h="151129">
                <a:moveTo>
                  <a:pt x="1292029" y="17721"/>
                </a:moveTo>
                <a:lnTo>
                  <a:pt x="1248381" y="17721"/>
                </a:lnTo>
                <a:lnTo>
                  <a:pt x="1264124" y="19703"/>
                </a:lnTo>
                <a:lnTo>
                  <a:pt x="1275756" y="25382"/>
                </a:lnTo>
                <a:lnTo>
                  <a:pt x="1282963" y="34359"/>
                </a:lnTo>
                <a:lnTo>
                  <a:pt x="1285435" y="46236"/>
                </a:lnTo>
                <a:lnTo>
                  <a:pt x="1282871" y="58663"/>
                </a:lnTo>
                <a:lnTo>
                  <a:pt x="1275722" y="68019"/>
                </a:lnTo>
                <a:lnTo>
                  <a:pt x="1264798" y="74077"/>
                </a:lnTo>
                <a:lnTo>
                  <a:pt x="1250913" y="76612"/>
                </a:lnTo>
                <a:lnTo>
                  <a:pt x="1288001" y="76612"/>
                </a:lnTo>
                <a:lnTo>
                  <a:pt x="1290985" y="74530"/>
                </a:lnTo>
                <a:lnTo>
                  <a:pt x="1299252" y="62163"/>
                </a:lnTo>
                <a:lnTo>
                  <a:pt x="1302232" y="46236"/>
                </a:lnTo>
                <a:lnTo>
                  <a:pt x="1302232" y="45435"/>
                </a:lnTo>
                <a:lnTo>
                  <a:pt x="1301462" y="37305"/>
                </a:lnTo>
                <a:lnTo>
                  <a:pt x="1299267" y="29563"/>
                </a:lnTo>
                <a:lnTo>
                  <a:pt x="1295821" y="22594"/>
                </a:lnTo>
                <a:lnTo>
                  <a:pt x="1292029" y="17721"/>
                </a:lnTo>
                <a:close/>
              </a:path>
              <a:path w="1674495" h="151129">
                <a:moveTo>
                  <a:pt x="1555479" y="2531"/>
                </a:moveTo>
                <a:lnTo>
                  <a:pt x="1536154" y="2531"/>
                </a:lnTo>
                <a:lnTo>
                  <a:pt x="1596668" y="90871"/>
                </a:lnTo>
                <a:lnTo>
                  <a:pt x="1596668" y="148030"/>
                </a:lnTo>
                <a:lnTo>
                  <a:pt x="1613460" y="148030"/>
                </a:lnTo>
                <a:lnTo>
                  <a:pt x="1613460" y="90070"/>
                </a:lnTo>
                <a:lnTo>
                  <a:pt x="1623429" y="75681"/>
                </a:lnTo>
                <a:lnTo>
                  <a:pt x="1605062" y="75681"/>
                </a:lnTo>
                <a:lnTo>
                  <a:pt x="1555479" y="2531"/>
                </a:lnTo>
                <a:close/>
              </a:path>
              <a:path w="1674495" h="151129">
                <a:moveTo>
                  <a:pt x="1674105" y="2531"/>
                </a:moveTo>
                <a:lnTo>
                  <a:pt x="1654644" y="2531"/>
                </a:lnTo>
                <a:lnTo>
                  <a:pt x="1605062" y="75681"/>
                </a:lnTo>
                <a:lnTo>
                  <a:pt x="1623429" y="75681"/>
                </a:lnTo>
                <a:lnTo>
                  <a:pt x="1674105" y="2531"/>
                </a:lnTo>
                <a:close/>
              </a:path>
              <a:path w="1674495" h="151129">
                <a:moveTo>
                  <a:pt x="1118028" y="2531"/>
                </a:moveTo>
                <a:lnTo>
                  <a:pt x="1011926" y="2531"/>
                </a:lnTo>
                <a:lnTo>
                  <a:pt x="1011926" y="148030"/>
                </a:lnTo>
                <a:lnTo>
                  <a:pt x="1118824" y="148030"/>
                </a:lnTo>
                <a:lnTo>
                  <a:pt x="1118824" y="133770"/>
                </a:lnTo>
                <a:lnTo>
                  <a:pt x="1028854" y="133770"/>
                </a:lnTo>
                <a:lnTo>
                  <a:pt x="1028854" y="82475"/>
                </a:lnTo>
                <a:lnTo>
                  <a:pt x="1108698" y="82475"/>
                </a:lnTo>
                <a:lnTo>
                  <a:pt x="1108698" y="67285"/>
                </a:lnTo>
                <a:lnTo>
                  <a:pt x="1028854" y="67285"/>
                </a:lnTo>
                <a:lnTo>
                  <a:pt x="1028854" y="16786"/>
                </a:lnTo>
                <a:lnTo>
                  <a:pt x="1118028" y="16786"/>
                </a:lnTo>
                <a:lnTo>
                  <a:pt x="1118028" y="2531"/>
                </a:lnTo>
                <a:close/>
              </a:path>
              <a:path w="1674495" h="151129">
                <a:moveTo>
                  <a:pt x="953950" y="2531"/>
                </a:moveTo>
                <a:lnTo>
                  <a:pt x="848784" y="2531"/>
                </a:lnTo>
                <a:lnTo>
                  <a:pt x="848784" y="148030"/>
                </a:lnTo>
                <a:lnTo>
                  <a:pt x="864776" y="148030"/>
                </a:lnTo>
                <a:lnTo>
                  <a:pt x="864776" y="85007"/>
                </a:lnTo>
                <a:lnTo>
                  <a:pt x="943819" y="85007"/>
                </a:lnTo>
                <a:lnTo>
                  <a:pt x="943819" y="69817"/>
                </a:lnTo>
                <a:lnTo>
                  <a:pt x="864776" y="69817"/>
                </a:lnTo>
                <a:lnTo>
                  <a:pt x="864776" y="17721"/>
                </a:lnTo>
                <a:lnTo>
                  <a:pt x="953950" y="17721"/>
                </a:lnTo>
                <a:lnTo>
                  <a:pt x="953950" y="2531"/>
                </a:lnTo>
                <a:close/>
              </a:path>
              <a:path w="1674495" h="151129">
                <a:moveTo>
                  <a:pt x="580472" y="2531"/>
                </a:moveTo>
                <a:lnTo>
                  <a:pt x="564479" y="2531"/>
                </a:lnTo>
                <a:lnTo>
                  <a:pt x="564479" y="148030"/>
                </a:lnTo>
                <a:lnTo>
                  <a:pt x="580472" y="148030"/>
                </a:lnTo>
                <a:lnTo>
                  <a:pt x="580472" y="28644"/>
                </a:lnTo>
                <a:lnTo>
                  <a:pt x="600966" y="28644"/>
                </a:lnTo>
                <a:lnTo>
                  <a:pt x="580472" y="2531"/>
                </a:lnTo>
                <a:close/>
              </a:path>
              <a:path w="1674495" h="151129">
                <a:moveTo>
                  <a:pt x="600966" y="28644"/>
                </a:moveTo>
                <a:lnTo>
                  <a:pt x="580472" y="28644"/>
                </a:lnTo>
                <a:lnTo>
                  <a:pt x="675507" y="148030"/>
                </a:lnTo>
                <a:lnTo>
                  <a:pt x="688035" y="148030"/>
                </a:lnTo>
                <a:lnTo>
                  <a:pt x="688035" y="119381"/>
                </a:lnTo>
                <a:lnTo>
                  <a:pt x="672178" y="119381"/>
                </a:lnTo>
                <a:lnTo>
                  <a:pt x="600966" y="28644"/>
                </a:lnTo>
                <a:close/>
              </a:path>
              <a:path w="1674495" h="151129">
                <a:moveTo>
                  <a:pt x="688035" y="2531"/>
                </a:moveTo>
                <a:lnTo>
                  <a:pt x="672178" y="2531"/>
                </a:lnTo>
                <a:lnTo>
                  <a:pt x="672178" y="119381"/>
                </a:lnTo>
                <a:lnTo>
                  <a:pt x="688035" y="119381"/>
                </a:lnTo>
                <a:lnTo>
                  <a:pt x="688035" y="2531"/>
                </a:lnTo>
                <a:close/>
              </a:path>
              <a:path w="1674495" h="151129">
                <a:moveTo>
                  <a:pt x="236323" y="0"/>
                </a:moveTo>
                <a:lnTo>
                  <a:pt x="205836" y="6147"/>
                </a:lnTo>
                <a:lnTo>
                  <a:pt x="182173" y="22700"/>
                </a:lnTo>
                <a:lnTo>
                  <a:pt x="166858" y="46823"/>
                </a:lnTo>
                <a:lnTo>
                  <a:pt x="161414" y="75681"/>
                </a:lnTo>
                <a:lnTo>
                  <a:pt x="166846" y="104413"/>
                </a:lnTo>
                <a:lnTo>
                  <a:pt x="182073" y="128261"/>
                </a:lnTo>
                <a:lnTo>
                  <a:pt x="205498" y="144539"/>
                </a:lnTo>
                <a:lnTo>
                  <a:pt x="235523" y="150561"/>
                </a:lnTo>
                <a:lnTo>
                  <a:pt x="266008" y="144426"/>
                </a:lnTo>
                <a:lnTo>
                  <a:pt x="279021" y="135371"/>
                </a:lnTo>
                <a:lnTo>
                  <a:pt x="236323" y="135371"/>
                </a:lnTo>
                <a:lnTo>
                  <a:pt x="213093" y="130654"/>
                </a:lnTo>
                <a:lnTo>
                  <a:pt x="194736" y="117817"/>
                </a:lnTo>
                <a:lnTo>
                  <a:pt x="182678" y="98835"/>
                </a:lnTo>
                <a:lnTo>
                  <a:pt x="178342" y="75681"/>
                </a:lnTo>
                <a:lnTo>
                  <a:pt x="178342" y="74880"/>
                </a:lnTo>
                <a:lnTo>
                  <a:pt x="182666" y="51726"/>
                </a:lnTo>
                <a:lnTo>
                  <a:pt x="194636" y="32744"/>
                </a:lnTo>
                <a:lnTo>
                  <a:pt x="212755" y="19907"/>
                </a:lnTo>
                <a:lnTo>
                  <a:pt x="235523" y="15190"/>
                </a:lnTo>
                <a:lnTo>
                  <a:pt x="279908" y="15190"/>
                </a:lnTo>
                <a:lnTo>
                  <a:pt x="266740" y="6022"/>
                </a:lnTo>
                <a:lnTo>
                  <a:pt x="236323" y="0"/>
                </a:lnTo>
                <a:close/>
              </a:path>
              <a:path w="1674495" h="151129">
                <a:moveTo>
                  <a:pt x="279908" y="15190"/>
                </a:moveTo>
                <a:lnTo>
                  <a:pt x="235523" y="15190"/>
                </a:lnTo>
                <a:lnTo>
                  <a:pt x="258753" y="19920"/>
                </a:lnTo>
                <a:lnTo>
                  <a:pt x="277109" y="32844"/>
                </a:lnTo>
                <a:lnTo>
                  <a:pt x="289168" y="52063"/>
                </a:lnTo>
                <a:lnTo>
                  <a:pt x="293504" y="75681"/>
                </a:lnTo>
                <a:lnTo>
                  <a:pt x="289311" y="99228"/>
                </a:lnTo>
                <a:lnTo>
                  <a:pt x="277559" y="118166"/>
                </a:lnTo>
                <a:lnTo>
                  <a:pt x="259484" y="130785"/>
                </a:lnTo>
                <a:lnTo>
                  <a:pt x="236323" y="135371"/>
                </a:lnTo>
                <a:lnTo>
                  <a:pt x="279021" y="135371"/>
                </a:lnTo>
                <a:lnTo>
                  <a:pt x="289671" y="127960"/>
                </a:lnTo>
                <a:lnTo>
                  <a:pt x="304987" y="104075"/>
                </a:lnTo>
                <a:lnTo>
                  <a:pt x="310432" y="75681"/>
                </a:lnTo>
                <a:lnTo>
                  <a:pt x="310432" y="74880"/>
                </a:lnTo>
                <a:lnTo>
                  <a:pt x="305131" y="46148"/>
                </a:lnTo>
                <a:lnTo>
                  <a:pt x="290122" y="22300"/>
                </a:lnTo>
                <a:lnTo>
                  <a:pt x="279908" y="1519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44843" y="5722326"/>
            <a:ext cx="539750" cy="499745"/>
          </a:xfrm>
          <a:custGeom>
            <a:rect l="l" t="t" r="r" b="b"/>
            <a:pathLst>
              <a:path w="539750" h="499745">
                <a:moveTo>
                  <a:pt x="299499" y="0"/>
                </a:moveTo>
                <a:lnTo>
                  <a:pt x="293502" y="0"/>
                </a:lnTo>
                <a:lnTo>
                  <a:pt x="293502" y="499510"/>
                </a:lnTo>
                <a:lnTo>
                  <a:pt x="299499" y="499510"/>
                </a:lnTo>
                <a:lnTo>
                  <a:pt x="299499" y="0"/>
                </a:lnTo>
                <a:close/>
              </a:path>
              <a:path w="539750" h="499745">
                <a:moveTo>
                  <a:pt x="446649" y="160553"/>
                </a:moveTo>
                <a:lnTo>
                  <a:pt x="442519" y="160553"/>
                </a:lnTo>
                <a:lnTo>
                  <a:pt x="434741" y="197003"/>
                </a:lnTo>
                <a:lnTo>
                  <a:pt x="417578" y="223023"/>
                </a:lnTo>
                <a:lnTo>
                  <a:pt x="388893" y="238627"/>
                </a:lnTo>
                <a:lnTo>
                  <a:pt x="346549" y="243825"/>
                </a:lnTo>
                <a:lnTo>
                  <a:pt x="346549" y="249689"/>
                </a:lnTo>
                <a:lnTo>
                  <a:pt x="397402" y="259055"/>
                </a:lnTo>
                <a:lnTo>
                  <a:pt x="425774" y="281749"/>
                </a:lnTo>
                <a:lnTo>
                  <a:pt x="438527" y="309663"/>
                </a:lnTo>
                <a:lnTo>
                  <a:pt x="442519" y="334692"/>
                </a:lnTo>
                <a:lnTo>
                  <a:pt x="446649" y="334692"/>
                </a:lnTo>
                <a:lnTo>
                  <a:pt x="446649" y="160553"/>
                </a:lnTo>
                <a:close/>
              </a:path>
              <a:path w="539750" h="499745">
                <a:moveTo>
                  <a:pt x="539152" y="47032"/>
                </a:moveTo>
                <a:lnTo>
                  <a:pt x="346549" y="47032"/>
                </a:lnTo>
                <a:lnTo>
                  <a:pt x="346549" y="52895"/>
                </a:lnTo>
                <a:lnTo>
                  <a:pt x="395335" y="52895"/>
                </a:lnTo>
                <a:lnTo>
                  <a:pt x="449081" y="61585"/>
                </a:lnTo>
                <a:lnTo>
                  <a:pt x="489119" y="86437"/>
                </a:lnTo>
                <a:lnTo>
                  <a:pt x="517187" y="125630"/>
                </a:lnTo>
                <a:lnTo>
                  <a:pt x="535022" y="177340"/>
                </a:lnTo>
                <a:lnTo>
                  <a:pt x="539152" y="177340"/>
                </a:lnTo>
                <a:lnTo>
                  <a:pt x="539152" y="47032"/>
                </a:lnTo>
                <a:close/>
              </a:path>
              <a:path w="539750" h="499745">
                <a:moveTo>
                  <a:pt x="215260" y="47032"/>
                </a:moveTo>
                <a:lnTo>
                  <a:pt x="166478" y="47032"/>
                </a:lnTo>
                <a:lnTo>
                  <a:pt x="0" y="239697"/>
                </a:lnTo>
                <a:lnTo>
                  <a:pt x="148885" y="452342"/>
                </a:lnTo>
                <a:lnTo>
                  <a:pt x="262445" y="452342"/>
                </a:lnTo>
                <a:lnTo>
                  <a:pt x="262445" y="446482"/>
                </a:lnTo>
                <a:lnTo>
                  <a:pt x="229655" y="446482"/>
                </a:lnTo>
                <a:lnTo>
                  <a:pt x="51317" y="189998"/>
                </a:lnTo>
                <a:lnTo>
                  <a:pt x="169942" y="52895"/>
                </a:lnTo>
                <a:lnTo>
                  <a:pt x="215260" y="52895"/>
                </a:lnTo>
                <a:lnTo>
                  <a:pt x="215260" y="470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 flipH="1">
            <a:off x="1907854" y="6114179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76"/>
                </a:lnTo>
              </a:path>
            </a:pathLst>
          </a:custGeom>
          <a:ln w="1346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974295" y="6125905"/>
            <a:ext cx="351615" cy="12031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346172" y="6149486"/>
            <a:ext cx="209395" cy="7648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576630" y="6149486"/>
            <a:ext cx="74908" cy="9673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87095" y="2785925"/>
            <a:ext cx="1556385" cy="189547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5">
              <a:lnSpc>
                <a:spcPct val="100000"/>
              </a:lnSpc>
              <a:spcBef>
                <a:spcPts val="409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中景博道</a:t>
            </a:r>
            <a:endParaRPr sz="1800">
              <a:latin typeface="Noto Sans CJK JP Regular"/>
              <a:cs typeface="Noto Sans CJK JP Regular"/>
            </a:endParaRPr>
          </a:p>
          <a:p>
            <a:pPr marL="15875">
              <a:lnSpc>
                <a:spcPct val="100000"/>
              </a:lnSpc>
              <a:spcBef>
                <a:spcPts val="355"/>
              </a:spcBef>
            </a:pPr>
            <a:r>
              <a:rPr sz="2000">
                <a:solidFill>
                  <a:srgbClr val="FFFFFF"/>
                </a:solidFill>
                <a:latin typeface="Noto Sans CJK JP Regular"/>
                <a:cs typeface="Noto Sans CJK JP Regular"/>
              </a:rPr>
              <a:t>项目诊断报告</a:t>
            </a:r>
            <a:endParaRPr sz="20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>
              <a:latin typeface="Times New Roman"/>
              <a:cs typeface="Times New Roman"/>
            </a:endParaRPr>
          </a:p>
          <a:p>
            <a:pPr marL="15240">
              <a:lnSpc>
                <a:spcPct val="100000"/>
              </a:lnSpc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光辉合益</a:t>
            </a:r>
            <a:endParaRPr sz="18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800" spc="-10">
                <a:solidFill>
                  <a:srgbClr val="FFFFFF"/>
                </a:solidFill>
                <a:latin typeface="Arial"/>
                <a:cs typeface="Arial"/>
              </a:rPr>
              <a:t>2018</a:t>
            </a: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年</a:t>
            </a:r>
            <a:r>
              <a:rPr sz="1800" spc="-1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月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790448" y="1905380"/>
            <a:ext cx="1854200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>
                <a:solidFill>
                  <a:srgbClr val="FFFFFF"/>
                </a:solidFill>
              </a:rPr>
              <a:t>组织系统诊断 明确提升方向</a:t>
            </a:r>
            <a:endParaRPr sz="2400"/>
          </a:p>
        </p:txBody>
      </p:sp>
      <p:sp>
        <p:nvSpPr>
          <p:cNvPr id="14" name="object 14"/>
          <p:cNvSpPr/>
          <p:nvPr/>
        </p:nvSpPr>
        <p:spPr>
          <a:xfrm>
            <a:off x="4572000" y="5460491"/>
            <a:ext cx="4572000" cy="861060"/>
          </a:xfrm>
          <a:custGeom>
            <a:rect l="l" t="t" r="r" b="b"/>
            <a:pathLst>
              <a:path w="4572000" h="861060">
                <a:moveTo>
                  <a:pt x="0" y="861059"/>
                </a:moveTo>
                <a:lnTo>
                  <a:pt x="4572000" y="861059"/>
                </a:lnTo>
                <a:lnTo>
                  <a:pt x="4572000" y="0"/>
                </a:lnTo>
                <a:lnTo>
                  <a:pt x="0" y="0"/>
                </a:lnTo>
                <a:lnTo>
                  <a:pt x="0" y="86105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572000" y="5460491"/>
            <a:ext cx="4572000" cy="861060"/>
          </a:xfrm>
          <a:custGeom>
            <a:rect l="l" t="t" r="r" b="b"/>
            <a:pathLst>
              <a:path w="4572000" h="861060">
                <a:moveTo>
                  <a:pt x="0" y="861059"/>
                </a:moveTo>
                <a:lnTo>
                  <a:pt x="4572000" y="861059"/>
                </a:lnTo>
                <a:lnTo>
                  <a:pt x="4572000" y="0"/>
                </a:lnTo>
                <a:lnTo>
                  <a:pt x="0" y="0"/>
                </a:lnTo>
                <a:lnTo>
                  <a:pt x="0" y="86105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068823" y="5460491"/>
            <a:ext cx="3648455" cy="80162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6828" y="802004"/>
            <a:ext cx="5835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>
                <a:latin typeface="Noto Sans CJK JP Regular"/>
                <a:cs typeface="Noto Sans CJK JP Regular"/>
              </a:rPr>
              <a:t>目录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2</a:t>
            </a:fld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9223" y="1760220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5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1327" y="1760220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前期工作进度回顾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9223" y="2695955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1327" y="2695955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中景战略发展理解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9223" y="3631691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1327" y="3631691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内部管理诊断报告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9223" y="4565903"/>
            <a:ext cx="713740" cy="76962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66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8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81327" y="4565903"/>
            <a:ext cx="6422390" cy="76962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70"/>
              </a:spcBef>
            </a:pPr>
            <a:r>
              <a:rPr sz="2000">
                <a:latin typeface="Noto Sans CJK JP Regular"/>
                <a:cs typeface="Noto Sans CJK JP Regular"/>
              </a:rPr>
              <a:t>下一阶段工作安排</a:t>
            </a:r>
            <a:endParaRPr sz="20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6828" y="802004"/>
            <a:ext cx="5835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>
                <a:latin typeface="Noto Sans CJK JP Regular"/>
                <a:cs typeface="Noto Sans CJK JP Regular"/>
              </a:rPr>
              <a:t>目录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9223" y="1760220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5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1327" y="1760220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前期工作进度回顾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9223" y="2695955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1327" y="2695955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中景战略发展理解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9223" y="3631691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1327" y="3631691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内部管理诊断报告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9223" y="4565903"/>
            <a:ext cx="713740" cy="76962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66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8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81327" y="4565903"/>
            <a:ext cx="6422390" cy="76962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70"/>
              </a:spcBef>
            </a:pPr>
            <a:r>
              <a:rPr sz="2000">
                <a:latin typeface="Noto Sans CJK JP Regular"/>
                <a:cs typeface="Noto Sans CJK JP Regular"/>
              </a:rPr>
              <a:t>下一阶段工作安排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80822" y="1677161"/>
            <a:ext cx="7589520" cy="935990"/>
          </a:xfrm>
          <a:custGeom>
            <a:rect l="l" t="t" r="r" b="b"/>
            <a:pathLst>
              <a:path w="7589520" h="935989">
                <a:moveTo>
                  <a:pt x="0" y="935736"/>
                </a:moveTo>
                <a:lnTo>
                  <a:pt x="7589520" y="935736"/>
                </a:lnTo>
                <a:lnTo>
                  <a:pt x="7589520" y="0"/>
                </a:lnTo>
                <a:lnTo>
                  <a:pt x="0" y="0"/>
                </a:lnTo>
                <a:lnTo>
                  <a:pt x="0" y="935736"/>
                </a:lnTo>
                <a:close/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3</a:t>
            </a:fld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41163" y="4302632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FFFF"/>
                </a:solidFill>
              </a:rPr>
              <a:t>前期工作回顾</a:t>
            </a:r>
            <a:endParaRPr sz="3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802004"/>
            <a:ext cx="114109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项目进度</a:t>
            </a:r>
          </a:p>
        </p:txBody>
      </p:sp>
      <p:sp>
        <p:nvSpPr>
          <p:cNvPr id="6" name="object 6"/>
          <p:cNvSpPr/>
          <p:nvPr/>
        </p:nvSpPr>
        <p:spPr>
          <a:xfrm>
            <a:off x="626363" y="1943100"/>
            <a:ext cx="1504315" cy="591820"/>
          </a:xfrm>
          <a:custGeom>
            <a:rect l="l" t="t" r="r" b="b"/>
            <a:pathLst>
              <a:path w="1504314" h="591819">
                <a:moveTo>
                  <a:pt x="1208532" y="0"/>
                </a:moveTo>
                <a:lnTo>
                  <a:pt x="0" y="0"/>
                </a:lnTo>
                <a:lnTo>
                  <a:pt x="0" y="591312"/>
                </a:lnTo>
                <a:lnTo>
                  <a:pt x="1208532" y="591312"/>
                </a:lnTo>
                <a:lnTo>
                  <a:pt x="1504188" y="295655"/>
                </a:lnTo>
                <a:lnTo>
                  <a:pt x="1208532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26363" y="1943100"/>
            <a:ext cx="1504315" cy="591820"/>
          </a:xfrm>
          <a:custGeom>
            <a:rect l="l" t="t" r="r" b="b"/>
            <a:pathLst>
              <a:path w="1504314" h="591819">
                <a:moveTo>
                  <a:pt x="0" y="0"/>
                </a:moveTo>
                <a:lnTo>
                  <a:pt x="1208532" y="0"/>
                </a:lnTo>
                <a:lnTo>
                  <a:pt x="1504188" y="295655"/>
                </a:lnTo>
                <a:lnTo>
                  <a:pt x="1208532" y="591312"/>
                </a:lnTo>
                <a:lnTo>
                  <a:pt x="0" y="591312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935532" y="2113914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组织诊断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25423" y="2836164"/>
            <a:ext cx="1027430" cy="599440"/>
          </a:xfrm>
          <a:custGeom>
            <a:rect l="l" t="t" r="r" b="b"/>
            <a:pathLst>
              <a:path w="1027430" h="599439">
                <a:moveTo>
                  <a:pt x="0" y="598931"/>
                </a:moveTo>
                <a:lnTo>
                  <a:pt x="1027176" y="598931"/>
                </a:lnTo>
                <a:lnTo>
                  <a:pt x="1027176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25423" y="2836164"/>
            <a:ext cx="1027430" cy="599440"/>
          </a:xfrm>
          <a:custGeom>
            <a:rect l="l" t="t" r="r" b="b"/>
            <a:pathLst>
              <a:path w="1027430" h="599439">
                <a:moveTo>
                  <a:pt x="0" y="598931"/>
                </a:moveTo>
                <a:lnTo>
                  <a:pt x="1027176" y="598931"/>
                </a:lnTo>
                <a:lnTo>
                  <a:pt x="1027176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25423" y="3657600"/>
            <a:ext cx="1027430" cy="599440"/>
          </a:xfrm>
          <a:custGeom>
            <a:rect l="l" t="t" r="r" b="b"/>
            <a:pathLst>
              <a:path w="1027430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25423" y="3657600"/>
            <a:ext cx="1027430" cy="599440"/>
          </a:xfrm>
          <a:custGeom>
            <a:rect l="l" t="t" r="r" b="b"/>
            <a:pathLst>
              <a:path w="1027430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25423" y="4479035"/>
            <a:ext cx="1027430" cy="599440"/>
          </a:xfrm>
          <a:custGeom>
            <a:rect l="l" t="t" r="r" b="b"/>
            <a:pathLst>
              <a:path w="1027430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25423" y="4479035"/>
            <a:ext cx="1027430" cy="599440"/>
          </a:xfrm>
          <a:custGeom>
            <a:rect l="l" t="t" r="r" b="b"/>
            <a:pathLst>
              <a:path w="1027430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200911" y="3435096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200911" y="4256532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482084" y="2766060"/>
            <a:ext cx="1229995" cy="3261360"/>
          </a:xfrm>
          <a:custGeom>
            <a:rect l="l" t="t" r="r" b="b"/>
            <a:pathLst>
              <a:path w="1229995" h="3261360">
                <a:moveTo>
                  <a:pt x="0" y="3261360"/>
                </a:moveTo>
                <a:lnTo>
                  <a:pt x="1229867" y="3261360"/>
                </a:lnTo>
                <a:lnTo>
                  <a:pt x="1229867" y="0"/>
                </a:lnTo>
                <a:lnTo>
                  <a:pt x="0" y="0"/>
                </a:lnTo>
                <a:lnTo>
                  <a:pt x="0" y="3261360"/>
                </a:lnTo>
                <a:close/>
              </a:path>
            </a:pathLst>
          </a:custGeom>
          <a:ln w="9143">
            <a:solidFill>
              <a:srgbClr val="00624F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482084" y="1943100"/>
            <a:ext cx="1506220" cy="591820"/>
          </a:xfrm>
          <a:custGeom>
            <a:rect l="l" t="t" r="r" b="b"/>
            <a:pathLst>
              <a:path w="1506220" h="591819">
                <a:moveTo>
                  <a:pt x="1210055" y="0"/>
                </a:moveTo>
                <a:lnTo>
                  <a:pt x="0" y="0"/>
                </a:lnTo>
                <a:lnTo>
                  <a:pt x="295655" y="295655"/>
                </a:lnTo>
                <a:lnTo>
                  <a:pt x="0" y="591312"/>
                </a:lnTo>
                <a:lnTo>
                  <a:pt x="1210055" y="591312"/>
                </a:lnTo>
                <a:lnTo>
                  <a:pt x="1505712" y="295655"/>
                </a:lnTo>
                <a:lnTo>
                  <a:pt x="1210055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82084" y="1943100"/>
            <a:ext cx="1506220" cy="591820"/>
          </a:xfrm>
          <a:custGeom>
            <a:rect l="l" t="t" r="r" b="b"/>
            <a:pathLst>
              <a:path w="1506220" h="591819">
                <a:moveTo>
                  <a:pt x="0" y="0"/>
                </a:moveTo>
                <a:lnTo>
                  <a:pt x="1210055" y="0"/>
                </a:lnTo>
                <a:lnTo>
                  <a:pt x="1505712" y="295655"/>
                </a:lnTo>
                <a:lnTo>
                  <a:pt x="1210055" y="591312"/>
                </a:lnTo>
                <a:lnTo>
                  <a:pt x="0" y="591312"/>
                </a:lnTo>
                <a:lnTo>
                  <a:pt x="295655" y="295655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4776596" y="2005711"/>
            <a:ext cx="916940" cy="45465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699"/>
              </a:lnSpc>
              <a:spcBef>
                <a:spcPts val="9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战略绩效管 理体系设计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594859" y="2836164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8150" marR="123825" indent="-305435">
              <a:lnSpc>
                <a:spcPct val="100000"/>
              </a:lnSpc>
              <a:spcBef>
                <a:spcPts val="869"/>
              </a:spcBef>
            </a:pPr>
            <a:r>
              <a:rPr sz="1200">
                <a:latin typeface="Noto Sans CJK JP Regular"/>
                <a:cs typeface="Noto Sans CJK JP Regular"/>
              </a:rPr>
              <a:t>绩效体系诊 断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94859" y="3657600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" algn="ctr">
              <a:lnSpc>
                <a:spcPct val="100000"/>
              </a:lnSpc>
              <a:spcBef>
                <a:spcPts val="875"/>
              </a:spcBef>
            </a:pPr>
            <a:r>
              <a:rPr sz="1200">
                <a:latin typeface="Noto Sans CJK JP Regular"/>
                <a:cs typeface="Noto Sans CJK JP Regular"/>
              </a:rPr>
              <a:t>绩效体系设</a:t>
            </a:r>
            <a:endParaRPr sz="1200">
              <a:latin typeface="Noto Sans CJK JP Regular"/>
              <a:cs typeface="Noto Sans CJK JP Regular"/>
            </a:endParaRPr>
          </a:p>
          <a:p>
            <a:pPr marL="1905" algn="ctr">
              <a:lnSpc>
                <a:spcPct val="100000"/>
              </a:lnSpc>
            </a:pPr>
            <a:r>
              <a:rPr sz="1200">
                <a:latin typeface="Noto Sans CJK JP Regular"/>
                <a:cs typeface="Noto Sans CJK JP Regular"/>
              </a:rPr>
              <a:t>计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594859" y="4479035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17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8150" marR="123825" indent="-305435">
              <a:lnSpc>
                <a:spcPct val="100000"/>
              </a:lnSpc>
              <a:spcBef>
                <a:spcPts val="880"/>
              </a:spcBef>
            </a:pPr>
            <a:r>
              <a:rPr sz="1200">
                <a:latin typeface="Noto Sans CJK JP Regular"/>
                <a:cs typeface="Noto Sans CJK JP Regular"/>
              </a:rPr>
              <a:t>绩效管理制 度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075426" y="2005711"/>
            <a:ext cx="916940" cy="45465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0" marR="5080" indent="-178435">
              <a:lnSpc>
                <a:spcPct val="100699"/>
              </a:lnSpc>
              <a:spcBef>
                <a:spcPts val="9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薪酬管理体 系优化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375017" y="2113914"/>
            <a:ext cx="9169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文化与培训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579621" y="2115057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岗位评估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308603" y="2836164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90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2080" marR="124460" algn="just">
              <a:lnSpc>
                <a:spcPct val="100000"/>
              </a:lnSpc>
              <a:spcBef>
                <a:spcPts val="150"/>
              </a:spcBef>
            </a:pPr>
            <a:r>
              <a:rPr sz="1200">
                <a:latin typeface="Noto Sans CJK JP Regular"/>
                <a:cs typeface="Noto Sans CJK JP Regular"/>
              </a:rPr>
              <a:t>岗位价值评 估与岗位说 明书培训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308603" y="3657600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875"/>
              </a:spcBef>
            </a:pPr>
            <a:r>
              <a:rPr sz="1200">
                <a:latin typeface="Noto Sans CJK JP Regular"/>
                <a:cs typeface="Noto Sans CJK JP Regular"/>
              </a:rPr>
              <a:t>岗位说明书</a:t>
            </a:r>
            <a:endParaRPr sz="12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</a:pPr>
            <a:r>
              <a:rPr sz="1200" spc="-5">
                <a:latin typeface="Noto Sans CJK JP Regular"/>
                <a:cs typeface="Noto Sans CJK JP Regular"/>
              </a:rPr>
              <a:t>撰写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308603" y="4479035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17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6880" marR="124460" indent="-304800">
              <a:lnSpc>
                <a:spcPct val="100000"/>
              </a:lnSpc>
              <a:spcBef>
                <a:spcPts val="880"/>
              </a:spcBef>
            </a:pPr>
            <a:r>
              <a:rPr sz="1200">
                <a:latin typeface="Noto Sans CJK JP Regular"/>
                <a:cs typeface="Noto Sans CJK JP Regular"/>
              </a:rPr>
              <a:t>岗位价值评 估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0991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471796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5</a:t>
            </a:r>
            <a:endParaRPr sz="12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791580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6</a:t>
            </a:r>
            <a:endParaRPr sz="12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111110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7</a:t>
            </a:r>
            <a:endParaRPr sz="12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702046" y="1311401"/>
            <a:ext cx="9169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已完成工作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227823" y="1324101"/>
            <a:ext cx="918844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待完成工作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276094" y="2118487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组织优化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168523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912747" y="182397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Arial"/>
                <a:cs typeface="Arial"/>
              </a:rPr>
              <a:t>3</a:t>
            </a:r>
            <a:endParaRPr sz="12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308603" y="5301996"/>
            <a:ext cx="1027430" cy="599440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6880" marR="124460" indent="-304800">
              <a:lnSpc>
                <a:spcPct val="100000"/>
              </a:lnSpc>
              <a:spcBef>
                <a:spcPts val="875"/>
              </a:spcBef>
            </a:pPr>
            <a:r>
              <a:rPr sz="1200">
                <a:latin typeface="Noto Sans CJK JP Regular"/>
                <a:cs typeface="Noto Sans CJK JP Regular"/>
              </a:rPr>
              <a:t>岗位职级图 谱</a:t>
            </a:r>
            <a:endParaRPr sz="1200">
              <a:latin typeface="Noto Sans CJK JP Regular"/>
              <a:cs typeface="Noto Sans CJK JP Regular"/>
            </a:endParaRPr>
          </a:p>
        </p:txBody>
      </p:sp>
      <p:graphicFrame>
        <p:nvGraphicFramePr>
          <p:cNvPr id="40" name="object 40"/>
          <p:cNvGraphicFramePr>
            <a:graphicFrameLocks noGrp="1"/>
          </p:cNvGraphicFramePr>
          <p:nvPr/>
        </p:nvGraphicFramePr>
        <p:xfrm>
          <a:off x="5775959" y="2761488"/>
          <a:ext cx="2529840" cy="32600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4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4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54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薪酬体系诊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断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T w="9525">
                      <a:solidFill>
                        <a:srgbClr val="00624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545465" marR="254000" indent="-304800">
                        <a:lnSpc>
                          <a:spcPct val="100000"/>
                        </a:lnSpc>
                        <a:spcBef>
                          <a:spcPts val="1420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文化建设培 训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8034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T w="9525">
                      <a:solidFill>
                        <a:srgbClr val="00624F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66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552450" marR="247015" indent="-3048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薪酬体系设 计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27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L="316865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培训制度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27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16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476250" marR="247015" indent="-2286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薪酬测算与 套改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545465" marR="254000" indent="-3048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项目成果宣 贯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629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546100" marR="253365" indent="-305435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薪酬管理制 度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B w="9525">
                      <a:solidFill>
                        <a:srgbClr val="00624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B w="9525">
                      <a:solidFill>
                        <a:srgbClr val="00624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41" name="object 41"/>
          <p:cNvGraphicFramePr>
            <a:graphicFrameLocks noGrp="1"/>
          </p:cNvGraphicFramePr>
          <p:nvPr/>
        </p:nvGraphicFramePr>
        <p:xfrm>
          <a:off x="621791" y="2763773"/>
          <a:ext cx="2496820" cy="32600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84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84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74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31242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人员访谈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T w="9525">
                      <a:solidFill>
                        <a:srgbClr val="00624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419734" marR="210820" indent="-152400">
                        <a:lnSpc>
                          <a:spcPct val="100000"/>
                        </a:lnSpc>
                        <a:spcBef>
                          <a:spcPts val="1425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组织管理现 状理解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8097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T w="9525">
                      <a:solidFill>
                        <a:srgbClr val="00624F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16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R="698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数据及资料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R="6985"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Noto Sans CJK JP Regular"/>
                          <a:cs typeface="Noto Sans CJK JP Regular"/>
                        </a:rPr>
                        <a:t>分析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343535" marR="189230" indent="-9779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方法论</a:t>
                      </a:r>
                      <a:r>
                        <a:rPr sz="1200" b="1">
                          <a:latin typeface="Arial"/>
                          <a:cs typeface="Arial"/>
                        </a:rPr>
                        <a:t>/</a:t>
                      </a:r>
                      <a:r>
                        <a:rPr sz="1200">
                          <a:latin typeface="Noto Sans CJK JP Regular"/>
                          <a:cs typeface="Noto Sans CJK JP Regular"/>
                        </a:rPr>
                        <a:t>案例 研究分析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40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541020" marR="243204" indent="-3048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组织诊断汇 报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495934" marR="210820" indent="-2286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组织优化研 讨会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54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02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476250" marR="230504" indent="-2286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战略地图研 讨会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350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B w="9525">
                      <a:solidFill>
                        <a:srgbClr val="00624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95934" marR="210820" indent="-228600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部门职责说 明书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35" marB="0">
                    <a:lnL w="9525">
                      <a:solidFill>
                        <a:srgbClr val="00624F"/>
                      </a:solidFill>
                      <a:prstDash val="solid"/>
                    </a:lnL>
                    <a:lnR w="9525">
                      <a:solidFill>
                        <a:srgbClr val="00624F"/>
                      </a:solidFill>
                      <a:prstDash val="solid"/>
                    </a:lnR>
                    <a:lnB w="9525">
                      <a:solidFill>
                        <a:srgbClr val="00624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2" name="object 42"/>
          <p:cNvSpPr/>
          <p:nvPr/>
        </p:nvSpPr>
        <p:spPr>
          <a:xfrm>
            <a:off x="5070347" y="3435096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5070347" y="4256532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780532" y="1943100"/>
            <a:ext cx="1506220" cy="591820"/>
          </a:xfrm>
          <a:custGeom>
            <a:rect l="l" t="t" r="r" b="b"/>
            <a:pathLst>
              <a:path w="1506220" h="591819">
                <a:moveTo>
                  <a:pt x="1210056" y="0"/>
                </a:moveTo>
                <a:lnTo>
                  <a:pt x="0" y="0"/>
                </a:lnTo>
                <a:lnTo>
                  <a:pt x="295655" y="295655"/>
                </a:lnTo>
                <a:lnTo>
                  <a:pt x="0" y="591312"/>
                </a:lnTo>
                <a:lnTo>
                  <a:pt x="1210056" y="591312"/>
                </a:lnTo>
                <a:lnTo>
                  <a:pt x="1505712" y="295655"/>
                </a:lnTo>
                <a:lnTo>
                  <a:pt x="1210056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780532" y="1943100"/>
            <a:ext cx="1506220" cy="591820"/>
          </a:xfrm>
          <a:custGeom>
            <a:rect l="l" t="t" r="r" b="b"/>
            <a:pathLst>
              <a:path w="1506220" h="591819">
                <a:moveTo>
                  <a:pt x="0" y="0"/>
                </a:moveTo>
                <a:lnTo>
                  <a:pt x="1210056" y="0"/>
                </a:lnTo>
                <a:lnTo>
                  <a:pt x="1505712" y="295655"/>
                </a:lnTo>
                <a:lnTo>
                  <a:pt x="1210056" y="591312"/>
                </a:lnTo>
                <a:lnTo>
                  <a:pt x="0" y="591312"/>
                </a:lnTo>
                <a:lnTo>
                  <a:pt x="295655" y="295655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890259" y="2846832"/>
            <a:ext cx="1027430" cy="599440"/>
          </a:xfrm>
          <a:custGeom>
            <a:rect l="l" t="t" r="r" b="b"/>
            <a:pathLst>
              <a:path w="1027428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890259" y="3668267"/>
            <a:ext cx="1027430" cy="599440"/>
          </a:xfrm>
          <a:custGeom>
            <a:rect l="l" t="t" r="r" b="b"/>
            <a:pathLst>
              <a:path w="1027428" h="599439">
                <a:moveTo>
                  <a:pt x="0" y="598931"/>
                </a:moveTo>
                <a:lnTo>
                  <a:pt x="1027176" y="598931"/>
                </a:lnTo>
                <a:lnTo>
                  <a:pt x="1027176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890259" y="4491228"/>
            <a:ext cx="1027430" cy="599440"/>
          </a:xfrm>
          <a:custGeom>
            <a:rect l="l" t="t" r="r" b="b"/>
            <a:pathLst>
              <a:path w="1027428" h="599439">
                <a:moveTo>
                  <a:pt x="0" y="598932"/>
                </a:moveTo>
                <a:lnTo>
                  <a:pt x="1027176" y="598932"/>
                </a:lnTo>
                <a:lnTo>
                  <a:pt x="1027176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784091" y="5077967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365747" y="3445764"/>
            <a:ext cx="76200" cy="22326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365747" y="4267200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080504" y="1943100"/>
            <a:ext cx="1504315" cy="591820"/>
          </a:xfrm>
          <a:custGeom>
            <a:rect l="l" t="t" r="r" b="b"/>
            <a:pathLst>
              <a:path w="1504315" h="591819">
                <a:moveTo>
                  <a:pt x="1208531" y="0"/>
                </a:moveTo>
                <a:lnTo>
                  <a:pt x="0" y="0"/>
                </a:lnTo>
                <a:lnTo>
                  <a:pt x="295655" y="295655"/>
                </a:lnTo>
                <a:lnTo>
                  <a:pt x="0" y="591312"/>
                </a:lnTo>
                <a:lnTo>
                  <a:pt x="1208531" y="591312"/>
                </a:lnTo>
                <a:lnTo>
                  <a:pt x="1504188" y="295655"/>
                </a:lnTo>
                <a:lnTo>
                  <a:pt x="1208531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080504" y="1943100"/>
            <a:ext cx="1504315" cy="591820"/>
          </a:xfrm>
          <a:custGeom>
            <a:rect l="l" t="t" r="r" b="b"/>
            <a:pathLst>
              <a:path w="1504315" h="591819">
                <a:moveTo>
                  <a:pt x="0" y="0"/>
                </a:moveTo>
                <a:lnTo>
                  <a:pt x="1208531" y="0"/>
                </a:lnTo>
                <a:lnTo>
                  <a:pt x="1504188" y="295655"/>
                </a:lnTo>
                <a:lnTo>
                  <a:pt x="1208531" y="591312"/>
                </a:lnTo>
                <a:lnTo>
                  <a:pt x="0" y="591312"/>
                </a:lnTo>
                <a:lnTo>
                  <a:pt x="295655" y="295655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7147559" y="2836164"/>
            <a:ext cx="1028700" cy="599440"/>
          </a:xfrm>
          <a:custGeom>
            <a:rect l="l" t="t" r="r" b="b"/>
            <a:pathLst>
              <a:path w="1028700" h="599439">
                <a:moveTo>
                  <a:pt x="0" y="598931"/>
                </a:moveTo>
                <a:lnTo>
                  <a:pt x="1028700" y="598931"/>
                </a:lnTo>
                <a:lnTo>
                  <a:pt x="1028700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7147559" y="3657600"/>
            <a:ext cx="1028700" cy="599440"/>
          </a:xfrm>
          <a:custGeom>
            <a:rect l="l" t="t" r="r" b="b"/>
            <a:pathLst>
              <a:path w="1028700" h="599439">
                <a:moveTo>
                  <a:pt x="0" y="598932"/>
                </a:moveTo>
                <a:lnTo>
                  <a:pt x="1028700" y="598932"/>
                </a:lnTo>
                <a:lnTo>
                  <a:pt x="1028700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7147559" y="4479035"/>
            <a:ext cx="1028700" cy="599440"/>
          </a:xfrm>
          <a:custGeom>
            <a:rect l="l" t="t" r="r" b="b"/>
            <a:pathLst>
              <a:path w="1028700" h="599439">
                <a:moveTo>
                  <a:pt x="0" y="598932"/>
                </a:moveTo>
                <a:lnTo>
                  <a:pt x="1028700" y="598932"/>
                </a:lnTo>
                <a:lnTo>
                  <a:pt x="1028700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624571" y="3435096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7624571" y="4256532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195827" y="2767583"/>
            <a:ext cx="1229995" cy="3261360"/>
          </a:xfrm>
          <a:custGeom>
            <a:rect l="l" t="t" r="r" b="b"/>
            <a:pathLst>
              <a:path w="1229995" h="3261360">
                <a:moveTo>
                  <a:pt x="0" y="3261360"/>
                </a:moveTo>
                <a:lnTo>
                  <a:pt x="1229868" y="3261360"/>
                </a:lnTo>
                <a:lnTo>
                  <a:pt x="1229868" y="0"/>
                </a:lnTo>
                <a:lnTo>
                  <a:pt x="0" y="0"/>
                </a:lnTo>
                <a:lnTo>
                  <a:pt x="0" y="3261360"/>
                </a:lnTo>
                <a:close/>
              </a:path>
            </a:pathLst>
          </a:custGeom>
          <a:ln w="9144">
            <a:solidFill>
              <a:srgbClr val="00624F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195827" y="1944623"/>
            <a:ext cx="1504315" cy="591820"/>
          </a:xfrm>
          <a:custGeom>
            <a:rect l="l" t="t" r="r" b="b"/>
            <a:pathLst>
              <a:path w="1504314" h="591819">
                <a:moveTo>
                  <a:pt x="1208532" y="0"/>
                </a:moveTo>
                <a:lnTo>
                  <a:pt x="0" y="0"/>
                </a:lnTo>
                <a:lnTo>
                  <a:pt x="295656" y="295655"/>
                </a:lnTo>
                <a:lnTo>
                  <a:pt x="0" y="591312"/>
                </a:lnTo>
                <a:lnTo>
                  <a:pt x="1208532" y="591312"/>
                </a:lnTo>
                <a:lnTo>
                  <a:pt x="1504188" y="295655"/>
                </a:lnTo>
                <a:lnTo>
                  <a:pt x="1208532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195827" y="1944623"/>
            <a:ext cx="1504315" cy="591820"/>
          </a:xfrm>
          <a:custGeom>
            <a:rect l="l" t="t" r="r" b="b"/>
            <a:pathLst>
              <a:path w="1504314" h="591819">
                <a:moveTo>
                  <a:pt x="0" y="0"/>
                </a:moveTo>
                <a:lnTo>
                  <a:pt x="1208532" y="0"/>
                </a:lnTo>
                <a:lnTo>
                  <a:pt x="1504188" y="295655"/>
                </a:lnTo>
                <a:lnTo>
                  <a:pt x="1208532" y="591312"/>
                </a:lnTo>
                <a:lnTo>
                  <a:pt x="0" y="591312"/>
                </a:lnTo>
                <a:lnTo>
                  <a:pt x="295656" y="295655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3784091" y="3435096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784091" y="4256532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502919" y="1808988"/>
            <a:ext cx="246888" cy="24841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402835" y="1808988"/>
            <a:ext cx="248412" cy="2484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722620" y="1808988"/>
            <a:ext cx="246887" cy="24841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7040880" y="1808988"/>
            <a:ext cx="248412" cy="2484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5277611" y="1286255"/>
            <a:ext cx="360045" cy="304800"/>
          </a:xfrm>
          <a:custGeom>
            <a:rect l="l" t="t" r="r" b="b"/>
            <a:pathLst>
              <a:path w="360045" h="304800">
                <a:moveTo>
                  <a:pt x="0" y="304800"/>
                </a:moveTo>
                <a:lnTo>
                  <a:pt x="359663" y="304800"/>
                </a:lnTo>
                <a:lnTo>
                  <a:pt x="359663" y="0"/>
                </a:lnTo>
                <a:lnTo>
                  <a:pt x="0" y="0"/>
                </a:lnTo>
                <a:lnTo>
                  <a:pt x="0" y="30480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5277611" y="1286255"/>
            <a:ext cx="360045" cy="304800"/>
          </a:xfrm>
          <a:custGeom>
            <a:rect l="l" t="t" r="r" b="b"/>
            <a:pathLst>
              <a:path w="360045" h="304800">
                <a:moveTo>
                  <a:pt x="0" y="304800"/>
                </a:moveTo>
                <a:lnTo>
                  <a:pt x="359663" y="304800"/>
                </a:lnTo>
                <a:lnTo>
                  <a:pt x="359663" y="0"/>
                </a:lnTo>
                <a:lnTo>
                  <a:pt x="0" y="0"/>
                </a:lnTo>
                <a:lnTo>
                  <a:pt x="0" y="30480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6804659" y="1298447"/>
            <a:ext cx="358140" cy="304800"/>
          </a:xfrm>
          <a:custGeom>
            <a:rect l="l" t="t" r="r" b="b"/>
            <a:pathLst>
              <a:path w="358140" h="304800">
                <a:moveTo>
                  <a:pt x="0" y="304800"/>
                </a:moveTo>
                <a:lnTo>
                  <a:pt x="358140" y="304800"/>
                </a:lnTo>
                <a:lnTo>
                  <a:pt x="358140" y="0"/>
                </a:lnTo>
                <a:lnTo>
                  <a:pt x="0" y="0"/>
                </a:lnTo>
                <a:lnTo>
                  <a:pt x="0" y="30480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2004060" y="5301996"/>
            <a:ext cx="1028700" cy="599440"/>
          </a:xfrm>
          <a:custGeom>
            <a:rect l="l" t="t" r="r" b="b"/>
            <a:pathLst>
              <a:path w="1028700" h="599439">
                <a:moveTo>
                  <a:pt x="0" y="598931"/>
                </a:moveTo>
                <a:lnTo>
                  <a:pt x="1028700" y="598931"/>
                </a:lnTo>
                <a:lnTo>
                  <a:pt x="1028700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2481072" y="5081015"/>
            <a:ext cx="76200" cy="22021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892807" y="1947672"/>
            <a:ext cx="1504315" cy="591820"/>
          </a:xfrm>
          <a:custGeom>
            <a:rect l="l" t="t" r="r" b="b"/>
            <a:pathLst>
              <a:path w="1504314" h="591819">
                <a:moveTo>
                  <a:pt x="1208532" y="0"/>
                </a:moveTo>
                <a:lnTo>
                  <a:pt x="0" y="0"/>
                </a:lnTo>
                <a:lnTo>
                  <a:pt x="295656" y="295655"/>
                </a:lnTo>
                <a:lnTo>
                  <a:pt x="0" y="591312"/>
                </a:lnTo>
                <a:lnTo>
                  <a:pt x="1208532" y="591312"/>
                </a:lnTo>
                <a:lnTo>
                  <a:pt x="1504188" y="295655"/>
                </a:lnTo>
                <a:lnTo>
                  <a:pt x="1208532" y="0"/>
                </a:lnTo>
                <a:close/>
              </a:path>
            </a:pathLst>
          </a:custGeom>
          <a:solidFill>
            <a:srgbClr val="00624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892807" y="1947672"/>
            <a:ext cx="1504315" cy="591820"/>
          </a:xfrm>
          <a:custGeom>
            <a:rect l="l" t="t" r="r" b="b"/>
            <a:pathLst>
              <a:path w="1504314" h="591819">
                <a:moveTo>
                  <a:pt x="0" y="0"/>
                </a:moveTo>
                <a:lnTo>
                  <a:pt x="1208532" y="0"/>
                </a:lnTo>
                <a:lnTo>
                  <a:pt x="1504188" y="295655"/>
                </a:lnTo>
                <a:lnTo>
                  <a:pt x="1208532" y="591312"/>
                </a:lnTo>
                <a:lnTo>
                  <a:pt x="0" y="591312"/>
                </a:lnTo>
                <a:lnTo>
                  <a:pt x="295656" y="295655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2004060" y="2839211"/>
            <a:ext cx="1028700" cy="599440"/>
          </a:xfrm>
          <a:custGeom>
            <a:rect l="l" t="t" r="r" b="b"/>
            <a:pathLst>
              <a:path w="1028700" h="599439">
                <a:moveTo>
                  <a:pt x="0" y="598931"/>
                </a:moveTo>
                <a:lnTo>
                  <a:pt x="1028700" y="598931"/>
                </a:lnTo>
                <a:lnTo>
                  <a:pt x="1028700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2004060" y="3660647"/>
            <a:ext cx="1028700" cy="599440"/>
          </a:xfrm>
          <a:custGeom>
            <a:rect l="l" t="t" r="r" b="b"/>
            <a:pathLst>
              <a:path w="1028700" h="599439">
                <a:moveTo>
                  <a:pt x="0" y="598932"/>
                </a:moveTo>
                <a:lnTo>
                  <a:pt x="1028700" y="598932"/>
                </a:lnTo>
                <a:lnTo>
                  <a:pt x="1028700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2004060" y="4482084"/>
            <a:ext cx="1028700" cy="599440"/>
          </a:xfrm>
          <a:custGeom>
            <a:rect l="l" t="t" r="r" b="b"/>
            <a:pathLst>
              <a:path w="1028700" h="599439">
                <a:moveTo>
                  <a:pt x="0" y="598932"/>
                </a:moveTo>
                <a:lnTo>
                  <a:pt x="1028700" y="598932"/>
                </a:lnTo>
                <a:lnTo>
                  <a:pt x="1028700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2481072" y="3438144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481072" y="4259579"/>
            <a:ext cx="76200" cy="2232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3099816" y="1808988"/>
            <a:ext cx="248412" cy="24841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844039" y="1808988"/>
            <a:ext cx="248412" cy="24841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5884164" y="5301996"/>
            <a:ext cx="1027430" cy="599440"/>
          </a:xfrm>
          <a:custGeom>
            <a:rect l="l" t="t" r="r" b="b"/>
            <a:pathLst>
              <a:path w="1027428" h="599439">
                <a:moveTo>
                  <a:pt x="0" y="598931"/>
                </a:moveTo>
                <a:lnTo>
                  <a:pt x="1027176" y="598931"/>
                </a:lnTo>
                <a:lnTo>
                  <a:pt x="1027176" y="0"/>
                </a:lnTo>
                <a:lnTo>
                  <a:pt x="0" y="0"/>
                </a:lnTo>
                <a:lnTo>
                  <a:pt x="0" y="598931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6361938" y="5090033"/>
            <a:ext cx="76073" cy="21234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342644" y="4684750"/>
            <a:ext cx="486181" cy="486181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 flipH="1">
            <a:off x="1460637" y="4743079"/>
            <a:ext cx="0" cy="320040"/>
          </a:xfrm>
          <a:custGeom>
            <a:rect l="l" t="t" r="r" b="b"/>
            <a:pathLst>
              <a:path h="320039">
                <a:moveTo>
                  <a:pt x="0" y="0"/>
                </a:moveTo>
                <a:lnTo>
                  <a:pt x="0" y="319858"/>
                </a:lnTo>
              </a:path>
            </a:pathLst>
          </a:custGeom>
          <a:ln w="2402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448626" y="4743079"/>
            <a:ext cx="24130" cy="320040"/>
          </a:xfrm>
          <a:custGeom>
            <a:rect l="l" t="t" r="r" b="b"/>
            <a:pathLst>
              <a:path w="24130" h="320039">
                <a:moveTo>
                  <a:pt x="12011" y="0"/>
                </a:moveTo>
                <a:lnTo>
                  <a:pt x="5204" y="0"/>
                </a:lnTo>
                <a:lnTo>
                  <a:pt x="0" y="5197"/>
                </a:lnTo>
                <a:lnTo>
                  <a:pt x="0" y="11994"/>
                </a:lnTo>
                <a:lnTo>
                  <a:pt x="0" y="319858"/>
                </a:lnTo>
                <a:lnTo>
                  <a:pt x="24022" y="319858"/>
                </a:lnTo>
                <a:lnTo>
                  <a:pt x="24022" y="11994"/>
                </a:lnTo>
                <a:lnTo>
                  <a:pt x="24022" y="5197"/>
                </a:lnTo>
                <a:lnTo>
                  <a:pt x="18817" y="0"/>
                </a:lnTo>
                <a:lnTo>
                  <a:pt x="12011" y="0"/>
                </a:lnTo>
                <a:close/>
              </a:path>
            </a:pathLst>
          </a:custGeom>
          <a:ln w="9608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483862" y="4737479"/>
            <a:ext cx="193771" cy="15353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736091" y="5285232"/>
            <a:ext cx="1028700" cy="599440"/>
          </a:xfrm>
          <a:custGeom>
            <a:rect l="l" t="t" r="r" b="b"/>
            <a:pathLst>
              <a:path w="1028700" h="599439">
                <a:moveTo>
                  <a:pt x="0" y="598932"/>
                </a:moveTo>
                <a:lnTo>
                  <a:pt x="1028700" y="598932"/>
                </a:lnTo>
                <a:lnTo>
                  <a:pt x="1028700" y="0"/>
                </a:lnTo>
                <a:lnTo>
                  <a:pt x="0" y="0"/>
                </a:lnTo>
                <a:lnTo>
                  <a:pt x="0" y="59893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200911" y="5062728"/>
            <a:ext cx="76200" cy="2232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91" name="object 91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5</a:t>
            </a:fld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281545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项目组通过大量的资料研读与调研</a:t>
            </a:r>
            <a:r>
              <a:rPr/>
              <a:t>访</a:t>
            </a:r>
            <a:r>
              <a:rPr spc="-5"/>
              <a:t>谈，</a:t>
            </a:r>
            <a:r>
              <a:rPr/>
              <a:t>获</a:t>
            </a:r>
            <a:r>
              <a:rPr spc="-5"/>
              <a:t>取了</a:t>
            </a:r>
            <a:r>
              <a:rPr/>
              <a:t>宝</a:t>
            </a:r>
            <a:r>
              <a:rPr spc="-5"/>
              <a:t>贵的</a:t>
            </a:r>
            <a:r>
              <a:rPr/>
              <a:t>信</a:t>
            </a:r>
            <a:r>
              <a:rPr spc="-5"/>
              <a:t>息 与数据</a:t>
            </a:r>
          </a:p>
        </p:txBody>
      </p:sp>
      <p:sp>
        <p:nvSpPr>
          <p:cNvPr id="6" name="object 6"/>
          <p:cNvSpPr/>
          <p:nvPr/>
        </p:nvSpPr>
        <p:spPr>
          <a:xfrm>
            <a:off x="482979" y="1402174"/>
            <a:ext cx="780174" cy="8228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347977" y="1924050"/>
            <a:ext cx="3039110" cy="0"/>
          </a:xfrm>
          <a:custGeom>
            <a:rect l="l" t="t" r="r" b="b"/>
            <a:pathLst>
              <a:path w="3039110">
                <a:moveTo>
                  <a:pt x="0" y="0"/>
                </a:moveTo>
                <a:lnTo>
                  <a:pt x="3038729" y="0"/>
                </a:lnTo>
              </a:path>
            </a:pathLst>
          </a:custGeom>
          <a:ln w="28956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575308" y="1543050"/>
            <a:ext cx="50018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74160"/>
              </a:tabLst>
            </a:pPr>
            <a:r>
              <a:rPr sz="1800">
                <a:solidFill>
                  <a:srgbClr val="00624F"/>
                </a:solidFill>
                <a:latin typeface="Noto Sans CJK JP Regular"/>
                <a:cs typeface="Noto Sans CJK JP Regular"/>
              </a:rPr>
              <a:t>定向访谈	</a:t>
            </a:r>
            <a:r>
              <a:rPr sz="2700" baseline="1543">
                <a:solidFill>
                  <a:srgbClr val="00624F"/>
                </a:solidFill>
                <a:latin typeface="Noto Sans CJK JP Regular"/>
                <a:cs typeface="Noto Sans CJK JP Regular"/>
              </a:rPr>
              <a:t>资料研读</a:t>
            </a:r>
            <a:endParaRPr sz="2700" baseline="1543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427726" y="1917954"/>
            <a:ext cx="3129915" cy="0"/>
          </a:xfrm>
          <a:custGeom>
            <a:rect l="l" t="t" r="r" b="b"/>
            <a:pathLst>
              <a:path w="3129915">
                <a:moveTo>
                  <a:pt x="0" y="0"/>
                </a:moveTo>
                <a:lnTo>
                  <a:pt x="3129533" y="0"/>
                </a:lnTo>
              </a:path>
            </a:pathLst>
          </a:custGeom>
          <a:ln w="28956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300598" y="1885583"/>
            <a:ext cx="2552700" cy="3294379"/>
          </a:xfrm>
          <a:prstGeom prst="rect">
            <a:avLst/>
          </a:prstGeom>
        </p:spPr>
        <p:txBody>
          <a:bodyPr vert="horz" wrap="square" lIns="0" tIns="1206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6515" algn="ctr">
              <a:lnSpc>
                <a:spcPct val="100000"/>
              </a:lnSpc>
              <a:spcBef>
                <a:spcPts val="950"/>
              </a:spcBef>
            </a:pPr>
            <a:r>
              <a:rPr sz="1600" spc="-5">
                <a:latin typeface="Noto Sans CJK JP Regular"/>
                <a:cs typeface="Noto Sans CJK JP Regular"/>
              </a:rPr>
              <a:t>调阅中景博道相关资料</a:t>
            </a:r>
            <a:endParaRPr sz="16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76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</a:t>
            </a:r>
            <a:r>
              <a:rPr sz="1400" spc="-5">
                <a:latin typeface="Arial"/>
                <a:cs typeface="Arial"/>
              </a:rPr>
              <a:t>2017</a:t>
            </a:r>
            <a:r>
              <a:rPr sz="1400">
                <a:latin typeface="Noto Sans CJK JP Regular"/>
                <a:cs typeface="Noto Sans CJK JP Regular"/>
              </a:rPr>
              <a:t>年公司工</a:t>
            </a:r>
            <a:r>
              <a:rPr sz="1400" spc="-15">
                <a:latin typeface="Noto Sans CJK JP Regular"/>
                <a:cs typeface="Noto Sans CJK JP Regular"/>
              </a:rPr>
              <a:t>作</a:t>
            </a:r>
            <a:r>
              <a:rPr sz="1400">
                <a:latin typeface="Noto Sans CJK JP Regular"/>
                <a:cs typeface="Noto Sans CJK JP Regular"/>
              </a:rPr>
              <a:t>管理</a:t>
            </a:r>
            <a:r>
              <a:rPr sz="1400" spc="-15">
                <a:latin typeface="Noto Sans CJK JP Regular"/>
                <a:cs typeface="Noto Sans CJK JP Regular"/>
              </a:rPr>
              <a:t>制</a:t>
            </a:r>
            <a:r>
              <a:rPr sz="1400" spc="-340">
                <a:latin typeface="Noto Sans CJK JP Regular"/>
                <a:cs typeface="Noto Sans CJK JP Regular"/>
              </a:rPr>
              <a:t>度 </a:t>
            </a:r>
            <a:r>
              <a:rPr sz="1400">
                <a:latin typeface="Noto Sans CJK JP Regular"/>
                <a:cs typeface="Noto Sans CJK JP Regular"/>
              </a:rPr>
              <a:t>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《部门职责》</a:t>
            </a:r>
            <a:r>
              <a:rPr sz="1400" spc="-5">
                <a:latin typeface="Arial"/>
                <a:cs typeface="Arial"/>
              </a:rPr>
              <a:t>12</a:t>
            </a:r>
            <a:r>
              <a:rPr sz="1400">
                <a:latin typeface="Noto Sans CJK JP Regular"/>
                <a:cs typeface="Noto Sans CJK JP Regular"/>
              </a:rPr>
              <a:t>份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《岗位职责》</a:t>
            </a:r>
            <a:r>
              <a:rPr sz="1400" spc="-5">
                <a:latin typeface="Arial"/>
                <a:cs typeface="Arial"/>
              </a:rPr>
              <a:t>24</a:t>
            </a:r>
            <a:r>
              <a:rPr sz="1400">
                <a:latin typeface="Noto Sans CJK JP Regular"/>
                <a:cs typeface="Noto Sans CJK JP Regular"/>
              </a:rPr>
              <a:t>份</a:t>
            </a:r>
            <a:endParaRPr sz="1400">
              <a:latin typeface="Noto Sans CJK JP Regular"/>
              <a:cs typeface="Noto Sans CJK JP Regular"/>
            </a:endParaRPr>
          </a:p>
          <a:p>
            <a:pPr marL="233679" indent="-220979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233679"/>
              </a:tabLst>
            </a:pPr>
            <a:r>
              <a:rPr sz="1400">
                <a:latin typeface="Noto Sans CJK JP Regular"/>
                <a:cs typeface="Noto Sans CJK JP Regular"/>
              </a:rPr>
              <a:t>近三年员工薪酬数据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《员工手册》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《组织架构及职位表》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《采购流程管理制度》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《员工入职管理制度》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5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《员工离职管理办法》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《试用期员工评估表》等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31042" y="2812542"/>
            <a:ext cx="828659" cy="94107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528317" y="2812160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00624F"/>
                </a:solidFill>
                <a:latin typeface="Noto Sans CJK JP Regular"/>
                <a:cs typeface="Noto Sans CJK JP Regular"/>
              </a:rPr>
              <a:t>访谈人员名单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300733" y="3193542"/>
            <a:ext cx="3039110" cy="0"/>
          </a:xfrm>
          <a:custGeom>
            <a:rect l="l" t="t" r="r" b="b"/>
            <a:pathLst>
              <a:path w="3039110">
                <a:moveTo>
                  <a:pt x="0" y="0"/>
                </a:moveTo>
                <a:lnTo>
                  <a:pt x="3038729" y="0"/>
                </a:lnTo>
              </a:path>
            </a:pathLst>
          </a:custGeom>
          <a:ln w="28956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5302122" y="5265370"/>
            <a:ext cx="1981200" cy="993775"/>
          </a:xfrm>
          <a:prstGeom prst="rect">
            <a:avLst/>
          </a:prstGeom>
        </p:spPr>
        <p:txBody>
          <a:bodyPr vert="horz" wrap="square" lIns="0" tIns="1295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1945">
              <a:lnSpc>
                <a:spcPct val="100000"/>
              </a:lnSpc>
              <a:spcBef>
                <a:spcPts val="1019"/>
              </a:spcBef>
            </a:pPr>
            <a:r>
              <a:rPr sz="1600" spc="-5">
                <a:latin typeface="Noto Sans CJK JP Regular"/>
                <a:cs typeface="Noto Sans CJK JP Regular"/>
              </a:rPr>
              <a:t>调阅外部其他资料</a:t>
            </a:r>
            <a:endParaRPr sz="16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819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规划设计行业研究</a:t>
            </a:r>
            <a:r>
              <a:rPr sz="1400" spc="-365">
                <a:latin typeface="Noto Sans CJK JP Regular"/>
                <a:cs typeface="Noto Sans CJK JP Regular"/>
              </a:rPr>
              <a:t>报</a:t>
            </a:r>
            <a:r>
              <a:rPr sz="1400">
                <a:latin typeface="Noto Sans CJK JP Regular"/>
                <a:cs typeface="Noto Sans CJK JP Regular"/>
              </a:rPr>
              <a:t>告</a:t>
            </a:r>
            <a:endParaRPr sz="14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上市的规划设计院</a:t>
            </a:r>
            <a:r>
              <a:rPr sz="1400" spc="-365">
                <a:latin typeface="Noto Sans CJK JP Regular"/>
                <a:cs typeface="Noto Sans CJK JP Regular"/>
              </a:rPr>
              <a:t>年</a:t>
            </a:r>
            <a:r>
              <a:rPr sz="1400">
                <a:latin typeface="Noto Sans CJK JP Regular"/>
                <a:cs typeface="Noto Sans CJK JP Regular"/>
              </a:rPr>
              <a:t>报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55852" y="1989608"/>
            <a:ext cx="1908175" cy="60452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679" indent="-220979">
              <a:lnSpc>
                <a:spcPct val="100000"/>
              </a:lnSpc>
              <a:spcBef>
                <a:spcPts val="695"/>
              </a:spcBef>
              <a:buClr>
                <a:srgbClr val="00664F"/>
              </a:buClr>
              <a:buFont typeface="Wingdings"/>
              <a:buChar char="◼"/>
              <a:tabLst>
                <a:tab pos="233679"/>
              </a:tabLst>
            </a:pPr>
            <a:r>
              <a:rPr sz="1400">
                <a:latin typeface="Noto Sans CJK JP Regular"/>
                <a:cs typeface="Noto Sans CJK JP Regular"/>
              </a:rPr>
              <a:t>访谈人数</a:t>
            </a:r>
            <a:r>
              <a:rPr sz="1400" b="1" spc="-5">
                <a:latin typeface="Arial"/>
                <a:cs typeface="Arial"/>
              </a:rPr>
              <a:t>19</a:t>
            </a:r>
            <a:r>
              <a:rPr sz="1400">
                <a:latin typeface="Noto Sans CJK JP Regular"/>
                <a:cs typeface="Noto Sans CJK JP Regular"/>
              </a:rPr>
              <a:t>人</a:t>
            </a:r>
            <a:endParaRPr sz="1400">
              <a:latin typeface="Noto Sans CJK JP Regular"/>
              <a:cs typeface="Noto Sans CJK JP Regular"/>
            </a:endParaRPr>
          </a:p>
          <a:p>
            <a:pPr marL="233679" indent="-220979">
              <a:lnSpc>
                <a:spcPct val="100000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233679"/>
              </a:tabLst>
            </a:pPr>
            <a:r>
              <a:rPr sz="1400">
                <a:latin typeface="Noto Sans CJK JP Regular"/>
                <a:cs typeface="Noto Sans CJK JP Regular"/>
              </a:rPr>
              <a:t>访谈记录累计</a:t>
            </a:r>
            <a:r>
              <a:rPr sz="1400" b="1">
                <a:latin typeface="Arial"/>
                <a:cs typeface="Arial"/>
              </a:rPr>
              <a:t>3.6</a:t>
            </a:r>
            <a:r>
              <a:rPr sz="1300" spc="-355">
                <a:latin typeface="Noto Sans CJK JP Regular"/>
                <a:cs typeface="Noto Sans CJK JP Regular"/>
              </a:rPr>
              <a:t>万</a:t>
            </a:r>
            <a:r>
              <a:rPr sz="1400" spc="5">
                <a:latin typeface="Noto Sans CJK JP Regular"/>
                <a:cs typeface="Noto Sans CJK JP Regular"/>
              </a:rPr>
              <a:t>字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31722" y="3265577"/>
            <a:ext cx="3219450" cy="179451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085">
              <a:lnSpc>
                <a:spcPct val="100000"/>
              </a:lnSpc>
              <a:spcBef>
                <a:spcPts val="695"/>
              </a:spcBef>
              <a:buClr>
                <a:srgbClr val="00664F"/>
              </a:buClr>
              <a:buFont typeface="Wingdings"/>
              <a:buChar char="◼"/>
              <a:tabLst>
                <a:tab pos="233679"/>
              </a:tabLst>
            </a:pPr>
            <a:r>
              <a:rPr sz="1400">
                <a:latin typeface="Noto Sans CJK JP Regular"/>
                <a:cs typeface="Noto Sans CJK JP Regular"/>
              </a:rPr>
              <a:t>杨青松、卢华</a:t>
            </a:r>
            <a:endParaRPr sz="1400">
              <a:latin typeface="Noto Sans CJK JP Regular"/>
              <a:cs typeface="Noto Sans CJK JP Regular"/>
            </a:endParaRPr>
          </a:p>
          <a:p>
            <a:pPr marL="184785" marR="5080" indent="-172085">
              <a:lnSpc>
                <a:spcPct val="100099"/>
              </a:lnSpc>
              <a:spcBef>
                <a:spcPts val="600"/>
              </a:spcBef>
              <a:buClr>
                <a:srgbClr val="00664F"/>
              </a:buClr>
              <a:buFont typeface="Wingdings"/>
              <a:buChar char="◼"/>
              <a:tabLst>
                <a:tab pos="233679"/>
              </a:tabLst>
            </a:pPr>
            <a:r>
              <a:rPr sz="1400">
                <a:latin typeface="Noto Sans CJK JP Regular"/>
                <a:cs typeface="Noto Sans CJK JP Regular"/>
              </a:rPr>
              <a:t>荆浩、张久华、孙小桃、</a:t>
            </a:r>
            <a:r>
              <a:rPr sz="1400" spc="-15">
                <a:latin typeface="Noto Sans CJK JP Regular"/>
                <a:cs typeface="Noto Sans CJK JP Regular"/>
              </a:rPr>
              <a:t>范</a:t>
            </a:r>
            <a:r>
              <a:rPr sz="1400">
                <a:latin typeface="Noto Sans CJK JP Regular"/>
                <a:cs typeface="Noto Sans CJK JP Regular"/>
              </a:rPr>
              <a:t>洪如</a:t>
            </a:r>
            <a:r>
              <a:rPr sz="1400" spc="-15">
                <a:latin typeface="Noto Sans CJK JP Regular"/>
                <a:cs typeface="Noto Sans CJK JP Regular"/>
              </a:rPr>
              <a:t>、</a:t>
            </a:r>
            <a:r>
              <a:rPr sz="1400" spc="-844">
                <a:latin typeface="Noto Sans CJK JP Regular"/>
                <a:cs typeface="Noto Sans CJK JP Regular"/>
              </a:rPr>
              <a:t>叶</a:t>
            </a:r>
            <a:r>
              <a:rPr sz="1400">
                <a:latin typeface="Noto Sans CJK JP Regular"/>
                <a:cs typeface="Noto Sans CJK JP Regular"/>
              </a:rPr>
              <a:t>培 、李</a:t>
            </a:r>
            <a:r>
              <a:rPr sz="1400" spc="-15">
                <a:latin typeface="Noto Sans CJK JP Regular"/>
                <a:cs typeface="Noto Sans CJK JP Regular"/>
              </a:rPr>
              <a:t>晓</a:t>
            </a:r>
            <a:r>
              <a:rPr sz="1400">
                <a:latin typeface="Noto Sans CJK JP Regular"/>
                <a:cs typeface="Noto Sans CJK JP Regular"/>
              </a:rPr>
              <a:t>霞、</a:t>
            </a:r>
            <a:r>
              <a:rPr sz="1400" spc="-15">
                <a:latin typeface="Noto Sans CJK JP Regular"/>
                <a:cs typeface="Noto Sans CJK JP Regular"/>
              </a:rPr>
              <a:t>蒋超</a:t>
            </a:r>
            <a:r>
              <a:rPr sz="1400">
                <a:latin typeface="Noto Sans CJK JP Regular"/>
                <a:cs typeface="Noto Sans CJK JP Regular"/>
              </a:rPr>
              <a:t>、刘志</a:t>
            </a:r>
            <a:r>
              <a:rPr sz="1400" spc="-15">
                <a:latin typeface="Noto Sans CJK JP Regular"/>
                <a:cs typeface="Noto Sans CJK JP Regular"/>
              </a:rPr>
              <a:t>英</a:t>
            </a:r>
            <a:r>
              <a:rPr sz="1400">
                <a:latin typeface="Noto Sans CJK JP Regular"/>
                <a:cs typeface="Noto Sans CJK JP Regular"/>
              </a:rPr>
              <a:t>、俞</a:t>
            </a:r>
            <a:r>
              <a:rPr sz="1400" spc="-15">
                <a:latin typeface="Noto Sans CJK JP Regular"/>
                <a:cs typeface="Noto Sans CJK JP Regular"/>
              </a:rPr>
              <a:t>竞伟</a:t>
            </a:r>
            <a:r>
              <a:rPr sz="1400">
                <a:latin typeface="Noto Sans CJK JP Regular"/>
                <a:cs typeface="Noto Sans CJK JP Regular"/>
              </a:rPr>
              <a:t>、韦 广明、许永兵、费金伟</a:t>
            </a:r>
            <a:endParaRPr sz="1400">
              <a:latin typeface="Noto Sans CJK JP Regular"/>
              <a:cs typeface="Noto Sans CJK JP Regular"/>
            </a:endParaRPr>
          </a:p>
          <a:p>
            <a:pPr marL="184785" marR="176530" indent="-172085">
              <a:lnSpc>
                <a:spcPct val="100699"/>
              </a:lnSpc>
              <a:spcBef>
                <a:spcPts val="575"/>
              </a:spcBef>
              <a:buClr>
                <a:srgbClr val="00664F"/>
              </a:buClr>
              <a:buFont typeface="Wingdings"/>
              <a:buChar char="◼"/>
              <a:tabLst>
                <a:tab pos="185420"/>
              </a:tabLst>
            </a:pPr>
            <a:r>
              <a:rPr sz="1400">
                <a:latin typeface="Noto Sans CJK JP Regular"/>
                <a:cs typeface="Noto Sans CJK JP Regular"/>
              </a:rPr>
              <a:t>钱立青、胡月、雷义霈</a:t>
            </a:r>
            <a:r>
              <a:rPr sz="1400" spc="-15">
                <a:latin typeface="Noto Sans CJK JP Regular"/>
                <a:cs typeface="Noto Sans CJK JP Regular"/>
              </a:rPr>
              <a:t>、</a:t>
            </a:r>
            <a:r>
              <a:rPr sz="1400">
                <a:latin typeface="Noto Sans CJK JP Regular"/>
                <a:cs typeface="Noto Sans CJK JP Regular"/>
              </a:rPr>
              <a:t>王小</a:t>
            </a:r>
            <a:r>
              <a:rPr sz="1400" spc="-15">
                <a:latin typeface="Noto Sans CJK JP Regular"/>
                <a:cs typeface="Noto Sans CJK JP Regular"/>
              </a:rPr>
              <a:t>亮</a:t>
            </a:r>
            <a:r>
              <a:rPr sz="1400" spc="-445">
                <a:latin typeface="Noto Sans CJK JP Regular"/>
                <a:cs typeface="Noto Sans CJK JP Regular"/>
              </a:rPr>
              <a:t>、 </a:t>
            </a:r>
            <a:r>
              <a:rPr sz="1400">
                <a:latin typeface="Noto Sans CJK JP Regular"/>
                <a:cs typeface="Noto Sans CJK JP Regular"/>
              </a:rPr>
              <a:t>丁晶</a:t>
            </a:r>
            <a:endParaRPr sz="1400">
              <a:latin typeface="Noto Sans CJK JP Regular"/>
              <a:cs typeface="Noto Sans CJK JP Regular"/>
            </a:endParaRPr>
          </a:p>
          <a:p>
            <a:pPr marL="162560">
              <a:lnSpc>
                <a:spcPct val="100000"/>
              </a:lnSpc>
              <a:spcBef>
                <a:spcPts val="605"/>
              </a:spcBef>
            </a:pPr>
            <a:r>
              <a:rPr sz="1200">
                <a:latin typeface="Noto Sans CJK JP Regular"/>
                <a:cs typeface="Noto Sans CJK JP Regular"/>
              </a:rPr>
              <a:t>注：排名不分先后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98187" y="5247876"/>
            <a:ext cx="514350" cy="662940"/>
          </a:xfrm>
          <a:custGeom>
            <a:rect l="l" t="t" r="r" b="b"/>
            <a:pathLst>
              <a:path w="514350" h="662939">
                <a:moveTo>
                  <a:pt x="306855" y="0"/>
                </a:moveTo>
                <a:lnTo>
                  <a:pt x="207334" y="0"/>
                </a:lnTo>
                <a:lnTo>
                  <a:pt x="194453" y="2614"/>
                </a:lnTo>
                <a:lnTo>
                  <a:pt x="183905" y="9731"/>
                </a:lnTo>
                <a:lnTo>
                  <a:pt x="176778" y="20265"/>
                </a:lnTo>
                <a:lnTo>
                  <a:pt x="174160" y="33128"/>
                </a:lnTo>
                <a:lnTo>
                  <a:pt x="174160" y="49679"/>
                </a:lnTo>
                <a:lnTo>
                  <a:pt x="33173" y="49679"/>
                </a:lnTo>
                <a:lnTo>
                  <a:pt x="20292" y="52293"/>
                </a:lnTo>
                <a:lnTo>
                  <a:pt x="9744" y="59411"/>
                </a:lnTo>
                <a:lnTo>
                  <a:pt x="2617" y="69945"/>
                </a:lnTo>
                <a:lnTo>
                  <a:pt x="0" y="82808"/>
                </a:lnTo>
                <a:lnTo>
                  <a:pt x="0" y="629436"/>
                </a:lnTo>
                <a:lnTo>
                  <a:pt x="2617" y="642299"/>
                </a:lnTo>
                <a:lnTo>
                  <a:pt x="9744" y="652833"/>
                </a:lnTo>
                <a:lnTo>
                  <a:pt x="20292" y="659950"/>
                </a:lnTo>
                <a:lnTo>
                  <a:pt x="33173" y="662564"/>
                </a:lnTo>
                <a:lnTo>
                  <a:pt x="481016" y="662564"/>
                </a:lnTo>
                <a:lnTo>
                  <a:pt x="493896" y="659950"/>
                </a:lnTo>
                <a:lnTo>
                  <a:pt x="504444" y="652833"/>
                </a:lnTo>
                <a:lnTo>
                  <a:pt x="511571" y="642299"/>
                </a:lnTo>
                <a:lnTo>
                  <a:pt x="514189" y="629436"/>
                </a:lnTo>
                <a:lnTo>
                  <a:pt x="514189" y="612872"/>
                </a:lnTo>
                <a:lnTo>
                  <a:pt x="49760" y="612872"/>
                </a:lnTo>
                <a:lnTo>
                  <a:pt x="49760" y="99373"/>
                </a:lnTo>
                <a:lnTo>
                  <a:pt x="514189" y="99373"/>
                </a:lnTo>
                <a:lnTo>
                  <a:pt x="514189" y="82808"/>
                </a:lnTo>
                <a:lnTo>
                  <a:pt x="257094" y="82808"/>
                </a:lnTo>
                <a:lnTo>
                  <a:pt x="247259" y="80906"/>
                </a:lnTo>
                <a:lnTo>
                  <a:pt x="239367" y="75665"/>
                </a:lnTo>
                <a:lnTo>
                  <a:pt x="234119" y="67784"/>
                </a:lnTo>
                <a:lnTo>
                  <a:pt x="232214" y="57961"/>
                </a:lnTo>
                <a:lnTo>
                  <a:pt x="232214" y="51336"/>
                </a:lnTo>
                <a:lnTo>
                  <a:pt x="234702" y="44710"/>
                </a:lnTo>
                <a:lnTo>
                  <a:pt x="239678" y="40569"/>
                </a:lnTo>
                <a:lnTo>
                  <a:pt x="243825" y="35613"/>
                </a:lnTo>
                <a:lnTo>
                  <a:pt x="250460" y="33128"/>
                </a:lnTo>
                <a:lnTo>
                  <a:pt x="340028" y="33128"/>
                </a:lnTo>
                <a:lnTo>
                  <a:pt x="337410" y="20265"/>
                </a:lnTo>
                <a:lnTo>
                  <a:pt x="330283" y="9731"/>
                </a:lnTo>
                <a:lnTo>
                  <a:pt x="319735" y="2614"/>
                </a:lnTo>
                <a:lnTo>
                  <a:pt x="306855" y="0"/>
                </a:lnTo>
                <a:close/>
              </a:path>
              <a:path w="514350" h="662939">
                <a:moveTo>
                  <a:pt x="514189" y="99373"/>
                </a:moveTo>
                <a:lnTo>
                  <a:pt x="464429" y="99373"/>
                </a:lnTo>
                <a:lnTo>
                  <a:pt x="464429" y="612872"/>
                </a:lnTo>
                <a:lnTo>
                  <a:pt x="514189" y="612872"/>
                </a:lnTo>
                <a:lnTo>
                  <a:pt x="514189" y="99373"/>
                </a:lnTo>
                <a:close/>
              </a:path>
              <a:path w="514350" h="662939">
                <a:moveTo>
                  <a:pt x="373202" y="99373"/>
                </a:moveTo>
                <a:lnTo>
                  <a:pt x="140987" y="99373"/>
                </a:lnTo>
                <a:lnTo>
                  <a:pt x="140987" y="149066"/>
                </a:lnTo>
                <a:lnTo>
                  <a:pt x="373202" y="149066"/>
                </a:lnTo>
                <a:lnTo>
                  <a:pt x="373202" y="99373"/>
                </a:lnTo>
                <a:close/>
              </a:path>
              <a:path w="514350" h="662939">
                <a:moveTo>
                  <a:pt x="340028" y="33128"/>
                </a:moveTo>
                <a:lnTo>
                  <a:pt x="257094" y="33128"/>
                </a:lnTo>
                <a:lnTo>
                  <a:pt x="266930" y="35029"/>
                </a:lnTo>
                <a:lnTo>
                  <a:pt x="274821" y="40265"/>
                </a:lnTo>
                <a:lnTo>
                  <a:pt x="280070" y="48141"/>
                </a:lnTo>
                <a:lnTo>
                  <a:pt x="281974" y="57961"/>
                </a:lnTo>
                <a:lnTo>
                  <a:pt x="280070" y="67784"/>
                </a:lnTo>
                <a:lnTo>
                  <a:pt x="274821" y="75665"/>
                </a:lnTo>
                <a:lnTo>
                  <a:pt x="266930" y="80906"/>
                </a:lnTo>
                <a:lnTo>
                  <a:pt x="257094" y="82808"/>
                </a:lnTo>
                <a:lnTo>
                  <a:pt x="514189" y="82808"/>
                </a:lnTo>
                <a:lnTo>
                  <a:pt x="511571" y="69945"/>
                </a:lnTo>
                <a:lnTo>
                  <a:pt x="504444" y="59411"/>
                </a:lnTo>
                <a:lnTo>
                  <a:pt x="493896" y="52293"/>
                </a:lnTo>
                <a:lnTo>
                  <a:pt x="481016" y="49679"/>
                </a:lnTo>
                <a:lnTo>
                  <a:pt x="340028" y="49679"/>
                </a:lnTo>
                <a:lnTo>
                  <a:pt x="340028" y="3312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835254" y="1332977"/>
            <a:ext cx="504825" cy="650240"/>
          </a:xfrm>
          <a:custGeom>
            <a:rect l="l" t="t" r="r" b="b"/>
            <a:pathLst>
              <a:path w="504825" h="650239">
                <a:moveTo>
                  <a:pt x="300975" y="0"/>
                </a:moveTo>
                <a:lnTo>
                  <a:pt x="0" y="0"/>
                </a:lnTo>
                <a:lnTo>
                  <a:pt x="0" y="649868"/>
                </a:lnTo>
                <a:lnTo>
                  <a:pt x="504337" y="649868"/>
                </a:lnTo>
                <a:lnTo>
                  <a:pt x="504337" y="601128"/>
                </a:lnTo>
                <a:lnTo>
                  <a:pt x="48806" y="601128"/>
                </a:lnTo>
                <a:lnTo>
                  <a:pt x="48806" y="48727"/>
                </a:lnTo>
                <a:lnTo>
                  <a:pt x="356426" y="48727"/>
                </a:lnTo>
                <a:lnTo>
                  <a:pt x="300975" y="0"/>
                </a:lnTo>
                <a:close/>
              </a:path>
              <a:path w="504825" h="650239">
                <a:moveTo>
                  <a:pt x="356426" y="48727"/>
                </a:moveTo>
                <a:lnTo>
                  <a:pt x="252168" y="48727"/>
                </a:lnTo>
                <a:lnTo>
                  <a:pt x="252168" y="219322"/>
                </a:lnTo>
                <a:lnTo>
                  <a:pt x="455530" y="219322"/>
                </a:lnTo>
                <a:lnTo>
                  <a:pt x="455530" y="601128"/>
                </a:lnTo>
                <a:lnTo>
                  <a:pt x="504337" y="601128"/>
                </a:lnTo>
                <a:lnTo>
                  <a:pt x="504337" y="178704"/>
                </a:lnTo>
                <a:lnTo>
                  <a:pt x="495092" y="170580"/>
                </a:lnTo>
                <a:lnTo>
                  <a:pt x="300975" y="170580"/>
                </a:lnTo>
                <a:lnTo>
                  <a:pt x="300975" y="69036"/>
                </a:lnTo>
                <a:lnTo>
                  <a:pt x="379537" y="69036"/>
                </a:lnTo>
                <a:lnTo>
                  <a:pt x="356426" y="48727"/>
                </a:lnTo>
                <a:close/>
              </a:path>
              <a:path w="504825" h="650239">
                <a:moveTo>
                  <a:pt x="379537" y="69036"/>
                </a:moveTo>
                <a:lnTo>
                  <a:pt x="300975" y="69036"/>
                </a:lnTo>
                <a:lnTo>
                  <a:pt x="402656" y="170580"/>
                </a:lnTo>
                <a:lnTo>
                  <a:pt x="495092" y="170580"/>
                </a:lnTo>
                <a:lnTo>
                  <a:pt x="379537" y="690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932867" y="1649782"/>
            <a:ext cx="309245" cy="0"/>
          </a:xfrm>
          <a:custGeom>
            <a:rect l="l" t="t" r="r" b="b"/>
            <a:pathLst>
              <a:path w="309245">
                <a:moveTo>
                  <a:pt x="0" y="0"/>
                </a:moveTo>
                <a:lnTo>
                  <a:pt x="309109" y="0"/>
                </a:lnTo>
              </a:path>
            </a:pathLst>
          </a:custGeom>
          <a:ln w="3249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932867" y="1584794"/>
            <a:ext cx="106045" cy="0"/>
          </a:xfrm>
          <a:custGeom>
            <a:rect l="l" t="t" r="r" b="b"/>
            <a:pathLst>
              <a:path w="106045">
                <a:moveTo>
                  <a:pt x="0" y="0"/>
                </a:moveTo>
                <a:lnTo>
                  <a:pt x="105748" y="0"/>
                </a:lnTo>
              </a:path>
            </a:pathLst>
          </a:custGeom>
          <a:ln w="3249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32867" y="1714770"/>
            <a:ext cx="309245" cy="0"/>
          </a:xfrm>
          <a:custGeom>
            <a:rect l="l" t="t" r="r" b="b"/>
            <a:pathLst>
              <a:path w="309245">
                <a:moveTo>
                  <a:pt x="0" y="0"/>
                </a:moveTo>
                <a:lnTo>
                  <a:pt x="309109" y="0"/>
                </a:lnTo>
              </a:path>
            </a:pathLst>
          </a:custGeom>
          <a:ln w="3249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932867" y="1779759"/>
            <a:ext cx="309245" cy="0"/>
          </a:xfrm>
          <a:custGeom>
            <a:rect l="l" t="t" r="r" b="b"/>
            <a:pathLst>
              <a:path w="309245">
                <a:moveTo>
                  <a:pt x="0" y="0"/>
                </a:moveTo>
                <a:lnTo>
                  <a:pt x="309109" y="0"/>
                </a:lnTo>
              </a:path>
            </a:pathLst>
          </a:custGeom>
          <a:ln w="3249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932867" y="1844747"/>
            <a:ext cx="309245" cy="0"/>
          </a:xfrm>
          <a:custGeom>
            <a:rect l="l" t="t" r="r" b="b"/>
            <a:pathLst>
              <a:path w="309245">
                <a:moveTo>
                  <a:pt x="0" y="0"/>
                </a:moveTo>
                <a:lnTo>
                  <a:pt x="309109" y="0"/>
                </a:lnTo>
              </a:path>
            </a:pathLst>
          </a:custGeom>
          <a:ln w="3249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528317" y="5319141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00624F"/>
                </a:solidFill>
                <a:latin typeface="Noto Sans CJK JP Regular"/>
                <a:cs typeface="Noto Sans CJK JP Regular"/>
              </a:rPr>
              <a:t>访谈内容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1300733" y="5700521"/>
            <a:ext cx="3039110" cy="0"/>
          </a:xfrm>
          <a:custGeom>
            <a:rect l="l" t="t" r="r" b="b"/>
            <a:pathLst>
              <a:path w="3039110">
                <a:moveTo>
                  <a:pt x="0" y="0"/>
                </a:moveTo>
                <a:lnTo>
                  <a:pt x="3038729" y="0"/>
                </a:lnTo>
              </a:path>
            </a:pathLst>
          </a:custGeom>
          <a:ln w="28956">
            <a:solidFill>
              <a:srgbClr val="00624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301877" y="5764479"/>
            <a:ext cx="3096260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marR="5080" indent="-172720" algn="just">
              <a:lnSpc>
                <a:spcPct val="100000"/>
              </a:lnSpc>
              <a:spcBef>
                <a:spcPts val="100"/>
              </a:spcBef>
            </a:pPr>
            <a:r>
              <a:rPr sz="1400" spc="1465">
                <a:solidFill>
                  <a:srgbClr val="00664F"/>
                </a:solidFill>
                <a:latin typeface="Wingdings"/>
                <a:cs typeface="Wingdings"/>
              </a:rPr>
              <a:t>◼</a:t>
            </a:r>
            <a:r>
              <a:rPr sz="1400" spc="310">
                <a:solidFill>
                  <a:srgbClr val="00664F"/>
                </a:solidFill>
                <a:latin typeface="Times New Roman"/>
                <a:cs typeface="Times New Roman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个人背景、组织、部门与</a:t>
            </a:r>
            <a:r>
              <a:rPr sz="1400" spc="-15">
                <a:latin typeface="Noto Sans CJK JP Regular"/>
                <a:cs typeface="Noto Sans CJK JP Regular"/>
              </a:rPr>
              <a:t>岗</a:t>
            </a:r>
            <a:r>
              <a:rPr sz="1400">
                <a:latin typeface="Noto Sans CJK JP Regular"/>
                <a:cs typeface="Noto Sans CJK JP Regular"/>
              </a:rPr>
              <a:t>位职</a:t>
            </a:r>
            <a:r>
              <a:rPr sz="1400" spc="-465">
                <a:latin typeface="Noto Sans CJK JP Regular"/>
                <a:cs typeface="Noto Sans CJK JP Regular"/>
              </a:rPr>
              <a:t>责 </a:t>
            </a:r>
            <a:r>
              <a:rPr sz="1400">
                <a:latin typeface="Noto Sans CJK JP Regular"/>
                <a:cs typeface="Noto Sans CJK JP Regular"/>
              </a:rPr>
              <a:t>、对公司发展的理解、薪</a:t>
            </a:r>
            <a:r>
              <a:rPr sz="1400" spc="-15">
                <a:latin typeface="Noto Sans CJK JP Regular"/>
                <a:cs typeface="Noto Sans CJK JP Regular"/>
              </a:rPr>
              <a:t>酬</a:t>
            </a:r>
            <a:r>
              <a:rPr sz="1400">
                <a:latin typeface="Noto Sans CJK JP Regular"/>
                <a:cs typeface="Noto Sans CJK JP Regular"/>
              </a:rPr>
              <a:t>、绩</a:t>
            </a:r>
            <a:r>
              <a:rPr sz="1400" spc="-15">
                <a:latin typeface="Noto Sans CJK JP Regular"/>
                <a:cs typeface="Noto Sans CJK JP Regular"/>
              </a:rPr>
              <a:t>效</a:t>
            </a:r>
            <a:r>
              <a:rPr sz="1400">
                <a:latin typeface="Noto Sans CJK JP Regular"/>
                <a:cs typeface="Noto Sans CJK JP Regular"/>
              </a:rPr>
              <a:t>、 职业发展、文化理解及培</a:t>
            </a:r>
            <a:r>
              <a:rPr sz="1400" spc="-15">
                <a:latin typeface="Noto Sans CJK JP Regular"/>
                <a:cs typeface="Noto Sans CJK JP Regular"/>
              </a:rPr>
              <a:t>训</a:t>
            </a:r>
            <a:r>
              <a:rPr sz="1400" spc="5">
                <a:latin typeface="Noto Sans CJK JP Regular"/>
                <a:cs typeface="Noto Sans CJK JP Regular"/>
              </a:rPr>
              <a:t>等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6</a:t>
            </a:fld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08621" y="6552124"/>
            <a:ext cx="1490980" cy="99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70"/>
              </a:lnSpc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2018 </a:t>
            </a:r>
            <a:r>
              <a:rPr sz="700" spc="-5">
                <a:latin typeface="Arial"/>
                <a:cs typeface="Arial"/>
              </a:rPr>
              <a:t>Korn </a:t>
            </a:r>
            <a:r>
              <a:rPr sz="700" spc="-15">
                <a:latin typeface="Arial"/>
                <a:cs typeface="Arial"/>
              </a:rPr>
              <a:t>Ferry. </a:t>
            </a:r>
            <a:r>
              <a:rPr sz="700" spc="-5">
                <a:latin typeface="Arial"/>
                <a:cs typeface="Arial"/>
              </a:rPr>
              <a:t>All rights</a:t>
            </a:r>
            <a:r>
              <a:rPr sz="700" spc="-40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reserved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10370" y="6531050"/>
            <a:ext cx="7493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latin typeface="Arial"/>
                <a:cs typeface="Arial"/>
              </a:rPr>
              <a:t>7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628890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与项目组与各级人员进行访谈，访</a:t>
            </a:r>
            <a:r>
              <a:rPr/>
              <a:t>谈</a:t>
            </a:r>
            <a:r>
              <a:rPr spc="-5"/>
              <a:t>人数</a:t>
            </a:r>
            <a:r>
              <a:rPr/>
              <a:t>总</a:t>
            </a:r>
            <a:r>
              <a:rPr spc="5"/>
              <a:t>计</a:t>
            </a:r>
            <a:r>
              <a:rPr spc="140"/>
              <a:t>1</a:t>
            </a:r>
            <a:r>
              <a:rPr spc="130"/>
              <a:t>9</a:t>
            </a:r>
            <a:r>
              <a:rPr spc="-5"/>
              <a:t>人</a:t>
            </a:r>
            <a:r>
              <a:rPr/>
              <a:t>，</a:t>
            </a:r>
            <a:r>
              <a:rPr spc="-5"/>
              <a:t>访谈</a:t>
            </a:r>
            <a:r>
              <a:rPr/>
              <a:t>时</a:t>
            </a:r>
            <a:r>
              <a:rPr spc="-5"/>
              <a:t>间 超过</a:t>
            </a:r>
            <a:r>
              <a:rPr spc="130"/>
              <a:t>1440</a:t>
            </a:r>
            <a:r>
              <a:rPr spc="-5"/>
              <a:t>分钟，访谈记</a:t>
            </a:r>
            <a:r>
              <a:rPr/>
              <a:t>录</a:t>
            </a:r>
            <a:r>
              <a:rPr spc="-5"/>
              <a:t>累</a:t>
            </a:r>
            <a:r>
              <a:rPr/>
              <a:t>计</a:t>
            </a:r>
            <a:r>
              <a:rPr spc="95"/>
              <a:t>3.6</a:t>
            </a:r>
            <a:r>
              <a:rPr/>
              <a:t>万</a:t>
            </a:r>
            <a:r>
              <a:rPr spc="-5"/>
              <a:t>字，</a:t>
            </a:r>
            <a:r>
              <a:rPr/>
              <a:t>基</a:t>
            </a:r>
            <a:r>
              <a:rPr spc="-5"/>
              <a:t>本掌</a:t>
            </a:r>
            <a:r>
              <a:rPr/>
              <a:t>握</a:t>
            </a:r>
            <a:r>
              <a:rPr spc="-5"/>
              <a:t>核心</a:t>
            </a:r>
            <a:r>
              <a:rPr/>
              <a:t>问</a:t>
            </a:r>
            <a:r>
              <a:rPr spc="-5"/>
              <a:t>题</a:t>
            </a:r>
          </a:p>
        </p:txBody>
      </p:sp>
      <p:sp>
        <p:nvSpPr>
          <p:cNvPr id="8" name="object 8"/>
          <p:cNvSpPr/>
          <p:nvPr/>
        </p:nvSpPr>
        <p:spPr>
          <a:xfrm>
            <a:off x="568451" y="1356360"/>
            <a:ext cx="2778252" cy="39380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03504" y="1391411"/>
            <a:ext cx="2657856" cy="381762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98931" y="1386839"/>
            <a:ext cx="2667000" cy="3827145"/>
          </a:xfrm>
          <a:custGeom>
            <a:rect l="l" t="t" r="r" b="b"/>
            <a:pathLst>
              <a:path w="2667000" h="3827145">
                <a:moveTo>
                  <a:pt x="0" y="3826763"/>
                </a:moveTo>
                <a:lnTo>
                  <a:pt x="2666999" y="3826763"/>
                </a:lnTo>
                <a:lnTo>
                  <a:pt x="2666999" y="0"/>
                </a:lnTo>
                <a:lnTo>
                  <a:pt x="0" y="0"/>
                </a:lnTo>
                <a:lnTo>
                  <a:pt x="0" y="3826763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956816" y="1734312"/>
            <a:ext cx="2659379" cy="37932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991867" y="1769364"/>
            <a:ext cx="2538984" cy="367284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987295" y="1764792"/>
            <a:ext cx="2548255" cy="3682365"/>
          </a:xfrm>
          <a:custGeom>
            <a:rect l="l" t="t" r="r" b="b"/>
            <a:pathLst>
              <a:path w="2548254" h="3682365">
                <a:moveTo>
                  <a:pt x="0" y="3681984"/>
                </a:moveTo>
                <a:lnTo>
                  <a:pt x="2548128" y="3681984"/>
                </a:lnTo>
                <a:lnTo>
                  <a:pt x="2548128" y="0"/>
                </a:lnTo>
                <a:lnTo>
                  <a:pt x="0" y="0"/>
                </a:lnTo>
                <a:lnTo>
                  <a:pt x="0" y="3681984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296411" y="2089404"/>
            <a:ext cx="2659380" cy="377342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331464" y="2124455"/>
            <a:ext cx="2538983" cy="365302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326891" y="2119883"/>
            <a:ext cx="2548255" cy="3662679"/>
          </a:xfrm>
          <a:custGeom>
            <a:rect l="l" t="t" r="r" b="b"/>
            <a:pathLst>
              <a:path w="2548254" h="3662679">
                <a:moveTo>
                  <a:pt x="0" y="3662172"/>
                </a:moveTo>
                <a:lnTo>
                  <a:pt x="2548128" y="3662172"/>
                </a:lnTo>
                <a:lnTo>
                  <a:pt x="2548128" y="0"/>
                </a:lnTo>
                <a:lnTo>
                  <a:pt x="0" y="0"/>
                </a:lnTo>
                <a:lnTo>
                  <a:pt x="0" y="3662172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637532" y="2456687"/>
            <a:ext cx="2726435" cy="390296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672584" y="2491739"/>
            <a:ext cx="2606040" cy="378256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668011" y="2487167"/>
            <a:ext cx="2615565" cy="3792220"/>
          </a:xfrm>
          <a:custGeom>
            <a:rect l="l" t="t" r="r" b="b"/>
            <a:pathLst>
              <a:path w="2615565" h="3792220">
                <a:moveTo>
                  <a:pt x="0" y="3791712"/>
                </a:moveTo>
                <a:lnTo>
                  <a:pt x="2615184" y="3791712"/>
                </a:lnTo>
                <a:lnTo>
                  <a:pt x="2615184" y="0"/>
                </a:lnTo>
                <a:lnTo>
                  <a:pt x="0" y="0"/>
                </a:lnTo>
                <a:lnTo>
                  <a:pt x="0" y="3791712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905500" y="2823972"/>
            <a:ext cx="2720340" cy="390144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940552" y="2859023"/>
            <a:ext cx="2599944" cy="378104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935979" y="2854451"/>
            <a:ext cx="2609215" cy="3790315"/>
          </a:xfrm>
          <a:custGeom>
            <a:rect l="l" t="t" r="r" b="b"/>
            <a:pathLst>
              <a:path w="2609215" h="3790315">
                <a:moveTo>
                  <a:pt x="0" y="3790188"/>
                </a:moveTo>
                <a:lnTo>
                  <a:pt x="2609087" y="3790188"/>
                </a:lnTo>
                <a:lnTo>
                  <a:pt x="2609087" y="0"/>
                </a:lnTo>
                <a:lnTo>
                  <a:pt x="0" y="0"/>
                </a:lnTo>
                <a:lnTo>
                  <a:pt x="0" y="3790188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341869" y="1469897"/>
            <a:ext cx="859790" cy="365760"/>
          </a:xfrm>
          <a:prstGeom prst="rect">
            <a:avLst/>
          </a:prstGeom>
          <a:ln w="25907">
            <a:solidFill>
              <a:srgbClr val="C00000"/>
            </a:solidFill>
          </a:ln>
        </p:spPr>
        <p:txBody>
          <a:bodyPr vert="horz" wrap="square" lIns="0" tIns="368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1295">
              <a:lnSpc>
                <a:spcPct val="100000"/>
              </a:lnSpc>
              <a:spcBef>
                <a:spcPts val="290"/>
              </a:spcBef>
            </a:pPr>
            <a:r>
              <a:rPr sz="1800" spc="-5">
                <a:solidFill>
                  <a:srgbClr val="C00000"/>
                </a:solidFill>
                <a:latin typeface="Noto Sans CJK JP Regular"/>
                <a:cs typeface="Noto Sans CJK JP Regular"/>
              </a:rPr>
              <a:t>示例</a:t>
            </a:r>
            <a:endParaRPr sz="18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560309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我们对多家企业进行对标研究，为</a:t>
            </a:r>
            <a:r>
              <a:rPr/>
              <a:t>中</a:t>
            </a:r>
            <a:r>
              <a:rPr spc="-5"/>
              <a:t>景博</a:t>
            </a:r>
            <a:r>
              <a:rPr/>
              <a:t>道</a:t>
            </a:r>
            <a:r>
              <a:rPr spc="-5"/>
              <a:t>的组</a:t>
            </a:r>
            <a:r>
              <a:rPr/>
              <a:t>织</a:t>
            </a:r>
            <a:r>
              <a:rPr spc="-5"/>
              <a:t>设计</a:t>
            </a:r>
            <a:r>
              <a:rPr/>
              <a:t>与</a:t>
            </a:r>
            <a:r>
              <a:rPr spc="-5"/>
              <a:t>人力 资源提供等提供借鉴</a:t>
            </a:r>
          </a:p>
        </p:txBody>
      </p:sp>
      <p:sp>
        <p:nvSpPr>
          <p:cNvPr id="6" name="object 6"/>
          <p:cNvSpPr/>
          <p:nvPr/>
        </p:nvSpPr>
        <p:spPr>
          <a:xfrm>
            <a:off x="638555" y="2566416"/>
            <a:ext cx="2024380" cy="0"/>
          </a:xfrm>
          <a:custGeom>
            <a:rect l="l" t="t" r="r" b="b"/>
            <a:pathLst>
              <a:path w="2024380">
                <a:moveTo>
                  <a:pt x="0" y="0"/>
                </a:moveTo>
                <a:lnTo>
                  <a:pt x="2024126" y="0"/>
                </a:lnTo>
              </a:path>
            </a:pathLst>
          </a:custGeom>
          <a:ln w="12192">
            <a:solidFill>
              <a:srgbClr val="001F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21151" y="2566416"/>
            <a:ext cx="2649220" cy="0"/>
          </a:xfrm>
          <a:custGeom>
            <a:rect l="l" t="t" r="r" b="b"/>
            <a:pathLst>
              <a:path w="2649220">
                <a:moveTo>
                  <a:pt x="0" y="0"/>
                </a:moveTo>
                <a:lnTo>
                  <a:pt x="2649220" y="0"/>
                </a:lnTo>
              </a:path>
            </a:pathLst>
          </a:custGeom>
          <a:ln w="12192">
            <a:solidFill>
              <a:srgbClr val="001F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130604" y="2241042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001F5F"/>
                </a:solidFill>
                <a:latin typeface="Noto Sans CJK JP Regular"/>
                <a:cs typeface="Noto Sans CJK JP Regular"/>
              </a:rPr>
              <a:t>对标公司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221226" y="2265933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001F5F"/>
                </a:solidFill>
                <a:latin typeface="Noto Sans CJK JP Regular"/>
                <a:cs typeface="Noto Sans CJK JP Regular"/>
              </a:rPr>
              <a:t>公司简介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181344" y="2566416"/>
            <a:ext cx="2120900" cy="0"/>
          </a:xfrm>
          <a:custGeom>
            <a:rect l="l" t="t" r="r" b="b"/>
            <a:pathLst>
              <a:path w="2120900">
                <a:moveTo>
                  <a:pt x="0" y="0"/>
                </a:moveTo>
                <a:lnTo>
                  <a:pt x="2120646" y="0"/>
                </a:lnTo>
              </a:path>
            </a:pathLst>
          </a:custGeom>
          <a:ln w="12192">
            <a:solidFill>
              <a:srgbClr val="001F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577710" y="2251963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001F5F"/>
                </a:solidFill>
                <a:latin typeface="Noto Sans CJK JP Regular"/>
                <a:cs typeface="Noto Sans CJK JP Regular"/>
              </a:rPr>
              <a:t>案例输入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38555" y="3712464"/>
            <a:ext cx="2024380" cy="774700"/>
          </a:xfrm>
          <a:custGeom>
            <a:rect l="l" t="t" r="r" b="b"/>
            <a:pathLst>
              <a:path w="2024380" h="774700">
                <a:moveTo>
                  <a:pt x="0" y="774192"/>
                </a:moveTo>
                <a:lnTo>
                  <a:pt x="2023872" y="774192"/>
                </a:lnTo>
                <a:lnTo>
                  <a:pt x="2023872" y="0"/>
                </a:lnTo>
                <a:lnTo>
                  <a:pt x="0" y="0"/>
                </a:lnTo>
                <a:lnTo>
                  <a:pt x="0" y="774192"/>
                </a:lnTo>
                <a:close/>
              </a:path>
            </a:pathLst>
          </a:custGeom>
          <a:ln w="12192">
            <a:solidFill>
              <a:srgbClr val="7E7E7E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6227064" y="2814827"/>
            <a:ext cx="2075814" cy="759460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57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4795" indent="-172085">
              <a:lnSpc>
                <a:spcPts val="1470"/>
              </a:lnSpc>
              <a:spcBef>
                <a:spcPts val="45"/>
              </a:spcBef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总部功能定位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4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人员构成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4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人均产能</a:t>
            </a:r>
            <a:r>
              <a:rPr sz="1250" u="sng" spc="-6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,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7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人均薪酬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227064" y="3712464"/>
            <a:ext cx="2075814" cy="759460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4795" indent="-172085">
              <a:lnSpc>
                <a:spcPts val="147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组织架构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4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5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人员构成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4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人均产能</a:t>
            </a:r>
            <a:endParaRPr sz="1250">
              <a:latin typeface="Noto Sans CJK JP Regular"/>
              <a:cs typeface="Noto Sans CJK JP Regular"/>
            </a:endParaRPr>
          </a:p>
          <a:p>
            <a:pPr marL="264795" indent="-172085">
              <a:lnSpc>
                <a:spcPts val="147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人均薪酬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227064" y="5443728"/>
            <a:ext cx="2075814" cy="676910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1231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430" indent="-172720">
              <a:lnSpc>
                <a:spcPts val="1470"/>
              </a:lnSpc>
              <a:spcBef>
                <a:spcPts val="969"/>
              </a:spcBef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管理模式</a:t>
            </a:r>
            <a:endParaRPr sz="1250">
              <a:latin typeface="Noto Sans CJK JP Regular"/>
              <a:cs typeface="Noto Sans CJK JP Regular"/>
            </a:endParaRPr>
          </a:p>
          <a:p>
            <a:pPr marL="265430" indent="-172720">
              <a:lnSpc>
                <a:spcPts val="147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组织架构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27064" y="4623815"/>
            <a:ext cx="2075814" cy="673735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1212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5430" indent="-172720">
              <a:lnSpc>
                <a:spcPts val="1470"/>
              </a:lnSpc>
              <a:spcBef>
                <a:spcPts val="955"/>
              </a:spcBef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组织架构</a:t>
            </a:r>
            <a:endParaRPr sz="1250">
              <a:latin typeface="Noto Sans CJK JP Regular"/>
              <a:cs typeface="Noto Sans CJK JP Regular"/>
            </a:endParaRPr>
          </a:p>
          <a:p>
            <a:pPr marL="265430" indent="-172720">
              <a:lnSpc>
                <a:spcPts val="1470"/>
              </a:lnSpc>
              <a:buSzPct val="96000"/>
              <a:buFont typeface="Arial"/>
              <a:buChar char="•"/>
              <a:tabLst>
                <a:tab pos="265430"/>
              </a:tabLst>
            </a:pPr>
            <a:r>
              <a:rPr sz="1250" u="sng" spc="-50">
                <a:uFill>
                  <a:solidFill>
                    <a:srgbClr val="000000"/>
                  </a:solidFill>
                </a:uFill>
                <a:latin typeface="Noto Sans CJK JP Regular"/>
                <a:cs typeface="Noto Sans CJK JP Regular"/>
              </a:rPr>
              <a:t>管控模式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02864" y="2817876"/>
            <a:ext cx="2667000" cy="759460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82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710">
              <a:lnSpc>
                <a:spcPct val="100000"/>
              </a:lnSpc>
              <a:spcBef>
                <a:spcPts val="65"/>
              </a:spcBef>
            </a:pPr>
            <a:r>
              <a:rPr sz="1200">
                <a:latin typeface="Noto Sans CJK JP Regular"/>
                <a:cs typeface="Noto Sans CJK JP Regular"/>
              </a:rPr>
              <a:t>原苏州设计研究院股份公司，</a:t>
            </a:r>
            <a:endParaRPr sz="1200">
              <a:latin typeface="Noto Sans CJK JP Regular"/>
              <a:cs typeface="Noto Sans CJK JP Regular"/>
            </a:endParaRPr>
          </a:p>
          <a:p>
            <a:pPr marL="92710">
              <a:lnSpc>
                <a:spcPct val="100000"/>
              </a:lnSpc>
            </a:pPr>
            <a:r>
              <a:rPr sz="1200">
                <a:latin typeface="Noto Sans CJK JP Regular"/>
                <a:cs typeface="Noto Sans CJK JP Regular"/>
              </a:rPr>
              <a:t>提供策划，规划，设计，工程承包及</a:t>
            </a:r>
            <a:endParaRPr sz="1200">
              <a:latin typeface="Noto Sans CJK JP Regular"/>
              <a:cs typeface="Noto Sans CJK JP Regular"/>
            </a:endParaRPr>
          </a:p>
          <a:p>
            <a:pPr marL="92710" marR="99695">
              <a:lnSpc>
                <a:spcPct val="100000"/>
              </a:lnSpc>
            </a:pPr>
            <a:r>
              <a:rPr sz="1200" spc="-30">
                <a:latin typeface="Noto Sans CJK JP Regular"/>
                <a:cs typeface="Noto Sans CJK JP Regular"/>
              </a:rPr>
              <a:t>PPP</a:t>
            </a:r>
            <a:r>
              <a:rPr sz="1200">
                <a:latin typeface="Noto Sans CJK JP Regular"/>
                <a:cs typeface="Noto Sans CJK JP Regular"/>
              </a:rPr>
              <a:t>项目，员工数量</a:t>
            </a:r>
            <a:r>
              <a:rPr sz="1200" spc="35">
                <a:latin typeface="Noto Sans CJK JP Regular"/>
                <a:cs typeface="Noto Sans CJK JP Regular"/>
              </a:rPr>
              <a:t>105</a:t>
            </a:r>
            <a:r>
              <a:rPr sz="1200" spc="40">
                <a:latin typeface="Noto Sans CJK JP Regular"/>
                <a:cs typeface="Noto Sans CJK JP Regular"/>
              </a:rPr>
              <a:t>9</a:t>
            </a:r>
            <a:r>
              <a:rPr sz="1200">
                <a:latin typeface="Noto Sans CJK JP Regular"/>
                <a:cs typeface="Noto Sans CJK JP Regular"/>
              </a:rPr>
              <a:t>人，营业收 入约</a:t>
            </a:r>
            <a:r>
              <a:rPr sz="1200" spc="35">
                <a:latin typeface="Noto Sans CJK JP Regular"/>
                <a:cs typeface="Noto Sans CJK JP Regular"/>
              </a:rPr>
              <a:t>5</a:t>
            </a:r>
            <a:r>
              <a:rPr sz="1200">
                <a:latin typeface="Noto Sans CJK JP Regular"/>
                <a:cs typeface="Noto Sans CJK JP Regular"/>
              </a:rPr>
              <a:t>亿，上市公司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102864" y="3715511"/>
            <a:ext cx="2667000" cy="757555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76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710" marR="128905">
              <a:lnSpc>
                <a:spcPct val="100000"/>
              </a:lnSpc>
              <a:spcBef>
                <a:spcPts val="60"/>
              </a:spcBef>
            </a:pPr>
            <a:r>
              <a:rPr sz="1200">
                <a:latin typeface="Noto Sans CJK JP Regular"/>
                <a:cs typeface="Noto Sans CJK JP Regular"/>
              </a:rPr>
              <a:t>建于</a:t>
            </a:r>
            <a:r>
              <a:rPr sz="1200" spc="35">
                <a:latin typeface="Noto Sans CJK JP Regular"/>
                <a:cs typeface="Noto Sans CJK JP Regular"/>
              </a:rPr>
              <a:t>1952</a:t>
            </a:r>
            <a:r>
              <a:rPr sz="1200">
                <a:latin typeface="Noto Sans CJK JP Regular"/>
                <a:cs typeface="Noto Sans CJK JP Regular"/>
              </a:rPr>
              <a:t>年，全国首批甲级园林设 计院，提供规划设计，园林设计、市 场规划，地产景观等业务，员工数量</a:t>
            </a:r>
            <a:endParaRPr sz="1200">
              <a:latin typeface="Noto Sans CJK JP Regular"/>
              <a:cs typeface="Noto Sans CJK JP Regular"/>
            </a:endParaRPr>
          </a:p>
          <a:p>
            <a:pPr marL="92710">
              <a:lnSpc>
                <a:spcPct val="100000"/>
              </a:lnSpc>
            </a:pPr>
            <a:r>
              <a:rPr sz="1200" spc="35">
                <a:latin typeface="Noto Sans CJK JP Regular"/>
                <a:cs typeface="Noto Sans CJK JP Regular"/>
              </a:rPr>
              <a:t>226</a:t>
            </a:r>
            <a:r>
              <a:rPr sz="1200">
                <a:latin typeface="Noto Sans CJK JP Regular"/>
                <a:cs typeface="Noto Sans CJK JP Regular"/>
              </a:rPr>
              <a:t>人，营业额约为</a:t>
            </a:r>
            <a:r>
              <a:rPr sz="1200" spc="10">
                <a:latin typeface="Noto Sans CJK JP Regular"/>
                <a:cs typeface="Noto Sans CJK JP Regular"/>
              </a:rPr>
              <a:t>1.8</a:t>
            </a:r>
            <a:r>
              <a:rPr sz="1200">
                <a:latin typeface="Noto Sans CJK JP Regular"/>
                <a:cs typeface="Noto Sans CJK JP Regular"/>
              </a:rPr>
              <a:t>亿，上市公司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102864" y="5455920"/>
            <a:ext cx="2667000" cy="675640"/>
          </a:xfrm>
          <a:custGeom>
            <a:rect l="l" t="t" r="r" b="b"/>
            <a:pathLst>
              <a:path w="2667000" h="675639">
                <a:moveTo>
                  <a:pt x="0" y="675131"/>
                </a:moveTo>
                <a:lnTo>
                  <a:pt x="2667000" y="675131"/>
                </a:lnTo>
                <a:lnTo>
                  <a:pt x="2667000" y="0"/>
                </a:lnTo>
                <a:lnTo>
                  <a:pt x="0" y="0"/>
                </a:lnTo>
                <a:lnTo>
                  <a:pt x="0" y="675131"/>
                </a:lnTo>
                <a:close/>
              </a:path>
            </a:pathLst>
          </a:custGeom>
          <a:ln w="12192">
            <a:solidFill>
              <a:srgbClr val="7E7E7E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182873" y="5410580"/>
            <a:ext cx="246380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 spc="35">
                <a:latin typeface="Noto Sans CJK JP Regular"/>
                <a:cs typeface="Noto Sans CJK JP Regular"/>
              </a:rPr>
              <a:t>1998</a:t>
            </a:r>
            <a:r>
              <a:rPr sz="1200">
                <a:latin typeface="Noto Sans CJK JP Regular"/>
                <a:cs typeface="Noto Sans CJK JP Regular"/>
              </a:rPr>
              <a:t>年</a:t>
            </a:r>
            <a:r>
              <a:rPr sz="1200" spc="35">
                <a:latin typeface="Noto Sans CJK JP Regular"/>
                <a:cs typeface="Noto Sans CJK JP Regular"/>
              </a:rPr>
              <a:t>1</a:t>
            </a:r>
            <a:r>
              <a:rPr sz="1200">
                <a:latin typeface="Noto Sans CJK JP Regular"/>
                <a:cs typeface="Noto Sans CJK JP Regular"/>
              </a:rPr>
              <a:t>月领衔创立，拥有</a:t>
            </a:r>
            <a:r>
              <a:rPr sz="1200" spc="30">
                <a:latin typeface="Noto Sans CJK JP Regular"/>
                <a:cs typeface="Noto Sans CJK JP Regular"/>
              </a:rPr>
              <a:t>500</a:t>
            </a:r>
            <a:r>
              <a:rPr sz="1200">
                <a:latin typeface="Noto Sans CJK JP Regular"/>
                <a:cs typeface="Noto Sans CJK JP Regular"/>
              </a:rPr>
              <a:t>多名 职业设计师，提供城市规划设计、建 筑设计、生态水利、市政设计、景观 设计、环境设计等业务，非上市公司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102864" y="4634484"/>
            <a:ext cx="2667000" cy="676910"/>
          </a:xfrm>
          <a:prstGeom prst="rect">
            <a:avLst/>
          </a:prstGeom>
          <a:ln w="12192">
            <a:solidFill>
              <a:srgbClr val="7E7E7E"/>
            </a:solidFill>
          </a:ln>
        </p:spPr>
        <p:txBody>
          <a:bodyPr vert="horz" wrap="square" lIns="0" tIns="5841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710" marR="100330" algn="just">
              <a:lnSpc>
                <a:spcPct val="100000"/>
              </a:lnSpc>
              <a:spcBef>
                <a:spcPts val="459"/>
              </a:spcBef>
            </a:pPr>
            <a:r>
              <a:rPr sz="1200">
                <a:latin typeface="Noto Sans CJK JP Regular"/>
                <a:cs typeface="Noto Sans CJK JP Regular"/>
              </a:rPr>
              <a:t>公司主营业务领域涵盖建筑、规划、 市政、水利等多个行业，营业额约</a:t>
            </a:r>
            <a:r>
              <a:rPr sz="1200" spc="30">
                <a:latin typeface="Noto Sans CJK JP Regular"/>
                <a:cs typeface="Noto Sans CJK JP Regular"/>
              </a:rPr>
              <a:t>52 亿，上市公司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38555" y="2814827"/>
            <a:ext cx="2024380" cy="759460"/>
          </a:xfrm>
          <a:prstGeom prst="rect">
            <a:avLst/>
          </a:prstGeom>
          <a:ln w="12191">
            <a:solidFill>
              <a:srgbClr val="7E7E7E"/>
            </a:solidFill>
          </a:ln>
        </p:spPr>
        <p:txBody>
          <a:bodyPr vert="horz" wrap="square" lIns="0" tIns="4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5"/>
              </a:spcBef>
            </a:pPr>
            <a:endParaRPr sz="2050">
              <a:latin typeface="Times New Roman"/>
              <a:cs typeface="Times New Roman"/>
            </a:endParaRPr>
          </a:p>
          <a:p>
            <a:pPr marL="975994">
              <a:lnSpc>
                <a:spcPct val="100000"/>
              </a:lnSpc>
            </a:pPr>
            <a:r>
              <a:rPr sz="1250" u="sng" spc="-5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启迪设计集团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506092" y="3924439"/>
            <a:ext cx="1092200" cy="21844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1250" u="sng" spc="-5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杭州园林设计院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84276" y="2982467"/>
            <a:ext cx="486155" cy="40995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32459" y="3660647"/>
            <a:ext cx="649223" cy="65531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19718" y="4681874"/>
            <a:ext cx="414020" cy="59919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638555" y="4631435"/>
            <a:ext cx="2024380" cy="676910"/>
          </a:xfrm>
          <a:prstGeom prst="rect">
            <a:avLst/>
          </a:prstGeom>
          <a:ln w="12191">
            <a:solidFill>
              <a:srgbClr val="7E7E7E"/>
            </a:solidFill>
          </a:ln>
        </p:spPr>
        <p:txBody>
          <a:bodyPr vert="horz" wrap="square" lIns="0" tIns="908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0265" marR="99695" algn="just">
              <a:lnSpc>
                <a:spcPts val="1440"/>
              </a:lnSpc>
              <a:spcBef>
                <a:spcPts val="715"/>
              </a:spcBef>
            </a:pPr>
            <a:r>
              <a:rPr sz="1250" u="sng" spc="-5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上海现代建筑设</a:t>
            </a:r>
            <a:r>
              <a:rPr sz="1250" u="sng" spc="-128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计 </a:t>
            </a:r>
            <a:r>
              <a:rPr sz="1250" u="sng" spc="-2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                           集团有限公司华 </a:t>
            </a:r>
            <a:r>
              <a:rPr sz="1250" u="sng" spc="-5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东设计院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70559" y="5521452"/>
            <a:ext cx="624840" cy="56997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638555" y="5452871"/>
            <a:ext cx="2024380" cy="675640"/>
          </a:xfrm>
          <a:prstGeom prst="rect">
            <a:avLst/>
          </a:prstGeom>
          <a:ln w="12191">
            <a:solidFill>
              <a:srgbClr val="7E7E7E"/>
            </a:solidFill>
          </a:ln>
        </p:spPr>
        <p:txBody>
          <a:bodyPr vert="horz" wrap="square" lIns="0" tIns="12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"/>
              </a:spcBef>
            </a:pPr>
            <a:endParaRPr sz="1700">
              <a:latin typeface="Times New Roman"/>
              <a:cs typeface="Times New Roman"/>
            </a:endParaRPr>
          </a:p>
          <a:p>
            <a:pPr marL="885190">
              <a:lnSpc>
                <a:spcPct val="100000"/>
              </a:lnSpc>
            </a:pPr>
            <a:r>
              <a:rPr sz="1250" u="sng" spc="-50">
                <a:solidFill>
                  <a:srgbClr val="0D1367"/>
                </a:solidFill>
                <a:uFill>
                  <a:solidFill>
                    <a:srgbClr val="0D1367"/>
                  </a:solidFill>
                </a:uFill>
                <a:latin typeface="Noto Sans CJK JP Regular"/>
                <a:cs typeface="Noto Sans CJK JP Regular"/>
              </a:rPr>
              <a:t>土人设计</a:t>
            </a:r>
            <a:endParaRPr sz="125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32459" y="1260347"/>
            <a:ext cx="4472940" cy="687705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3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十大上市设计院：</a:t>
            </a:r>
            <a:endParaRPr sz="1400">
              <a:latin typeface="Noto Sans CJK JP Regular"/>
              <a:cs typeface="Noto Sans CJK JP Regular"/>
            </a:endParaRPr>
          </a:p>
          <a:p>
            <a:pPr marL="90805">
              <a:lnSpc>
                <a:spcPct val="100000"/>
              </a:lnSpc>
              <a:spcBef>
                <a:spcPts val="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苏教科，中设集团，华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建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集团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，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中衡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设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计，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山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鼎设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计</a:t>
            </a: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，</a:t>
            </a:r>
            <a:endParaRPr sz="1400">
              <a:latin typeface="Noto Sans CJK JP Regular"/>
              <a:cs typeface="Noto Sans CJK JP Regular"/>
            </a:endParaRPr>
          </a:p>
          <a:p>
            <a:pPr marL="90805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启迪设计，杭州园林，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中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设股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份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，建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科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院，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设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计总院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360932" y="2014727"/>
            <a:ext cx="326390" cy="182880"/>
          </a:xfrm>
          <a:custGeom>
            <a:rect l="l" t="t" r="r" b="b"/>
            <a:pathLst>
              <a:path w="326389" h="182880">
                <a:moveTo>
                  <a:pt x="326136" y="91439"/>
                </a:moveTo>
                <a:lnTo>
                  <a:pt x="0" y="91439"/>
                </a:lnTo>
                <a:lnTo>
                  <a:pt x="163068" y="182880"/>
                </a:lnTo>
                <a:lnTo>
                  <a:pt x="326136" y="91439"/>
                </a:lnTo>
                <a:close/>
              </a:path>
              <a:path w="326389" h="182880">
                <a:moveTo>
                  <a:pt x="244602" y="0"/>
                </a:moveTo>
                <a:lnTo>
                  <a:pt x="81534" y="0"/>
                </a:lnTo>
                <a:lnTo>
                  <a:pt x="81534" y="91439"/>
                </a:lnTo>
                <a:lnTo>
                  <a:pt x="244602" y="91439"/>
                </a:lnTo>
                <a:lnTo>
                  <a:pt x="244602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60932" y="2014727"/>
            <a:ext cx="326390" cy="182880"/>
          </a:xfrm>
          <a:custGeom>
            <a:rect l="l" t="t" r="r" b="b"/>
            <a:pathLst>
              <a:path w="326389" h="182880">
                <a:moveTo>
                  <a:pt x="0" y="91439"/>
                </a:moveTo>
                <a:lnTo>
                  <a:pt x="81534" y="91439"/>
                </a:lnTo>
                <a:lnTo>
                  <a:pt x="81534" y="0"/>
                </a:lnTo>
                <a:lnTo>
                  <a:pt x="244602" y="0"/>
                </a:lnTo>
                <a:lnTo>
                  <a:pt x="244602" y="91439"/>
                </a:lnTo>
                <a:lnTo>
                  <a:pt x="326136" y="91439"/>
                </a:lnTo>
                <a:lnTo>
                  <a:pt x="163068" y="182880"/>
                </a:lnTo>
                <a:lnTo>
                  <a:pt x="0" y="91439"/>
                </a:lnTo>
                <a:close/>
              </a:path>
            </a:pathLst>
          </a:custGeom>
          <a:ln w="12191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5463540" y="1274063"/>
            <a:ext cx="2839720" cy="68770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1238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97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筛选原则：</a:t>
            </a:r>
            <a:endParaRPr sz="14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业务相仿；规模相仿；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快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速发展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5183123" y="1441703"/>
            <a:ext cx="181610" cy="325120"/>
          </a:xfrm>
          <a:custGeom>
            <a:rect l="l" t="t" r="r" b="b"/>
            <a:pathLst>
              <a:path w="181610" h="325119">
                <a:moveTo>
                  <a:pt x="90677" y="0"/>
                </a:moveTo>
                <a:lnTo>
                  <a:pt x="0" y="162306"/>
                </a:lnTo>
                <a:lnTo>
                  <a:pt x="90677" y="324612"/>
                </a:lnTo>
                <a:lnTo>
                  <a:pt x="90677" y="243459"/>
                </a:lnTo>
                <a:lnTo>
                  <a:pt x="181355" y="243459"/>
                </a:lnTo>
                <a:lnTo>
                  <a:pt x="181355" y="81153"/>
                </a:lnTo>
                <a:lnTo>
                  <a:pt x="90677" y="81153"/>
                </a:lnTo>
                <a:lnTo>
                  <a:pt x="90677" y="0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183123" y="1441703"/>
            <a:ext cx="181610" cy="325120"/>
          </a:xfrm>
          <a:custGeom>
            <a:rect l="l" t="t" r="r" b="b"/>
            <a:pathLst>
              <a:path w="181610" h="325119">
                <a:moveTo>
                  <a:pt x="90677" y="0"/>
                </a:moveTo>
                <a:lnTo>
                  <a:pt x="90677" y="81153"/>
                </a:lnTo>
                <a:lnTo>
                  <a:pt x="181355" y="81153"/>
                </a:lnTo>
                <a:lnTo>
                  <a:pt x="181355" y="243459"/>
                </a:lnTo>
                <a:lnTo>
                  <a:pt x="90677" y="243459"/>
                </a:lnTo>
                <a:lnTo>
                  <a:pt x="90677" y="324612"/>
                </a:lnTo>
                <a:lnTo>
                  <a:pt x="0" y="162306"/>
                </a:lnTo>
                <a:lnTo>
                  <a:pt x="90677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8</a:t>
            </a:fld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6828" y="802004"/>
            <a:ext cx="5835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>
                <a:latin typeface="Noto Sans CJK JP Regular"/>
                <a:cs typeface="Noto Sans CJK JP Regular"/>
              </a:rPr>
              <a:t>目录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9223" y="1760220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5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1327" y="1760220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前期工作进度回顾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9223" y="2695955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1327" y="2695955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中景战略发展理解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9223" y="3631691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1327" y="3631691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内部管理诊断报告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9223" y="4565903"/>
            <a:ext cx="713740" cy="76962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66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8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81327" y="4565903"/>
            <a:ext cx="6422390" cy="76962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70"/>
              </a:spcBef>
            </a:pPr>
            <a:r>
              <a:rPr sz="2000">
                <a:latin typeface="Noto Sans CJK JP Regular"/>
                <a:cs typeface="Noto Sans CJK JP Regular"/>
              </a:rPr>
              <a:t>下一阶段工作安排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80822" y="2609850"/>
            <a:ext cx="7589520" cy="935990"/>
          </a:xfrm>
          <a:custGeom>
            <a:rect l="l" t="t" r="r" b="b"/>
            <a:pathLst>
              <a:path w="7589520" h="935989">
                <a:moveTo>
                  <a:pt x="0" y="935736"/>
                </a:moveTo>
                <a:lnTo>
                  <a:pt x="7589520" y="935736"/>
                </a:lnTo>
                <a:lnTo>
                  <a:pt x="7589520" y="0"/>
                </a:lnTo>
                <a:lnTo>
                  <a:pt x="0" y="0"/>
                </a:lnTo>
                <a:lnTo>
                  <a:pt x="0" y="935736"/>
                </a:lnTo>
                <a:close/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797670" y="6539424"/>
            <a:ext cx="100330" cy="12446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z="700" spc="-5">
                <a:latin typeface="Arial"/>
                <a:cs typeface="Arial"/>
              </a:rPr>
              <a:t>9</a:t>
            </a:fld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41163" y="4302632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FFFF"/>
                </a:solidFill>
              </a:rPr>
              <a:t>战略理解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61543" y="192404"/>
            <a:ext cx="7839075" cy="9639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-5"/>
              <a:t>中景</a:t>
            </a:r>
            <a:r>
              <a:rPr spc="135"/>
              <a:t>SWOT</a:t>
            </a:r>
            <a:r>
              <a:rPr spc="-5"/>
              <a:t>分析：</a:t>
            </a:r>
          </a:p>
          <a:p>
            <a:pPr marL="12700" marR="5080">
              <a:lnSpc>
                <a:spcPts val="2380"/>
              </a:lnSpc>
              <a:spcBef>
                <a:spcPts val="165"/>
              </a:spcBef>
            </a:pPr>
            <a:r>
              <a:rPr spc="-5"/>
              <a:t>行业处于快速发展期，市场开放逐</a:t>
            </a:r>
            <a:r>
              <a:rPr/>
              <a:t>步</a:t>
            </a:r>
            <a:r>
              <a:rPr spc="-5"/>
              <a:t>释放</a:t>
            </a:r>
            <a:r>
              <a:rPr/>
              <a:t>大</a:t>
            </a:r>
            <a:r>
              <a:rPr spc="-5"/>
              <a:t>量机</a:t>
            </a:r>
            <a:r>
              <a:rPr/>
              <a:t>遇</a:t>
            </a:r>
            <a:r>
              <a:rPr spc="-5"/>
              <a:t>，但</a:t>
            </a:r>
            <a:r>
              <a:rPr/>
              <a:t>公</a:t>
            </a:r>
            <a:r>
              <a:rPr spc="-5"/>
              <a:t>司处于 起步阶段，尚未建立足够的组织能</a:t>
            </a:r>
            <a:r>
              <a:rPr/>
              <a:t>力</a:t>
            </a:r>
            <a:r>
              <a:rPr spc="-5"/>
              <a:t>实现</a:t>
            </a:r>
            <a:r>
              <a:rPr/>
              <a:t>企</a:t>
            </a:r>
            <a:r>
              <a:rPr spc="-5"/>
              <a:t>业价</a:t>
            </a:r>
            <a:r>
              <a:rPr/>
              <a:t>值</a:t>
            </a:r>
            <a:r>
              <a:rPr spc="-5"/>
              <a:t>的转化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11</a:t>
            </a:fld>
            <a:endParaRPr spc="-5"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22731" y="3774947"/>
          <a:ext cx="8335644" cy="25609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15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05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1495">
                <a:tc>
                  <a:txBody>
                    <a:bodyPr vert="horz" wrap="square"/>
                    <a:lstStyle/>
                    <a:p>
                      <a:pPr marR="8255" algn="ctr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1800" spc="114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0</a:t>
                      </a:r>
                      <a:r>
                        <a:rPr sz="18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机遇</a:t>
                      </a:r>
                      <a:endParaRPr sz="18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20650" marB="0">
                    <a:lnL w="6350">
                      <a:solidFill>
                        <a:srgbClr val="002C5C"/>
                      </a:solidFill>
                      <a:prstDash val="solid"/>
                    </a:lnL>
                    <a:lnR w="6350">
                      <a:solidFill>
                        <a:srgbClr val="002C5C"/>
                      </a:solidFill>
                      <a:prstDash val="solid"/>
                    </a:lnR>
                    <a:lnT w="6350">
                      <a:solidFill>
                        <a:srgbClr val="002C5C"/>
                      </a:solidFill>
                      <a:prstDash val="solid"/>
                    </a:lnT>
                    <a:lnB w="6350">
                      <a:solidFill>
                        <a:srgbClr val="002C5C"/>
                      </a:solidFill>
                      <a:prstDash val="solid"/>
                    </a:lnB>
                    <a:solidFill>
                      <a:srgbClr val="0062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305" algn="ctr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1800" spc="45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T</a:t>
                      </a:r>
                      <a:r>
                        <a:rPr sz="18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挑战</a:t>
                      </a:r>
                      <a:endParaRPr sz="18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20650" marB="0">
                    <a:lnL w="6350">
                      <a:solidFill>
                        <a:srgbClr val="002C5C"/>
                      </a:solidFill>
                      <a:prstDash val="solid"/>
                    </a:lnL>
                    <a:lnR w="6350">
                      <a:solidFill>
                        <a:srgbClr val="002C5C"/>
                      </a:solidFill>
                      <a:prstDash val="solid"/>
                    </a:lnR>
                    <a:lnT w="6350">
                      <a:solidFill>
                        <a:srgbClr val="002C5C"/>
                      </a:solidFill>
                      <a:prstDash val="solid"/>
                    </a:lnT>
                    <a:lnB w="6350">
                      <a:solidFill>
                        <a:srgbClr val="002C5C"/>
                      </a:solidFill>
                      <a:prstDash val="solid"/>
                    </a:lnB>
                    <a:solidFill>
                      <a:srgbClr val="0062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29460">
                <a:tc>
                  <a:txBody>
                    <a:bodyPr vert="horz" wrap="square"/>
                    <a:lstStyle/>
                    <a:p>
                      <a:pPr marL="304165" indent="-228600">
                        <a:lnSpc>
                          <a:spcPct val="100000"/>
                        </a:lnSpc>
                        <a:spcBef>
                          <a:spcPts val="530"/>
                        </a:spcBef>
                        <a:buAutoNum type="arabicPeriod"/>
                        <a:tabLst>
                          <a:tab pos="304800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政府固定资产投入逐渐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向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公共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基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础服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务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聚焦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04165" marR="164465" indent="-228600">
                        <a:lnSpc>
                          <a:spcPct val="100000"/>
                        </a:lnSpc>
                        <a:spcBef>
                          <a:spcPts val="600"/>
                        </a:spcBef>
                        <a:buAutoNum type="arabicPeriod"/>
                        <a:tabLst>
                          <a:tab pos="304800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政府推动城镇化与生态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文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明建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设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一体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化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建设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带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来 的新机遇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04165" indent="-228600">
                        <a:lnSpc>
                          <a:spcPct val="100000"/>
                        </a:lnSpc>
                        <a:spcBef>
                          <a:spcPts val="600"/>
                        </a:spcBef>
                        <a:buAutoNum type="arabicPeriod"/>
                        <a:tabLst>
                          <a:tab pos="304800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三四线城市在规划设计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方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面的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需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求旺盛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04165" indent="-228600">
                        <a:lnSpc>
                          <a:spcPct val="100000"/>
                        </a:lnSpc>
                        <a:spcBef>
                          <a:spcPts val="605"/>
                        </a:spcBef>
                        <a:buAutoNum type="arabicPeriod"/>
                        <a:tabLst>
                          <a:tab pos="304800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行业对民营资本进入提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供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窗口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与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机遇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04165" indent="-228600">
                        <a:lnSpc>
                          <a:spcPct val="100000"/>
                        </a:lnSpc>
                        <a:spcBef>
                          <a:spcPts val="600"/>
                        </a:spcBef>
                        <a:buAutoNum type="arabicPeriod"/>
                        <a:tabLst>
                          <a:tab pos="304800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区域市场愈加开放，企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业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可以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参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与竞争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7310" marB="0">
                    <a:lnL w="6350">
                      <a:solidFill>
                        <a:srgbClr val="002C5C"/>
                      </a:solidFill>
                      <a:prstDash val="solid"/>
                    </a:lnL>
                    <a:lnR w="6350">
                      <a:solidFill>
                        <a:srgbClr val="002C5C"/>
                      </a:solidFill>
                      <a:prstDash val="solid"/>
                    </a:lnR>
                    <a:lnT w="6350">
                      <a:solidFill>
                        <a:srgbClr val="002C5C"/>
                      </a:solidFill>
                      <a:prstDash val="solid"/>
                    </a:lnT>
                    <a:lnB w="6350">
                      <a:solidFill>
                        <a:srgbClr val="002C5C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25755" indent="-228600">
                        <a:lnSpc>
                          <a:spcPct val="100000"/>
                        </a:lnSpc>
                        <a:spcBef>
                          <a:spcPts val="530"/>
                        </a:spcBef>
                        <a:buAutoNum type="arabicPeriod"/>
                        <a:tabLst>
                          <a:tab pos="325755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细分行业人才积累有限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，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人才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竞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争激烈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25755" indent="-228600">
                        <a:lnSpc>
                          <a:spcPct val="100000"/>
                        </a:lnSpc>
                        <a:spcBef>
                          <a:spcPts val="600"/>
                        </a:spcBef>
                        <a:buAutoNum type="arabicPeriod"/>
                        <a:tabLst>
                          <a:tab pos="325755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行业利润呈持续走低的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现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象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25755" indent="-228600">
                        <a:lnSpc>
                          <a:spcPct val="100000"/>
                        </a:lnSpc>
                        <a:spcBef>
                          <a:spcPts val="605"/>
                        </a:spcBef>
                        <a:buAutoNum type="arabicPeriod"/>
                        <a:tabLst>
                          <a:tab pos="325755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行业要求逐步提高和规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范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化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25755" indent="-228600">
                        <a:lnSpc>
                          <a:spcPct val="100000"/>
                        </a:lnSpc>
                        <a:spcBef>
                          <a:spcPts val="595"/>
                        </a:spcBef>
                        <a:buAutoNum type="arabicPeriod"/>
                        <a:tabLst>
                          <a:tab pos="325755"/>
                        </a:tabLst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行业中已有一批初具规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模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与实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力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的同</a:t>
                      </a:r>
                      <a:r>
                        <a:rPr sz="1400" spc="-15">
                          <a:latin typeface="Noto Sans CJK JP Regular"/>
                          <a:cs typeface="Noto Sans CJK JP Regular"/>
                        </a:rPr>
                        <a:t>类</a:t>
                      </a:r>
                      <a:r>
                        <a:rPr sz="1400">
                          <a:latin typeface="Noto Sans CJK JP Regular"/>
                          <a:cs typeface="Noto Sans CJK JP Regular"/>
                        </a:rPr>
                        <a:t>项竞争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2575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对手（民营）占领市场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7310" marB="0">
                    <a:lnL w="6350">
                      <a:solidFill>
                        <a:srgbClr val="002C5C"/>
                      </a:solidFill>
                      <a:prstDash val="solid"/>
                    </a:lnL>
                    <a:lnR w="6350">
                      <a:solidFill>
                        <a:srgbClr val="002C5C"/>
                      </a:solidFill>
                      <a:prstDash val="solid"/>
                    </a:lnR>
                    <a:lnT w="6350">
                      <a:solidFill>
                        <a:srgbClr val="002C5C"/>
                      </a:solidFill>
                      <a:prstDash val="solid"/>
                    </a:lnT>
                    <a:lnB w="6350">
                      <a:solidFill>
                        <a:srgbClr val="002C5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522731" y="1837944"/>
            <a:ext cx="4200525" cy="1882139"/>
          </a:xfrm>
          <a:prstGeom prst="rect">
            <a:avLst/>
          </a:prstGeom>
          <a:ln w="6096">
            <a:solidFill>
              <a:srgbClr val="002C5C"/>
            </a:solidFill>
          </a:ln>
        </p:spPr>
        <p:txBody>
          <a:bodyPr vert="horz" wrap="square" lIns="0" tIns="1041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625" indent="-228600">
              <a:lnSpc>
                <a:spcPct val="100000"/>
              </a:lnSpc>
              <a:spcBef>
                <a:spcPts val="819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丰富的客户资源与过硬</a:t>
            </a:r>
            <a:r>
              <a:rPr sz="1400" spc="-15">
                <a:latin typeface="Noto Sans CJK JP Regular"/>
                <a:cs typeface="Noto Sans CJK JP Regular"/>
              </a:rPr>
              <a:t>的</a:t>
            </a:r>
            <a:r>
              <a:rPr sz="1400">
                <a:latin typeface="Noto Sans CJK JP Regular"/>
                <a:cs typeface="Noto Sans CJK JP Regular"/>
              </a:rPr>
              <a:t>客户</a:t>
            </a:r>
            <a:r>
              <a:rPr sz="1400" spc="-15">
                <a:latin typeface="Noto Sans CJK JP Regular"/>
                <a:cs typeface="Noto Sans CJK JP Regular"/>
              </a:rPr>
              <a:t>关</a:t>
            </a:r>
            <a:r>
              <a:rPr sz="1400">
                <a:latin typeface="Noto Sans CJK JP Regular"/>
                <a:cs typeface="Noto Sans CJK JP Regular"/>
              </a:rPr>
              <a:t>系</a:t>
            </a:r>
            <a:endParaRPr sz="1400">
              <a:latin typeface="Noto Sans CJK JP Regular"/>
              <a:cs typeface="Noto Sans CJK JP Regular"/>
            </a:endParaRPr>
          </a:p>
          <a:p>
            <a:pPr marL="30162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高品质的品牌形象</a:t>
            </a:r>
            <a:endParaRPr sz="1400">
              <a:latin typeface="Noto Sans CJK JP Regular"/>
              <a:cs typeface="Noto Sans CJK JP Regular"/>
            </a:endParaRPr>
          </a:p>
          <a:p>
            <a:pPr marL="30162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深耕常州区域，有较大</a:t>
            </a:r>
            <a:r>
              <a:rPr sz="1400" spc="-15">
                <a:latin typeface="Noto Sans CJK JP Regular"/>
                <a:cs typeface="Noto Sans CJK JP Regular"/>
              </a:rPr>
              <a:t>的</a:t>
            </a:r>
            <a:r>
              <a:rPr sz="1400">
                <a:latin typeface="Noto Sans CJK JP Regular"/>
                <a:cs typeface="Noto Sans CJK JP Regular"/>
              </a:rPr>
              <a:t>影响力</a:t>
            </a:r>
            <a:endParaRPr sz="1400">
              <a:latin typeface="Noto Sans CJK JP Regular"/>
              <a:cs typeface="Noto Sans CJK JP Regular"/>
            </a:endParaRPr>
          </a:p>
          <a:p>
            <a:pPr marL="301625" indent="-228600">
              <a:lnSpc>
                <a:spcPct val="100000"/>
              </a:lnSpc>
              <a:spcBef>
                <a:spcPts val="605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民营企业操作的灵活性</a:t>
            </a:r>
            <a:endParaRPr sz="1400">
              <a:latin typeface="Noto Sans CJK JP Regular"/>
              <a:cs typeface="Noto Sans CJK JP Regular"/>
            </a:endParaRPr>
          </a:p>
          <a:p>
            <a:pPr marL="30162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一定的资金实力</a:t>
            </a:r>
            <a:endParaRPr sz="1400">
              <a:latin typeface="Noto Sans CJK JP Regular"/>
              <a:cs typeface="Noto Sans CJK JP Regular"/>
            </a:endParaRPr>
          </a:p>
          <a:p>
            <a:pPr marL="30162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2260"/>
              </a:tabLst>
            </a:pPr>
            <a:r>
              <a:rPr sz="1400">
                <a:latin typeface="Noto Sans CJK JP Regular"/>
                <a:cs typeface="Noto Sans CJK JP Regular"/>
              </a:rPr>
              <a:t>在某些专业技术领域持</a:t>
            </a:r>
            <a:r>
              <a:rPr sz="1400" spc="-15">
                <a:latin typeface="Noto Sans CJK JP Regular"/>
                <a:cs typeface="Noto Sans CJK JP Regular"/>
              </a:rPr>
              <a:t>有</a:t>
            </a:r>
            <a:r>
              <a:rPr sz="1400">
                <a:latin typeface="Noto Sans CJK JP Regular"/>
                <a:cs typeface="Noto Sans CJK JP Regular"/>
              </a:rPr>
              <a:t>较高</a:t>
            </a:r>
            <a:r>
              <a:rPr sz="1400" spc="-15">
                <a:latin typeface="Noto Sans CJK JP Regular"/>
                <a:cs typeface="Noto Sans CJK JP Regular"/>
              </a:rPr>
              <a:t>资</a:t>
            </a:r>
            <a:r>
              <a:rPr sz="1400">
                <a:latin typeface="Noto Sans CJK JP Regular"/>
                <a:cs typeface="Noto Sans CJK JP Regular"/>
              </a:rPr>
              <a:t>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2731" y="1344167"/>
            <a:ext cx="4200525" cy="494030"/>
          </a:xfrm>
          <a:prstGeom prst="rect">
            <a:avLst/>
          </a:prstGeom>
          <a:solidFill>
            <a:srgbClr val="00624F"/>
          </a:solidFill>
          <a:ln w="6096">
            <a:solidFill>
              <a:srgbClr val="002C5C"/>
            </a:solidFill>
          </a:ln>
        </p:spPr>
        <p:txBody>
          <a:bodyPr vert="horz" wrap="square" lIns="0" tIns="1009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9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S优势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74691" y="1830323"/>
            <a:ext cx="4087495" cy="1882139"/>
          </a:xfrm>
          <a:prstGeom prst="rect">
            <a:avLst/>
          </a:prstGeom>
          <a:ln w="6096">
            <a:solidFill>
              <a:srgbClr val="002C5C"/>
            </a:solidFill>
          </a:ln>
        </p:spPr>
        <p:txBody>
          <a:bodyPr vert="horz" wrap="square" lIns="0" tIns="654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2895" indent="-228600">
              <a:lnSpc>
                <a:spcPct val="100000"/>
              </a:lnSpc>
              <a:spcBef>
                <a:spcPts val="515"/>
              </a:spcBef>
              <a:buAutoNum type="arabicPeriod"/>
              <a:tabLst>
                <a:tab pos="303530"/>
              </a:tabLst>
            </a:pPr>
            <a:r>
              <a:rPr sz="1400">
                <a:latin typeface="Noto Sans CJK JP Regular"/>
                <a:cs typeface="Noto Sans CJK JP Regular"/>
              </a:rPr>
              <a:t>企业所在区域发展空间</a:t>
            </a:r>
            <a:r>
              <a:rPr sz="1400" spc="-15">
                <a:latin typeface="Noto Sans CJK JP Regular"/>
                <a:cs typeface="Noto Sans CJK JP Regular"/>
              </a:rPr>
              <a:t>限</a:t>
            </a:r>
            <a:r>
              <a:rPr sz="1400" spc="5">
                <a:latin typeface="Noto Sans CJK JP Regular"/>
                <a:cs typeface="Noto Sans CJK JP Regular"/>
              </a:rPr>
              <a:t>制</a:t>
            </a:r>
            <a:endParaRPr sz="1400">
              <a:latin typeface="Noto Sans CJK JP Regular"/>
              <a:cs typeface="Noto Sans CJK JP Regular"/>
            </a:endParaRPr>
          </a:p>
          <a:p>
            <a:pPr marL="302895" indent="-228600">
              <a:lnSpc>
                <a:spcPct val="100000"/>
              </a:lnSpc>
              <a:spcBef>
                <a:spcPts val="605"/>
              </a:spcBef>
              <a:buAutoNum type="arabicPeriod"/>
              <a:tabLst>
                <a:tab pos="303530"/>
              </a:tabLst>
            </a:pPr>
            <a:r>
              <a:rPr sz="1400">
                <a:latin typeface="Noto Sans CJK JP Regular"/>
                <a:cs typeface="Noto Sans CJK JP Regular"/>
              </a:rPr>
              <a:t>跨区域品牌影响力较低</a:t>
            </a:r>
            <a:endParaRPr sz="1400">
              <a:latin typeface="Noto Sans CJK JP Regular"/>
              <a:cs typeface="Noto Sans CJK JP Regular"/>
            </a:endParaRPr>
          </a:p>
          <a:p>
            <a:pPr marL="30289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3530"/>
              </a:tabLst>
            </a:pPr>
            <a:r>
              <a:rPr sz="1400">
                <a:latin typeface="Noto Sans CJK JP Regular"/>
                <a:cs typeface="Noto Sans CJK JP Regular"/>
              </a:rPr>
              <a:t>业务经验沉淀不足</a:t>
            </a:r>
            <a:endParaRPr sz="1400">
              <a:latin typeface="Noto Sans CJK JP Regular"/>
              <a:cs typeface="Noto Sans CJK JP Regular"/>
            </a:endParaRPr>
          </a:p>
          <a:p>
            <a:pPr marL="30289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3530"/>
              </a:tabLst>
            </a:pPr>
            <a:r>
              <a:rPr sz="1400">
                <a:latin typeface="Noto Sans CJK JP Regular"/>
                <a:cs typeface="Noto Sans CJK JP Regular"/>
              </a:rPr>
              <a:t>组织与运营模式未明晰</a:t>
            </a:r>
            <a:endParaRPr sz="1400">
              <a:latin typeface="Noto Sans CJK JP Regular"/>
              <a:cs typeface="Noto Sans CJK JP Regular"/>
            </a:endParaRPr>
          </a:p>
          <a:p>
            <a:pPr marL="302895" indent="-228600">
              <a:lnSpc>
                <a:spcPct val="100000"/>
              </a:lnSpc>
              <a:spcBef>
                <a:spcPts val="600"/>
              </a:spcBef>
              <a:buAutoNum type="arabicPeriod"/>
              <a:tabLst>
                <a:tab pos="303530"/>
              </a:tabLst>
            </a:pPr>
            <a:r>
              <a:rPr sz="1400">
                <a:latin typeface="Noto Sans CJK JP Regular"/>
                <a:cs typeface="Noto Sans CJK JP Regular"/>
              </a:rPr>
              <a:t>行业管理及专业技术人</a:t>
            </a:r>
            <a:r>
              <a:rPr sz="1400" spc="-15">
                <a:latin typeface="Noto Sans CJK JP Regular"/>
                <a:cs typeface="Noto Sans CJK JP Regular"/>
              </a:rPr>
              <a:t>才</a:t>
            </a:r>
            <a:r>
              <a:rPr sz="1400">
                <a:latin typeface="Noto Sans CJK JP Regular"/>
                <a:cs typeface="Noto Sans CJK JP Regular"/>
              </a:rPr>
              <a:t>匮乏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74691" y="1335024"/>
            <a:ext cx="4087495" cy="495300"/>
          </a:xfrm>
          <a:prstGeom prst="rect">
            <a:avLst/>
          </a:prstGeom>
          <a:solidFill>
            <a:srgbClr val="00624F"/>
          </a:solidFill>
          <a:ln w="6096">
            <a:solidFill>
              <a:srgbClr val="002C5C"/>
            </a:solidFill>
          </a:ln>
        </p:spPr>
        <p:txBody>
          <a:bodyPr vert="horz" wrap="square" lIns="0" tIns="1016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" algn="ctr">
              <a:lnSpc>
                <a:spcPct val="100000"/>
              </a:lnSpc>
              <a:spcBef>
                <a:spcPts val="800"/>
              </a:spcBef>
            </a:pPr>
            <a:r>
              <a:rPr sz="1800" spc="345">
                <a:solidFill>
                  <a:srgbClr val="FFFFFF"/>
                </a:solidFill>
                <a:latin typeface="Noto Sans CJK JP Regular"/>
                <a:cs typeface="Noto Sans CJK JP Regular"/>
              </a:rPr>
              <a:t>W</a:t>
            </a: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劣势</a:t>
            </a:r>
            <a:endParaRPr sz="18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10895" y="2033016"/>
            <a:ext cx="2628900" cy="4087495"/>
          </a:xfrm>
          <a:custGeom>
            <a:rect l="l" t="t" r="r" b="b"/>
            <a:pathLst>
              <a:path w="2628900" h="4087495">
                <a:moveTo>
                  <a:pt x="0" y="4087367"/>
                </a:moveTo>
                <a:lnTo>
                  <a:pt x="2628900" y="4087367"/>
                </a:lnTo>
                <a:lnTo>
                  <a:pt x="2628900" y="0"/>
                </a:lnTo>
                <a:lnTo>
                  <a:pt x="0" y="0"/>
                </a:lnTo>
                <a:lnTo>
                  <a:pt x="0" y="4087367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560309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我们发现中景博道作为企业内部价</a:t>
            </a:r>
            <a:r>
              <a:rPr/>
              <a:t>值</a:t>
            </a:r>
            <a:r>
              <a:rPr spc="-5"/>
              <a:t>链的</a:t>
            </a:r>
            <a:r>
              <a:rPr/>
              <a:t>龙</a:t>
            </a:r>
            <a:r>
              <a:rPr spc="-5"/>
              <a:t>头，</a:t>
            </a:r>
            <a:r>
              <a:rPr/>
              <a:t>没</a:t>
            </a:r>
            <a:r>
              <a:rPr spc="-5"/>
              <a:t>有明</a:t>
            </a:r>
            <a:r>
              <a:rPr/>
              <a:t>确</a:t>
            </a:r>
            <a:r>
              <a:rPr spc="-5"/>
              <a:t>的愿 景和使命，公司的发展远景迫切需</a:t>
            </a:r>
            <a:r>
              <a:rPr/>
              <a:t>要</a:t>
            </a:r>
            <a:r>
              <a:rPr spc="-5"/>
              <a:t>明确</a:t>
            </a:r>
          </a:p>
        </p:txBody>
      </p:sp>
      <p:sp>
        <p:nvSpPr>
          <p:cNvPr id="7" name="object 7"/>
          <p:cNvSpPr/>
          <p:nvPr/>
        </p:nvSpPr>
        <p:spPr>
          <a:xfrm>
            <a:off x="310895" y="1559052"/>
            <a:ext cx="2632075" cy="463550"/>
          </a:xfrm>
          <a:custGeom>
            <a:rect l="l" t="t" r="r" b="b"/>
            <a:pathLst>
              <a:path w="2632075" h="463550">
                <a:moveTo>
                  <a:pt x="0" y="463296"/>
                </a:moveTo>
                <a:lnTo>
                  <a:pt x="2631948" y="463296"/>
                </a:lnTo>
                <a:lnTo>
                  <a:pt x="2631948" y="0"/>
                </a:lnTo>
                <a:lnTo>
                  <a:pt x="0" y="0"/>
                </a:lnTo>
                <a:lnTo>
                  <a:pt x="0" y="463296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10895" y="1559052"/>
            <a:ext cx="2632075" cy="463550"/>
          </a:xfrm>
          <a:custGeom>
            <a:rect l="l" t="t" r="r" b="b"/>
            <a:pathLst>
              <a:path w="2632075" h="463550">
                <a:moveTo>
                  <a:pt x="0" y="463296"/>
                </a:moveTo>
                <a:lnTo>
                  <a:pt x="2631948" y="463296"/>
                </a:lnTo>
                <a:lnTo>
                  <a:pt x="2631948" y="0"/>
                </a:lnTo>
                <a:lnTo>
                  <a:pt x="0" y="0"/>
                </a:lnTo>
                <a:lnTo>
                  <a:pt x="0" y="463296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15468" y="1563624"/>
            <a:ext cx="2620010" cy="45974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97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ct val="100000"/>
              </a:lnSpc>
              <a:spcBef>
                <a:spcPts val="770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中景公司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041904" y="2205227"/>
            <a:ext cx="337185" cy="3599815"/>
          </a:xfrm>
          <a:custGeom>
            <a:rect l="l" t="t" r="r" b="b"/>
            <a:pathLst>
              <a:path w="337185" h="3599815">
                <a:moveTo>
                  <a:pt x="0" y="0"/>
                </a:moveTo>
                <a:lnTo>
                  <a:pt x="0" y="3599688"/>
                </a:lnTo>
                <a:lnTo>
                  <a:pt x="336804" y="1800352"/>
                </a:lnTo>
                <a:lnTo>
                  <a:pt x="0" y="0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582156" y="2039111"/>
            <a:ext cx="2228215" cy="4087495"/>
          </a:xfrm>
          <a:prstGeom prst="rect">
            <a:avLst/>
          </a:prstGeom>
          <a:ln w="12192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168910">
              <a:lnSpc>
                <a:spcPct val="100000"/>
              </a:lnSpc>
              <a:spcBef>
                <a:spcPts val="1090"/>
              </a:spcBef>
            </a:pPr>
            <a:r>
              <a:rPr sz="1400">
                <a:latin typeface="Noto Sans CJK JP Regular"/>
                <a:cs typeface="Noto Sans CJK JP Regular"/>
              </a:rPr>
              <a:t>愿景：</a:t>
            </a:r>
            <a:endParaRPr sz="1400">
              <a:latin typeface="Noto Sans CJK JP Regular"/>
              <a:cs typeface="Noto Sans CJK JP Regular"/>
            </a:endParaRPr>
          </a:p>
          <a:p>
            <a:pPr marL="168910" marR="90805">
              <a:lnSpc>
                <a:spcPct val="100000"/>
              </a:lnSpc>
              <a:spcBef>
                <a:spcPts val="600"/>
              </a:spcBef>
            </a:pPr>
            <a:r>
              <a:rPr sz="1400">
                <a:latin typeface="Noto Sans CJK JP Regular"/>
                <a:cs typeface="Noto Sans CJK JP Regular"/>
              </a:rPr>
              <a:t>成为全球生态环境建设与 运营领军企业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68910">
              <a:lnSpc>
                <a:spcPct val="100000"/>
              </a:lnSpc>
            </a:pPr>
            <a:r>
              <a:rPr sz="1400">
                <a:latin typeface="Noto Sans CJK JP Regular"/>
                <a:cs typeface="Noto Sans CJK JP Regular"/>
              </a:rPr>
              <a:t>使命：</a:t>
            </a:r>
            <a:endParaRPr sz="1400">
              <a:latin typeface="Noto Sans CJK JP Regular"/>
              <a:cs typeface="Noto Sans CJK JP Regular"/>
            </a:endParaRPr>
          </a:p>
          <a:p>
            <a:pPr marL="168910" marR="90805">
              <a:lnSpc>
                <a:spcPct val="135700"/>
              </a:lnSpc>
            </a:pPr>
            <a:r>
              <a:rPr sz="1400">
                <a:latin typeface="Noto Sans CJK JP Regular"/>
                <a:cs typeface="Noto Sans CJK JP Regular"/>
              </a:rPr>
              <a:t>生态文明建设的践行者， 环境绿化美化的耕耘者。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68910">
              <a:lnSpc>
                <a:spcPct val="100000"/>
              </a:lnSpc>
            </a:pPr>
            <a:r>
              <a:rPr sz="1400">
                <a:latin typeface="Noto Sans CJK JP Regular"/>
                <a:cs typeface="Noto Sans CJK JP Regular"/>
              </a:rPr>
              <a:t>价值观：</a:t>
            </a:r>
            <a:endParaRPr sz="1400">
              <a:latin typeface="Noto Sans CJK JP Regular"/>
              <a:cs typeface="Noto Sans CJK JP Regular"/>
            </a:endParaRPr>
          </a:p>
          <a:p>
            <a:pPr marL="168910">
              <a:lnSpc>
                <a:spcPct val="100000"/>
              </a:lnSpc>
              <a:spcBef>
                <a:spcPts val="600"/>
              </a:spcBef>
            </a:pPr>
            <a:r>
              <a:rPr sz="1400">
                <a:latin typeface="Noto Sans CJK JP Regular"/>
                <a:cs typeface="Noto Sans CJK JP Regular"/>
              </a:rPr>
              <a:t>厚德、笃行、创新、卓越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86728" y="1578863"/>
            <a:ext cx="2219325" cy="454659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97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01040">
              <a:lnSpc>
                <a:spcPct val="100000"/>
              </a:lnSpc>
              <a:spcBef>
                <a:spcPts val="770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示例公司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32047" y="2054351"/>
            <a:ext cx="3023870" cy="4072254"/>
          </a:xfrm>
          <a:prstGeom prst="rect">
            <a:avLst/>
          </a:prstGeom>
          <a:solidFill>
            <a:srgbClr val="E3F7CD"/>
          </a:solidFill>
          <a:ln w="12192">
            <a:solidFill>
              <a:srgbClr val="001E41"/>
            </a:solidFill>
          </a:ln>
        </p:spPr>
        <p:txBody>
          <a:bodyPr vert="horz" wrap="square" lIns="0" tIns="25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90170">
              <a:lnSpc>
                <a:spcPct val="100000"/>
              </a:lnSpc>
            </a:pPr>
            <a:r>
              <a:rPr sz="1400" spc="80">
                <a:latin typeface="Noto Sans CJK JP Regular"/>
                <a:cs typeface="Noto Sans CJK JP Regular"/>
              </a:rPr>
              <a:t>1</a:t>
            </a:r>
            <a:r>
              <a:rPr sz="1400">
                <a:latin typeface="Noto Sans CJK JP Regular"/>
                <a:cs typeface="Noto Sans CJK JP Regular"/>
              </a:rPr>
              <a:t>、愿景：</a:t>
            </a:r>
            <a:endParaRPr sz="1400">
              <a:latin typeface="Noto Sans CJK JP Regular"/>
              <a:cs typeface="Noto Sans CJK JP Regular"/>
            </a:endParaRPr>
          </a:p>
          <a:p>
            <a:pPr marL="265430" marR="160020" indent="-175260">
              <a:lnSpc>
                <a:spcPct val="119000"/>
              </a:lnSpc>
              <a:spcBef>
                <a:spcPts val="15"/>
              </a:spcBef>
            </a:pPr>
            <a:r>
              <a:rPr sz="1400" spc="2150">
                <a:solidFill>
                  <a:srgbClr val="FF6600"/>
                </a:solidFill>
                <a:latin typeface="Wingdings"/>
                <a:cs typeface="Wingdings"/>
              </a:rPr>
              <a:t></a:t>
            </a:r>
            <a:r>
              <a:rPr sz="1400">
                <a:latin typeface="Noto Sans CJK JP Regular"/>
                <a:cs typeface="Noto Sans CJK JP Regular"/>
              </a:rPr>
              <a:t>愿景说明：</a:t>
            </a:r>
            <a:r>
              <a:rPr sz="1200">
                <a:latin typeface="Noto Sans CJK JP Regular"/>
                <a:cs typeface="Noto Sans CJK JP Regular"/>
              </a:rPr>
              <a:t>指对企业远景和发展</a:t>
            </a:r>
            <a:r>
              <a:rPr sz="1200" spc="-835">
                <a:latin typeface="Noto Sans CJK JP Regular"/>
                <a:cs typeface="Noto Sans CJK JP Regular"/>
              </a:rPr>
              <a:t>方 </a:t>
            </a:r>
            <a:r>
              <a:rPr sz="1200">
                <a:latin typeface="Noto Sans CJK JP Regular"/>
                <a:cs typeface="Noto Sans CJK JP Regular"/>
              </a:rPr>
              <a:t>向的高度概括，是企业家的希望和理想 。</a:t>
            </a:r>
            <a:endParaRPr sz="12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305"/>
              </a:spcBef>
            </a:pPr>
            <a:r>
              <a:rPr sz="1400" spc="2155">
                <a:solidFill>
                  <a:srgbClr val="FF6600"/>
                </a:solidFill>
                <a:latin typeface="Wingdings"/>
                <a:cs typeface="Wingdings"/>
              </a:rPr>
              <a:t></a:t>
            </a:r>
            <a:r>
              <a:rPr sz="1400">
                <a:latin typeface="Noto Sans CJK JP Regular"/>
                <a:cs typeface="Noto Sans CJK JP Regular"/>
              </a:rPr>
              <a:t>中景博道的愿景：</a:t>
            </a:r>
            <a:r>
              <a:rPr sz="1400">
                <a:solidFill>
                  <a:srgbClr val="C00000"/>
                </a:solidFill>
                <a:latin typeface="Noto Sans CJK JP Regular"/>
                <a:cs typeface="Noto Sans CJK JP Regular"/>
              </a:rPr>
              <a:t>？？？</a:t>
            </a:r>
            <a:endParaRPr sz="14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940"/>
              </a:spcBef>
            </a:pPr>
            <a:r>
              <a:rPr sz="1400" spc="80">
                <a:latin typeface="Noto Sans CJK JP Regular"/>
                <a:cs typeface="Noto Sans CJK JP Regular"/>
              </a:rPr>
              <a:t>2</a:t>
            </a:r>
            <a:r>
              <a:rPr sz="1400">
                <a:latin typeface="Noto Sans CJK JP Regular"/>
                <a:cs typeface="Noto Sans CJK JP Regular"/>
              </a:rPr>
              <a:t>、使命：</a:t>
            </a:r>
            <a:endParaRPr sz="1400">
              <a:latin typeface="Noto Sans CJK JP Regular"/>
              <a:cs typeface="Noto Sans CJK JP Regular"/>
            </a:endParaRPr>
          </a:p>
          <a:p>
            <a:pPr marL="265430" marR="181610" indent="-175260">
              <a:lnSpc>
                <a:spcPct val="119000"/>
              </a:lnSpc>
              <a:spcBef>
                <a:spcPts val="15"/>
              </a:spcBef>
            </a:pPr>
            <a:r>
              <a:rPr sz="1400" spc="2150">
                <a:solidFill>
                  <a:srgbClr val="FF6600"/>
                </a:solidFill>
                <a:latin typeface="Wingdings"/>
                <a:cs typeface="Wingdings"/>
              </a:rPr>
              <a:t></a:t>
            </a:r>
            <a:r>
              <a:rPr sz="1400">
                <a:latin typeface="Noto Sans CJK JP Regular"/>
                <a:cs typeface="Noto Sans CJK JP Regular"/>
              </a:rPr>
              <a:t>使命说明：</a:t>
            </a:r>
            <a:r>
              <a:rPr sz="1200">
                <a:latin typeface="Noto Sans CJK JP Regular"/>
                <a:cs typeface="Noto Sans CJK JP Regular"/>
              </a:rPr>
              <a:t>指企业对自身和社会</a:t>
            </a:r>
            <a:r>
              <a:rPr sz="1200" spc="-1005">
                <a:latin typeface="Noto Sans CJK JP Regular"/>
                <a:cs typeface="Noto Sans CJK JP Regular"/>
              </a:rPr>
              <a:t>发 </a:t>
            </a:r>
            <a:r>
              <a:rPr sz="1200">
                <a:latin typeface="Noto Sans CJK JP Regular"/>
                <a:cs typeface="Noto Sans CJK JP Regular"/>
              </a:rPr>
              <a:t>展所作出的承诺，公司存在的理由、 肩</a:t>
            </a:r>
            <a:endParaRPr sz="1200">
              <a:latin typeface="Noto Sans CJK JP Regular"/>
              <a:cs typeface="Noto Sans CJK JP Regular"/>
            </a:endParaRPr>
          </a:p>
          <a:p>
            <a:pPr marL="265430">
              <a:lnSpc>
                <a:spcPct val="100000"/>
              </a:lnSpc>
              <a:spcBef>
                <a:spcPts val="305"/>
              </a:spcBef>
            </a:pPr>
            <a:r>
              <a:rPr sz="1200">
                <a:latin typeface="Noto Sans CJK JP Regular"/>
                <a:cs typeface="Noto Sans CJK JP Regular"/>
              </a:rPr>
              <a:t>负的责任、追求的内容、努力的意</a:t>
            </a:r>
            <a:r>
              <a:rPr sz="1200" spc="5">
                <a:latin typeface="Noto Sans CJK JP Regular"/>
                <a:cs typeface="Noto Sans CJK JP Regular"/>
              </a:rPr>
              <a:t>义</a:t>
            </a:r>
            <a:r>
              <a:rPr sz="1400">
                <a:latin typeface="Noto Sans CJK JP Regular"/>
                <a:cs typeface="Noto Sans CJK JP Regular"/>
              </a:rPr>
              <a:t>。</a:t>
            </a:r>
            <a:endParaRPr sz="14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335"/>
              </a:spcBef>
            </a:pPr>
            <a:r>
              <a:rPr sz="1400" spc="2155">
                <a:solidFill>
                  <a:srgbClr val="FF6600"/>
                </a:solidFill>
                <a:latin typeface="Wingdings"/>
                <a:cs typeface="Wingdings"/>
              </a:rPr>
              <a:t></a:t>
            </a:r>
            <a:r>
              <a:rPr sz="1400">
                <a:latin typeface="Noto Sans CJK JP Regular"/>
                <a:cs typeface="Noto Sans CJK JP Regular"/>
              </a:rPr>
              <a:t>中景博道的使命：</a:t>
            </a:r>
            <a:r>
              <a:rPr sz="1400">
                <a:solidFill>
                  <a:srgbClr val="C00000"/>
                </a:solidFill>
                <a:latin typeface="Noto Sans CJK JP Regular"/>
                <a:cs typeface="Noto Sans CJK JP Regular"/>
              </a:rPr>
              <a:t>？？？</a:t>
            </a:r>
            <a:endParaRPr sz="14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940"/>
              </a:spcBef>
            </a:pPr>
            <a:r>
              <a:rPr sz="1400" spc="80">
                <a:latin typeface="Noto Sans CJK JP Regular"/>
                <a:cs typeface="Noto Sans CJK JP Regular"/>
              </a:rPr>
              <a:t>3</a:t>
            </a:r>
            <a:r>
              <a:rPr sz="1400">
                <a:latin typeface="Noto Sans CJK JP Regular"/>
                <a:cs typeface="Noto Sans CJK JP Regular"/>
              </a:rPr>
              <a:t>、价值观：</a:t>
            </a:r>
            <a:endParaRPr sz="14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335"/>
              </a:spcBef>
            </a:pPr>
            <a:r>
              <a:rPr sz="1400" spc="2150">
                <a:solidFill>
                  <a:srgbClr val="FF6600"/>
                </a:solidFill>
                <a:latin typeface="Wingdings"/>
                <a:cs typeface="Wingdings"/>
              </a:rPr>
              <a:t></a:t>
            </a:r>
            <a:r>
              <a:rPr sz="1400">
                <a:latin typeface="Noto Sans CJK JP Regular"/>
                <a:cs typeface="Noto Sans CJK JP Regular"/>
              </a:rPr>
              <a:t>中景博道的价值观：</a:t>
            </a:r>
            <a:endParaRPr sz="1400">
              <a:latin typeface="Noto Sans CJK JP Regular"/>
              <a:cs typeface="Noto Sans CJK JP Regular"/>
            </a:endParaRPr>
          </a:p>
          <a:p>
            <a:pPr marL="247015">
              <a:lnSpc>
                <a:spcPct val="100000"/>
              </a:lnSpc>
              <a:spcBef>
                <a:spcPts val="335"/>
              </a:spcBef>
            </a:pPr>
            <a:r>
              <a:rPr sz="1400">
                <a:latin typeface="Noto Sans CJK JP Regular"/>
                <a:cs typeface="Noto Sans CJK JP Regular"/>
              </a:rPr>
              <a:t>诚信、互利、负责、协</a:t>
            </a:r>
            <a:r>
              <a:rPr sz="1400" spc="-15">
                <a:latin typeface="Noto Sans CJK JP Regular"/>
                <a:cs typeface="Noto Sans CJK JP Regular"/>
              </a:rPr>
              <a:t>作</a:t>
            </a:r>
            <a:r>
              <a:rPr sz="1400">
                <a:latin typeface="Noto Sans CJK JP Regular"/>
                <a:cs typeface="Noto Sans CJK JP Regular"/>
              </a:rPr>
              <a:t>、包容</a:t>
            </a:r>
            <a:endParaRPr sz="1400">
              <a:latin typeface="Noto Sans CJK JP Regular"/>
              <a:cs typeface="Noto Sans CJK JP Regular"/>
            </a:endParaRPr>
          </a:p>
          <a:p>
            <a:pPr marL="300355">
              <a:lnSpc>
                <a:spcPct val="100000"/>
              </a:lnSpc>
              <a:spcBef>
                <a:spcPts val="535"/>
              </a:spcBef>
            </a:pPr>
            <a:r>
              <a:rPr sz="1200">
                <a:latin typeface="Noto Sans CJK JP Regular"/>
                <a:cs typeface="Noto Sans CJK JP Regular"/>
              </a:rPr>
              <a:t>（摘自公司官网）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36620" y="1595627"/>
            <a:ext cx="3014980" cy="452755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971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9230">
              <a:lnSpc>
                <a:spcPct val="100000"/>
              </a:lnSpc>
              <a:spcBef>
                <a:spcPts val="76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中景博道愿景、使命与价值观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49452" y="2116835"/>
            <a:ext cx="1270000" cy="368935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381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>
              <a:lnSpc>
                <a:spcPct val="100000"/>
              </a:lnSpc>
              <a:spcBef>
                <a:spcPts val="300"/>
              </a:spcBef>
            </a:pPr>
            <a:r>
              <a:rPr sz="1800" spc="-5">
                <a:latin typeface="Noto Sans CJK JP Regular"/>
                <a:cs typeface="Noto Sans CJK JP Regular"/>
              </a:rPr>
              <a:t>中景博道</a:t>
            </a:r>
            <a:endParaRPr sz="1800">
              <a:latin typeface="Noto Sans CJK JP Regular"/>
              <a:cs typeface="Noto Sans CJK JP Regular"/>
            </a:endParaRPr>
          </a:p>
        </p:txBody>
      </p: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579119" y="3384803"/>
          <a:ext cx="1988184" cy="2353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6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0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05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0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17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3685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7020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>
                          <a:latin typeface="Noto Sans CJK JP Regular"/>
                          <a:cs typeface="Noto Sans CJK JP Regular"/>
                        </a:rPr>
                        <a:t>中景地产</a:t>
                      </a:r>
                      <a:endParaRPr sz="18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9370" marB="0">
                    <a:solidFill>
                      <a:srgbClr val="BEBEB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240"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002C5C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2C5C"/>
                      </a:solidFill>
                      <a:prstDash val="solid"/>
                    </a:ln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671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002C5C"/>
                      </a:solidFill>
                      <a:prstDash val="solid"/>
                    </a:lnR>
                  </a:tcPr>
                </a:tc>
                <a:tc gridSpan="6">
                  <a:txBody>
                    <a:bodyPr vert="horz" wrap="square"/>
                    <a:lstStyle/>
                    <a:p>
                      <a:pPr marL="49403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200">
                          <a:solidFill>
                            <a:srgbClr val="C00000"/>
                          </a:solidFill>
                          <a:latin typeface="Noto Sans CJK JP Regular"/>
                          <a:cs typeface="Noto Sans CJK JP Regular"/>
                        </a:rPr>
                        <a:t>业务延伸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6670" marB="0">
                    <a:lnL w="6350">
                      <a:solidFill>
                        <a:srgbClr val="002C5C"/>
                      </a:solidFill>
                      <a:prstDash val="solid"/>
                    </a:lnL>
                    <a:lnR w="6350">
                      <a:solidFill>
                        <a:srgbClr val="002C5C"/>
                      </a:solidFill>
                      <a:prstDash val="solid"/>
                    </a:lnR>
                    <a:lnT w="6350">
                      <a:solidFill>
                        <a:srgbClr val="002C5C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2C5C"/>
                      </a:solidFill>
                      <a:prstDash val="soli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0785">
                <a:tc gridSpan="3">
                  <a:txBody>
                    <a:bodyPr vert="horz" wrap="square"/>
                    <a:lstStyle/>
                    <a:p>
                      <a:pPr marL="121920" marR="114935" algn="just">
                        <a:lnSpc>
                          <a:spcPct val="100200"/>
                        </a:lnSpc>
                        <a:spcBef>
                          <a:spcPts val="295"/>
                        </a:spcBef>
                      </a:pPr>
                      <a:r>
                        <a:rPr sz="1800">
                          <a:latin typeface="Noto Sans CJK JP Regular"/>
                          <a:cs typeface="Noto Sans CJK JP Regular"/>
                        </a:rPr>
                        <a:t>中 景 物 业</a:t>
                      </a:r>
                      <a:endParaRPr sz="18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7465" marB="0">
                    <a:solidFill>
                      <a:srgbClr val="BEBEB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 marL="123189" marR="113030" algn="just">
                        <a:lnSpc>
                          <a:spcPct val="100200"/>
                        </a:lnSpc>
                        <a:spcBef>
                          <a:spcPts val="295"/>
                        </a:spcBef>
                      </a:pPr>
                      <a:r>
                        <a:rPr sz="1800">
                          <a:latin typeface="Noto Sans CJK JP Regular"/>
                          <a:cs typeface="Noto Sans CJK JP Regular"/>
                        </a:rPr>
                        <a:t>中 景 酒 店</a:t>
                      </a:r>
                      <a:endParaRPr sz="18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7465" marB="0">
                    <a:solidFill>
                      <a:srgbClr val="BEBEB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7" name="object 17"/>
          <p:cNvSpPr/>
          <p:nvPr/>
        </p:nvSpPr>
        <p:spPr>
          <a:xfrm>
            <a:off x="6702552" y="2218944"/>
            <a:ext cx="1983710" cy="4632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239011" y="2510027"/>
            <a:ext cx="76200" cy="829944"/>
          </a:xfrm>
          <a:custGeom>
            <a:rect l="l" t="t" r="r" b="b"/>
            <a:pathLst>
              <a:path w="76200" h="829944">
                <a:moveTo>
                  <a:pt x="31750" y="753618"/>
                </a:moveTo>
                <a:lnTo>
                  <a:pt x="0" y="753618"/>
                </a:lnTo>
                <a:lnTo>
                  <a:pt x="38100" y="829818"/>
                </a:lnTo>
                <a:lnTo>
                  <a:pt x="69850" y="766318"/>
                </a:lnTo>
                <a:lnTo>
                  <a:pt x="31750" y="766318"/>
                </a:lnTo>
                <a:lnTo>
                  <a:pt x="31750" y="753618"/>
                </a:lnTo>
                <a:close/>
              </a:path>
              <a:path w="76200" h="829944">
                <a:moveTo>
                  <a:pt x="44450" y="0"/>
                </a:moveTo>
                <a:lnTo>
                  <a:pt x="31750" y="0"/>
                </a:lnTo>
                <a:lnTo>
                  <a:pt x="31750" y="766318"/>
                </a:lnTo>
                <a:lnTo>
                  <a:pt x="44450" y="766318"/>
                </a:lnTo>
                <a:lnTo>
                  <a:pt x="44450" y="0"/>
                </a:lnTo>
                <a:close/>
              </a:path>
              <a:path w="76200" h="829944">
                <a:moveTo>
                  <a:pt x="76200" y="753618"/>
                </a:moveTo>
                <a:lnTo>
                  <a:pt x="44450" y="753618"/>
                </a:lnTo>
                <a:lnTo>
                  <a:pt x="44450" y="766318"/>
                </a:lnTo>
                <a:lnTo>
                  <a:pt x="69850" y="766318"/>
                </a:lnTo>
                <a:lnTo>
                  <a:pt x="76200" y="753618"/>
                </a:lnTo>
                <a:close/>
              </a:path>
            </a:pathLst>
          </a:custGeom>
          <a:solidFill>
            <a:srgbClr val="002C5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834895" y="2485644"/>
            <a:ext cx="76200" cy="899794"/>
          </a:xfrm>
          <a:custGeom>
            <a:rect l="l" t="t" r="r" b="b"/>
            <a:pathLst>
              <a:path w="76200" h="899794">
                <a:moveTo>
                  <a:pt x="44450" y="63500"/>
                </a:moveTo>
                <a:lnTo>
                  <a:pt x="31750" y="63500"/>
                </a:lnTo>
                <a:lnTo>
                  <a:pt x="31750" y="899540"/>
                </a:lnTo>
                <a:lnTo>
                  <a:pt x="44450" y="899540"/>
                </a:lnTo>
                <a:lnTo>
                  <a:pt x="44450" y="63500"/>
                </a:lnTo>
                <a:close/>
              </a:path>
              <a:path w="76200" h="89979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89979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2C5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047292" y="2519298"/>
            <a:ext cx="16573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C00000"/>
                </a:solidFill>
                <a:latin typeface="Noto Sans CJK JP Regular"/>
                <a:cs typeface="Noto Sans CJK JP Regular"/>
              </a:rPr>
              <a:t>机 会 发 现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12</a:t>
            </a:fld>
            <a:endParaRPr spc="-5"/>
          </a:p>
        </p:txBody>
      </p:sp>
      <p:sp>
        <p:nvSpPr>
          <p:cNvPr id="21" name="object 21"/>
          <p:cNvSpPr txBox="1"/>
          <p:nvPr/>
        </p:nvSpPr>
        <p:spPr>
          <a:xfrm>
            <a:off x="1976882" y="2519934"/>
            <a:ext cx="1651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C00000"/>
                </a:solidFill>
                <a:latin typeface="Noto Sans CJK JP Regular"/>
                <a:cs typeface="Noto Sans CJK JP Regular"/>
              </a:rPr>
              <a:t>实 力 支 撑</a:t>
            </a:r>
            <a:endParaRPr sz="12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560309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在明确发展远景的基础上，中景博</a:t>
            </a:r>
            <a:r>
              <a:rPr/>
              <a:t>道</a:t>
            </a:r>
            <a:r>
              <a:rPr spc="-5"/>
              <a:t>进一</a:t>
            </a:r>
            <a:r>
              <a:rPr/>
              <a:t>步</a:t>
            </a:r>
            <a:r>
              <a:rPr spc="-5"/>
              <a:t>明确</a:t>
            </a:r>
            <a:r>
              <a:rPr/>
              <a:t>未</a:t>
            </a:r>
            <a:r>
              <a:rPr spc="-5"/>
              <a:t>来三</a:t>
            </a:r>
            <a:r>
              <a:rPr/>
              <a:t>年</a:t>
            </a:r>
            <a:r>
              <a:rPr spc="-5"/>
              <a:t>的战 略目标，为企业经营管理指明方向</a:t>
            </a:r>
          </a:p>
        </p:txBody>
      </p:sp>
      <p:sp>
        <p:nvSpPr>
          <p:cNvPr id="6" name="object 6"/>
          <p:cNvSpPr/>
          <p:nvPr/>
        </p:nvSpPr>
        <p:spPr>
          <a:xfrm>
            <a:off x="817625" y="1462277"/>
            <a:ext cx="7199630" cy="1021080"/>
          </a:xfrm>
          <a:custGeom>
            <a:rect l="l" t="t" r="r" b="b"/>
            <a:pathLst>
              <a:path w="7199630" h="1021080">
                <a:moveTo>
                  <a:pt x="0" y="1021080"/>
                </a:moveTo>
                <a:lnTo>
                  <a:pt x="3599688" y="0"/>
                </a:lnTo>
                <a:lnTo>
                  <a:pt x="7199376" y="1021080"/>
                </a:lnTo>
                <a:lnTo>
                  <a:pt x="0" y="1021080"/>
                </a:lnTo>
                <a:close/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9536" y="5105412"/>
            <a:ext cx="7167371" cy="47242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90016" y="5135879"/>
            <a:ext cx="7056120" cy="361315"/>
          </a:xfrm>
          <a:custGeom>
            <a:rect l="l" t="t" r="r" b="b"/>
            <a:pathLst>
              <a:path w="7056120" h="361314">
                <a:moveTo>
                  <a:pt x="0" y="361188"/>
                </a:moveTo>
                <a:lnTo>
                  <a:pt x="7056120" y="361188"/>
                </a:lnTo>
                <a:lnTo>
                  <a:pt x="7056120" y="0"/>
                </a:lnTo>
                <a:lnTo>
                  <a:pt x="0" y="0"/>
                </a:lnTo>
                <a:lnTo>
                  <a:pt x="0" y="361188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576577" y="1594866"/>
            <a:ext cx="5680075" cy="806450"/>
          </a:xfrm>
          <a:custGeom>
            <a:rect l="l" t="t" r="r" b="b"/>
            <a:pathLst>
              <a:path w="5680075" h="806450">
                <a:moveTo>
                  <a:pt x="2839974" y="0"/>
                </a:moveTo>
                <a:lnTo>
                  <a:pt x="0" y="806196"/>
                </a:lnTo>
                <a:lnTo>
                  <a:pt x="5679948" y="806196"/>
                </a:lnTo>
                <a:lnTo>
                  <a:pt x="2839974" y="0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576577" y="1594866"/>
            <a:ext cx="5680075" cy="806450"/>
          </a:xfrm>
          <a:custGeom>
            <a:rect l="l" t="t" r="r" b="b"/>
            <a:pathLst>
              <a:path w="5680075" h="806450">
                <a:moveTo>
                  <a:pt x="0" y="806196"/>
                </a:moveTo>
                <a:lnTo>
                  <a:pt x="2839974" y="0"/>
                </a:lnTo>
                <a:lnTo>
                  <a:pt x="5679948" y="806196"/>
                </a:lnTo>
                <a:lnTo>
                  <a:pt x="0" y="806196"/>
                </a:lnTo>
                <a:close/>
              </a:path>
            </a:pathLst>
          </a:custGeom>
          <a:ln w="38099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187700" y="2030679"/>
            <a:ext cx="245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>
                <a:solidFill>
                  <a:srgbClr val="C00000"/>
                </a:solidFill>
                <a:latin typeface="Noto Sans CJK JP Regular"/>
                <a:cs typeface="Noto Sans CJK JP Regular"/>
              </a:rPr>
              <a:t>国内领先的上市规划设计院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13</a:t>
            </a:fld>
            <a:endParaRPr spc="-5"/>
          </a:p>
        </p:txBody>
      </p:sp>
      <p:sp>
        <p:nvSpPr>
          <p:cNvPr id="12" name="object 12"/>
          <p:cNvSpPr txBox="1"/>
          <p:nvPr/>
        </p:nvSpPr>
        <p:spPr>
          <a:xfrm>
            <a:off x="1278636" y="2510027"/>
            <a:ext cx="6277610" cy="29464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196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0190">
              <a:lnSpc>
                <a:spcPct val="100000"/>
              </a:lnSpc>
              <a:spcBef>
                <a:spcPts val="155"/>
              </a:spcBef>
            </a:pPr>
            <a:r>
              <a:rPr sz="1400" spc="-5">
                <a:solidFill>
                  <a:srgbClr val="FFFFFF"/>
                </a:solidFill>
                <a:latin typeface="Arial"/>
                <a:cs typeface="Arial"/>
              </a:rPr>
              <a:t>2020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年经营目标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：</a:t>
            </a:r>
            <a:r>
              <a:rPr sz="1400" spc="-15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亿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营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收、</a:t>
            </a:r>
            <a:r>
              <a:rPr sz="1400" spc="-15">
                <a:solidFill>
                  <a:srgbClr val="FFFFFF"/>
                </a:solidFill>
                <a:latin typeface="Arial"/>
                <a:cs typeface="Arial"/>
              </a:rPr>
              <a:t>8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千万</a:t>
            </a:r>
            <a:r>
              <a:rPr sz="1400" spc="-10">
                <a:solidFill>
                  <a:srgbClr val="FFFFFF"/>
                </a:solidFill>
                <a:latin typeface="Noto Sans CJK JP Regular"/>
                <a:cs typeface="Noto Sans CJK JP Regular"/>
              </a:rPr>
              <a:t>利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润</a:t>
            </a:r>
            <a:endParaRPr sz="1400">
              <a:latin typeface="Noto Sans CJK JP Regular"/>
              <a:cs typeface="Noto Sans CJK JP Regular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885444" y="2795016"/>
          <a:ext cx="7058658" cy="26930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6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87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73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87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48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4876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2324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3323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645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194310">
                        <a:lnSpc>
                          <a:spcPct val="100000"/>
                        </a:lnSpc>
                      </a:pPr>
                      <a:r>
                        <a:rPr sz="1600" spc="-10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区域扩张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战略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290830" indent="-287020">
                        <a:lnSpc>
                          <a:spcPct val="100000"/>
                        </a:lnSpc>
                        <a:spcBef>
                          <a:spcPts val="475"/>
                        </a:spcBef>
                        <a:buSzPct val="120833"/>
                        <a:buFont typeface="Arial"/>
                        <a:buChar char="-"/>
                        <a:tabLst>
                          <a:tab pos="290195"/>
                          <a:tab pos="290830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发挥现所在区域的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290195" marR="31750">
                        <a:lnSpc>
                          <a:spcPts val="1989"/>
                        </a:lnSpc>
                        <a:spcBef>
                          <a:spcPts val="120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资源与关系优势， 向外扩张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290830" marR="31750" indent="-287020">
                        <a:lnSpc>
                          <a:spcPts val="2010"/>
                        </a:lnSpc>
                        <a:buSzPct val="120833"/>
                        <a:buFont typeface="Arial"/>
                        <a:buChar char="-"/>
                        <a:tabLst>
                          <a:tab pos="290195"/>
                          <a:tab pos="290830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选择战略性重点城 市进行布点与辐射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350" marB="0">
                    <a:lnT w="9525">
                      <a:solidFill>
                        <a:srgbClr val="BEBEBE"/>
                      </a:solidFill>
                      <a:prstDash val="solid"/>
                    </a:lnT>
                    <a:lnB w="9525">
                      <a:solidFill>
                        <a:srgbClr val="006450"/>
                      </a:solidFill>
                      <a:prstDash val="solid"/>
                    </a:lnB>
                    <a:solidFill>
                      <a:srgbClr val="77BB1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645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21082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spc="-5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技术领先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战略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74015" marR="100965" indent="-287020">
                        <a:lnSpc>
                          <a:spcPct val="129500"/>
                        </a:lnSpc>
                        <a:spcBef>
                          <a:spcPts val="229"/>
                        </a:spcBef>
                        <a:buSzPct val="120833"/>
                        <a:buFont typeface="Arial"/>
                        <a:buChar char="-"/>
                        <a:tabLst>
                          <a:tab pos="373380"/>
                          <a:tab pos="374015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横向向规划设计 多专业延伸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374015" marR="100965" indent="-287020">
                        <a:lnSpc>
                          <a:spcPts val="2000"/>
                        </a:lnSpc>
                        <a:spcBef>
                          <a:spcPts val="150"/>
                        </a:spcBef>
                        <a:buSzPct val="120833"/>
                        <a:buFont typeface="Arial"/>
                        <a:buChar char="-"/>
                        <a:tabLst>
                          <a:tab pos="373380"/>
                          <a:tab pos="374015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纵向深耕优势专 业，全面掌握核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373380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心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35" marB="0">
                    <a:lnB w="9525">
                      <a:solidFill>
                        <a:srgbClr val="006450"/>
                      </a:solidFill>
                      <a:prstDash val="solid"/>
                    </a:lnB>
                    <a:solidFill>
                      <a:srgbClr val="77BB1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645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L="19431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spc="-5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品牌引领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战略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  <a:p>
                      <a:pPr marL="329565" marR="144145" indent="-286385" algn="just">
                        <a:lnSpc>
                          <a:spcPct val="133900"/>
                        </a:lnSpc>
                        <a:spcBef>
                          <a:spcPts val="170"/>
                        </a:spcBef>
                        <a:buSzPct val="120833"/>
                        <a:buChar char="-"/>
                        <a:tabLst>
                          <a:tab pos="330200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在全国范围内建 立并扩大品牌影 响力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329565" indent="-286385">
                        <a:lnSpc>
                          <a:spcPct val="100000"/>
                        </a:lnSpc>
                        <a:spcBef>
                          <a:spcPts val="315"/>
                        </a:spcBef>
                        <a:buSzPct val="120833"/>
                        <a:buChar char="-"/>
                        <a:tabLst>
                          <a:tab pos="329565"/>
                          <a:tab pos="330200"/>
                        </a:tabLst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打造精品项目，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329565" marR="144145">
                        <a:lnSpc>
                          <a:spcPts val="1989"/>
                        </a:lnSpc>
                        <a:spcBef>
                          <a:spcPts val="125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塑造高品质的品 牌形象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5715" marB="0">
                    <a:lnB w="19050">
                      <a:solidFill>
                        <a:srgbClr val="006450"/>
                      </a:solidFill>
                      <a:prstDash val="solid"/>
                    </a:lnB>
                    <a:solidFill>
                      <a:srgbClr val="77BB1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645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680">
                <a:tc gridSpan="7">
                  <a:txBody>
                    <a:bodyPr vert="horz" wrap="square"/>
                    <a:lstStyle/>
                    <a:p>
                      <a:pPr marL="95885" algn="ctr">
                        <a:lnSpc>
                          <a:spcPct val="100000"/>
                        </a:lnSpc>
                        <a:spcBef>
                          <a:spcPts val="509"/>
                        </a:spcBef>
                      </a:pPr>
                      <a:r>
                        <a:rPr sz="1600" spc="-10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人才倍</a:t>
                      </a:r>
                      <a:r>
                        <a:rPr sz="1600" spc="-5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出</a:t>
                      </a:r>
                      <a:r>
                        <a:rPr sz="1600" spc="100">
                          <a:solidFill>
                            <a:srgbClr val="FF0000"/>
                          </a:solidFill>
                          <a:latin typeface="Noto Sans CJK JP Regular"/>
                          <a:cs typeface="Noto Sans CJK JP Regular"/>
                        </a:rPr>
                        <a:t> </a:t>
                      </a: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战略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4769" marB="0">
                    <a:lnL w="9525">
                      <a:solidFill>
                        <a:srgbClr val="006450"/>
                      </a:solidFill>
                      <a:prstDash val="solid"/>
                    </a:lnL>
                    <a:lnR w="9525">
                      <a:solidFill>
                        <a:srgbClr val="006450"/>
                      </a:solidFill>
                      <a:prstDash val="solid"/>
                    </a:lnR>
                    <a:lnT w="9525" cap="flat" cmpd="sng" algn="ctr">
                      <a:solidFill>
                        <a:srgbClr val="0064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645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890016" y="5554979"/>
            <a:ext cx="7056120" cy="650875"/>
          </a:xfrm>
          <a:prstGeom prst="rect">
            <a:avLst/>
          </a:prstGeom>
          <a:solidFill>
            <a:srgbClr val="BEBEBE"/>
          </a:solidFill>
          <a:ln w="12192">
            <a:solidFill>
              <a:srgbClr val="001E41"/>
            </a:solidFill>
          </a:ln>
        </p:spPr>
        <p:txBody>
          <a:bodyPr vert="horz" wrap="square" lIns="0" tIns="1155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69695" indent="-286385">
              <a:lnSpc>
                <a:spcPct val="100000"/>
              </a:lnSpc>
              <a:spcBef>
                <a:spcPts val="910"/>
              </a:spcBef>
              <a:buChar char="-"/>
              <a:tabLst>
                <a:tab pos="1369695"/>
                <a:tab pos="1370330"/>
              </a:tabLst>
            </a:pPr>
            <a:r>
              <a:rPr sz="1200">
                <a:latin typeface="Noto Sans CJK JP Regular"/>
                <a:cs typeface="Noto Sans CJK JP Regular"/>
              </a:rPr>
              <a:t>以行业领先的专业人才队伍，打造企业的核心竞争力</a:t>
            </a:r>
            <a:endParaRPr sz="1200">
              <a:latin typeface="Noto Sans CJK JP Regular"/>
              <a:cs typeface="Noto Sans CJK JP Regular"/>
            </a:endParaRPr>
          </a:p>
          <a:p>
            <a:pPr marL="1369695" indent="-286385">
              <a:lnSpc>
                <a:spcPct val="100000"/>
              </a:lnSpc>
              <a:spcBef>
                <a:spcPts val="600"/>
              </a:spcBef>
              <a:buChar char="-"/>
              <a:tabLst>
                <a:tab pos="1369695"/>
                <a:tab pos="1370330"/>
              </a:tabLst>
            </a:pPr>
            <a:r>
              <a:rPr sz="1200">
                <a:latin typeface="Noto Sans CJK JP Regular"/>
                <a:cs typeface="Noto Sans CJK JP Regular"/>
              </a:rPr>
              <a:t>以持续成长的人才为业务快速发展提供强有力的保障</a:t>
            </a:r>
            <a:endParaRPr sz="12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08621" y="6552124"/>
            <a:ext cx="1863725" cy="99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70"/>
              </a:lnSpc>
              <a:tabLst>
                <a:tab pos="1765300"/>
              </a:tabLst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</a:t>
            </a:r>
            <a:r>
              <a:rPr sz="700" spc="-5">
                <a:latin typeface="Arial"/>
                <a:cs typeface="Arial"/>
              </a:rPr>
              <a:t>8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5">
                <a:latin typeface="Arial"/>
                <a:cs typeface="Arial"/>
              </a:rPr>
              <a:t>K</a:t>
            </a:r>
            <a:r>
              <a:rPr sz="700" spc="-10">
                <a:latin typeface="Arial"/>
                <a:cs typeface="Arial"/>
              </a:rPr>
              <a:t>or</a:t>
            </a:r>
            <a:r>
              <a:rPr sz="700" spc="-5">
                <a:latin typeface="Arial"/>
                <a:cs typeface="Arial"/>
              </a:rPr>
              <a:t>n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15">
                <a:latin typeface="Arial"/>
                <a:cs typeface="Arial"/>
              </a:rPr>
              <a:t>F</a:t>
            </a:r>
            <a:r>
              <a:rPr sz="700" spc="-10">
                <a:latin typeface="Arial"/>
                <a:cs typeface="Arial"/>
              </a:rPr>
              <a:t>err</a:t>
            </a:r>
            <a:r>
              <a:rPr sz="700" spc="-30">
                <a:latin typeface="Arial"/>
                <a:cs typeface="Arial"/>
              </a:rPr>
              <a:t>y</a:t>
            </a:r>
            <a:r>
              <a:rPr sz="700" spc="-5">
                <a:latin typeface="Arial"/>
                <a:cs typeface="Arial"/>
              </a:rPr>
              <a:t>.</a:t>
            </a:r>
            <a:r>
              <a:rPr sz="700" spc="65">
                <a:latin typeface="Arial"/>
                <a:cs typeface="Arial"/>
              </a:rPr>
              <a:t> </a:t>
            </a:r>
            <a:r>
              <a:rPr sz="700" spc="-5">
                <a:latin typeface="Arial"/>
                <a:cs typeface="Arial"/>
              </a:rPr>
              <a:t>All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</a:t>
            </a:r>
            <a:r>
              <a:rPr sz="700" spc="-5">
                <a:latin typeface="Arial"/>
                <a:cs typeface="Arial"/>
              </a:rPr>
              <a:t>ig</a:t>
            </a:r>
            <a:r>
              <a:rPr sz="700" spc="-10">
                <a:latin typeface="Arial"/>
                <a:cs typeface="Arial"/>
              </a:rPr>
              <a:t>h</a:t>
            </a:r>
            <a:r>
              <a:rPr sz="700" spc="-5">
                <a:latin typeface="Arial"/>
                <a:cs typeface="Arial"/>
              </a:rPr>
              <a:t>ts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</a:t>
            </a:r>
            <a:r>
              <a:rPr sz="700" spc="-5">
                <a:latin typeface="Arial"/>
                <a:cs typeface="Arial"/>
              </a:rPr>
              <a:t>s</a:t>
            </a:r>
            <a:r>
              <a:rPr sz="700" spc="-10">
                <a:latin typeface="Arial"/>
                <a:cs typeface="Arial"/>
              </a:rPr>
              <a:t>er</a:t>
            </a:r>
            <a:r>
              <a:rPr sz="700" spc="-5">
                <a:latin typeface="Arial"/>
                <a:cs typeface="Arial"/>
              </a:rPr>
              <a:t>v</a:t>
            </a:r>
            <a:r>
              <a:rPr sz="700" spc="-10">
                <a:latin typeface="Arial"/>
                <a:cs typeface="Arial"/>
              </a:rPr>
              <a:t>e</a:t>
            </a:r>
            <a:r>
              <a:rPr sz="700" spc="-5">
                <a:latin typeface="Arial"/>
                <a:cs typeface="Arial"/>
              </a:rPr>
              <a:t>d</a:t>
            </a:r>
            <a:r>
              <a:rPr sz="700">
                <a:latin typeface="Arial"/>
                <a:cs typeface="Arial"/>
              </a:rPr>
              <a:t>	</a:t>
            </a:r>
            <a:r>
              <a:rPr sz="700" spc="-10">
                <a:latin typeface="Arial"/>
                <a:cs typeface="Arial"/>
              </a:rPr>
              <a:t>14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7535" y="6312408"/>
            <a:ext cx="8700770" cy="500380"/>
          </a:xfrm>
          <a:custGeom>
            <a:rect l="l" t="t" r="r" b="b"/>
            <a:pathLst>
              <a:path w="8700770" h="500379">
                <a:moveTo>
                  <a:pt x="0" y="499871"/>
                </a:moveTo>
                <a:lnTo>
                  <a:pt x="8700516" y="499871"/>
                </a:lnTo>
                <a:lnTo>
                  <a:pt x="8700516" y="0"/>
                </a:lnTo>
                <a:lnTo>
                  <a:pt x="0" y="0"/>
                </a:lnTo>
                <a:lnTo>
                  <a:pt x="0" y="4998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86841" y="429005"/>
            <a:ext cx="58845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中景博道的战略目标，有赖于多层</a:t>
            </a:r>
            <a:r>
              <a:rPr/>
              <a:t>面</a:t>
            </a:r>
            <a:r>
              <a:rPr spc="-5"/>
              <a:t>的目</a:t>
            </a:r>
            <a:r>
              <a:rPr/>
              <a:t>标</a:t>
            </a:r>
            <a:r>
              <a:rPr spc="-5"/>
              <a:t>实现</a:t>
            </a:r>
          </a:p>
        </p:txBody>
      </p:sp>
      <p:sp>
        <p:nvSpPr>
          <p:cNvPr id="8" name="object 8"/>
          <p:cNvSpPr/>
          <p:nvPr/>
        </p:nvSpPr>
        <p:spPr>
          <a:xfrm>
            <a:off x="1004316" y="1516380"/>
            <a:ext cx="7691755" cy="1216660"/>
          </a:xfrm>
          <a:custGeom>
            <a:rect l="l" t="t" r="r" b="b"/>
            <a:pathLst>
              <a:path w="7691755" h="1216660">
                <a:moveTo>
                  <a:pt x="0" y="1216152"/>
                </a:moveTo>
                <a:lnTo>
                  <a:pt x="7691628" y="1216152"/>
                </a:lnTo>
                <a:lnTo>
                  <a:pt x="7691628" y="0"/>
                </a:lnTo>
                <a:lnTo>
                  <a:pt x="0" y="0"/>
                </a:lnTo>
                <a:lnTo>
                  <a:pt x="0" y="1216152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76883" y="2828544"/>
            <a:ext cx="7691755" cy="932815"/>
          </a:xfrm>
          <a:custGeom>
            <a:rect l="l" t="t" r="r" b="b"/>
            <a:pathLst>
              <a:path w="7691755" h="932814">
                <a:moveTo>
                  <a:pt x="0" y="932687"/>
                </a:moveTo>
                <a:lnTo>
                  <a:pt x="7691628" y="932687"/>
                </a:lnTo>
                <a:lnTo>
                  <a:pt x="7691628" y="0"/>
                </a:lnTo>
                <a:lnTo>
                  <a:pt x="0" y="0"/>
                </a:lnTo>
                <a:lnTo>
                  <a:pt x="0" y="93268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540252" y="832103"/>
            <a:ext cx="2354580" cy="46990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1225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50">
              <a:lnSpc>
                <a:spcPct val="100000"/>
              </a:lnSpc>
              <a:spcBef>
                <a:spcPts val="96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国内领先的上市规划设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计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院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540252" y="1606296"/>
            <a:ext cx="2301240" cy="38100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787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8615">
              <a:lnSpc>
                <a:spcPct val="100000"/>
              </a:lnSpc>
              <a:spcBef>
                <a:spcPts val="62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持续稳定增长的利润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231135" y="2217420"/>
            <a:ext cx="1309370" cy="381000"/>
          </a:xfrm>
          <a:custGeom>
            <a:rect l="l" t="t" r="r" b="b"/>
            <a:pathLst>
              <a:path w="1309370" h="381000">
                <a:moveTo>
                  <a:pt x="0" y="381000"/>
                </a:moveTo>
                <a:lnTo>
                  <a:pt x="1309115" y="381000"/>
                </a:lnTo>
                <a:lnTo>
                  <a:pt x="1309115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2231135" y="2283079"/>
            <a:ext cx="13093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7815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增加收入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5841491" y="2217420"/>
            <a:ext cx="1309370" cy="381000"/>
          </a:xfrm>
          <a:custGeom>
            <a:rect l="l" t="t" r="r" b="b"/>
            <a:pathLst>
              <a:path w="1309370" h="381000">
                <a:moveTo>
                  <a:pt x="0" y="381000"/>
                </a:moveTo>
                <a:lnTo>
                  <a:pt x="1309115" y="381000"/>
                </a:lnTo>
                <a:lnTo>
                  <a:pt x="1309115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5841491" y="2283079"/>
            <a:ext cx="13093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845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降低成本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493519" y="3105911"/>
            <a:ext cx="1755775" cy="381000"/>
          </a:xfrm>
          <a:custGeom>
            <a:rect l="l" t="t" r="r" b="b"/>
            <a:pathLst>
              <a:path w="1755775" h="381000">
                <a:moveTo>
                  <a:pt x="0" y="381000"/>
                </a:moveTo>
                <a:lnTo>
                  <a:pt x="1755648" y="381000"/>
                </a:lnTo>
                <a:lnTo>
                  <a:pt x="1755648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912111" y="3064891"/>
            <a:ext cx="9169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235" marR="5080" indent="-9017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建立稳定的 客户关系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155435" y="3105911"/>
            <a:ext cx="1689100" cy="381000"/>
          </a:xfrm>
          <a:custGeom>
            <a:rect l="l" t="t" r="r" b="b"/>
            <a:pathLst>
              <a:path w="1689100" h="381000">
                <a:moveTo>
                  <a:pt x="0" y="381000"/>
                </a:moveTo>
                <a:lnTo>
                  <a:pt x="1688591" y="381000"/>
                </a:lnTo>
                <a:lnTo>
                  <a:pt x="1688591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6363080" y="3171570"/>
            <a:ext cx="127381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强化品牌影响力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004316" y="3857244"/>
            <a:ext cx="7691755" cy="1324610"/>
          </a:xfrm>
          <a:custGeom>
            <a:rect l="l" t="t" r="r" b="b"/>
            <a:pathLst>
              <a:path w="7691755" h="1324610">
                <a:moveTo>
                  <a:pt x="0" y="1324355"/>
                </a:moveTo>
                <a:lnTo>
                  <a:pt x="7691628" y="1324355"/>
                </a:lnTo>
                <a:lnTo>
                  <a:pt x="7691628" y="0"/>
                </a:lnTo>
                <a:lnTo>
                  <a:pt x="0" y="0"/>
                </a:lnTo>
                <a:lnTo>
                  <a:pt x="0" y="132435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04316" y="5292852"/>
            <a:ext cx="7691755" cy="1324610"/>
          </a:xfrm>
          <a:custGeom>
            <a:rect l="l" t="t" r="r" b="b"/>
            <a:pathLst>
              <a:path w="7691755" h="1324609">
                <a:moveTo>
                  <a:pt x="0" y="1324356"/>
                </a:moveTo>
                <a:lnTo>
                  <a:pt x="7691628" y="1324356"/>
                </a:lnTo>
                <a:lnTo>
                  <a:pt x="7691628" y="0"/>
                </a:lnTo>
                <a:lnTo>
                  <a:pt x="0" y="0"/>
                </a:lnTo>
                <a:lnTo>
                  <a:pt x="0" y="1324356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54151" y="1522475"/>
            <a:ext cx="462280" cy="119507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150">
              <a:latin typeface="Times New Roman"/>
              <a:cs typeface="Times New Roman"/>
            </a:endParaRPr>
          </a:p>
          <a:p>
            <a:pPr marL="116205">
              <a:lnSpc>
                <a:spcPct val="100000"/>
              </a:lnSpc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财</a:t>
            </a:r>
            <a:endParaRPr sz="1800">
              <a:latin typeface="Noto Sans CJK JP Regular"/>
              <a:cs typeface="Noto Sans CJK JP Regular"/>
            </a:endParaRPr>
          </a:p>
          <a:p>
            <a:pPr marL="116205">
              <a:lnSpc>
                <a:spcPct val="100000"/>
              </a:lnSpc>
              <a:spcBef>
                <a:spcPts val="1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务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498091" y="2375154"/>
            <a:ext cx="6903211" cy="29237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589786" y="4063365"/>
            <a:ext cx="1366520" cy="939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844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市场营销体系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区域平台建立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客户资源维护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市场调研与拓展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108450" y="4027170"/>
            <a:ext cx="1518920" cy="939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7804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项目管理体系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保障项目进度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全面项目质量管理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鼓励技术创新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77330" y="4018610"/>
            <a:ext cx="1301115" cy="9398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844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职能管理体系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专业支撑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高效协同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资源保障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3057144" y="5388864"/>
            <a:ext cx="1690370" cy="381000"/>
          </a:xfrm>
          <a:custGeom>
            <a:rect l="l" t="t" r="r" b="b"/>
            <a:pathLst>
              <a:path w="1690370" h="381000">
                <a:moveTo>
                  <a:pt x="0" y="381000"/>
                </a:moveTo>
                <a:lnTo>
                  <a:pt x="1690116" y="381000"/>
                </a:lnTo>
                <a:lnTo>
                  <a:pt x="1690116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057144" y="5769864"/>
            <a:ext cx="1690370" cy="684530"/>
          </a:xfrm>
          <a:custGeom>
            <a:rect l="l" t="t" r="r" b="b"/>
            <a:pathLst>
              <a:path w="1690370" h="684529">
                <a:moveTo>
                  <a:pt x="0" y="684276"/>
                </a:moveTo>
                <a:lnTo>
                  <a:pt x="1690116" y="684276"/>
                </a:lnTo>
                <a:lnTo>
                  <a:pt x="1690116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3149473" y="5455107"/>
            <a:ext cx="1518920" cy="939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844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制度流程建设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打通业务流程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搭建信息平台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规范各项规章制度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152144" y="5372100"/>
            <a:ext cx="1689100" cy="381000"/>
          </a:xfrm>
          <a:custGeom>
            <a:rect l="l" t="t" r="r" b="b"/>
            <a:pathLst>
              <a:path w="1689100" h="381000">
                <a:moveTo>
                  <a:pt x="0" y="381000"/>
                </a:moveTo>
                <a:lnTo>
                  <a:pt x="1688592" y="381000"/>
                </a:lnTo>
                <a:lnTo>
                  <a:pt x="1688592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152144" y="5753100"/>
            <a:ext cx="1689100" cy="684530"/>
          </a:xfrm>
          <a:custGeom>
            <a:rect l="l" t="t" r="r" b="b"/>
            <a:pathLst>
              <a:path w="1689100" h="684529">
                <a:moveTo>
                  <a:pt x="0" y="684276"/>
                </a:moveTo>
                <a:lnTo>
                  <a:pt x="1688592" y="684276"/>
                </a:lnTo>
                <a:lnTo>
                  <a:pt x="1688592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1243279" y="5438038"/>
            <a:ext cx="1214120" cy="939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624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人才发展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关键人才供应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人才培养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人才梯队建设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942332" y="5388864"/>
            <a:ext cx="1689100" cy="381000"/>
          </a:xfrm>
          <a:custGeom>
            <a:rect l="l" t="t" r="r" b="b"/>
            <a:pathLst>
              <a:path w="1689100" h="381000">
                <a:moveTo>
                  <a:pt x="0" y="381000"/>
                </a:moveTo>
                <a:lnTo>
                  <a:pt x="1688591" y="381000"/>
                </a:lnTo>
                <a:lnTo>
                  <a:pt x="1688591" y="0"/>
                </a:lnTo>
                <a:lnTo>
                  <a:pt x="0" y="0"/>
                </a:lnTo>
                <a:lnTo>
                  <a:pt x="0" y="38100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942332" y="5769864"/>
            <a:ext cx="1689100" cy="684530"/>
          </a:xfrm>
          <a:custGeom>
            <a:rect l="l" t="t" r="r" b="b"/>
            <a:pathLst>
              <a:path w="1689100" h="684529">
                <a:moveTo>
                  <a:pt x="0" y="684276"/>
                </a:moveTo>
                <a:lnTo>
                  <a:pt x="1688591" y="684276"/>
                </a:lnTo>
                <a:lnTo>
                  <a:pt x="1688591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5033771" y="5455107"/>
            <a:ext cx="1518920" cy="939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827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资质与知识管理</a:t>
            </a:r>
            <a:endParaRPr sz="14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提升专业资质水平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知识的积累与传承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建立共享学习平台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6842759" y="5394959"/>
            <a:ext cx="1689100" cy="379730"/>
          </a:xfrm>
          <a:custGeom>
            <a:rect l="l" t="t" r="r" b="b"/>
            <a:pathLst>
              <a:path w="1689100" h="379729">
                <a:moveTo>
                  <a:pt x="0" y="379475"/>
                </a:moveTo>
                <a:lnTo>
                  <a:pt x="1688592" y="379475"/>
                </a:lnTo>
                <a:lnTo>
                  <a:pt x="1688592" y="0"/>
                </a:lnTo>
                <a:lnTo>
                  <a:pt x="0" y="0"/>
                </a:lnTo>
                <a:lnTo>
                  <a:pt x="0" y="379475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7332218" y="5460593"/>
            <a:ext cx="7264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文化建设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6842759" y="5774435"/>
            <a:ext cx="1689100" cy="684530"/>
          </a:xfrm>
          <a:custGeom>
            <a:rect l="l" t="t" r="r" b="b"/>
            <a:pathLst>
              <a:path w="1689100" h="684529">
                <a:moveTo>
                  <a:pt x="0" y="684276"/>
                </a:moveTo>
                <a:lnTo>
                  <a:pt x="1688592" y="684276"/>
                </a:lnTo>
                <a:lnTo>
                  <a:pt x="1688592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935469" y="5916879"/>
            <a:ext cx="15189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6385" indent="-28638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企业文化理念宣传</a:t>
            </a:r>
            <a:endParaRPr sz="1200">
              <a:latin typeface="Noto Sans CJK JP Regular"/>
              <a:cs typeface="Noto Sans CJK JP Regular"/>
            </a:endParaRPr>
          </a:p>
          <a:p>
            <a:pPr marL="286385" indent="-286385">
              <a:lnSpc>
                <a:spcPct val="100000"/>
              </a:lnSpc>
              <a:buFont typeface="Arial"/>
              <a:buChar char="•"/>
              <a:tabLst>
                <a:tab pos="286385"/>
                <a:tab pos="287020"/>
              </a:tabLst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企业文化活动组织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8055" y="2828544"/>
            <a:ext cx="462280" cy="9328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1822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" marR="109220">
              <a:lnSpc>
                <a:spcPct val="100600"/>
              </a:lnSpc>
              <a:spcBef>
                <a:spcPts val="143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客 户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54151" y="3872484"/>
            <a:ext cx="462280" cy="130937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1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205" marR="107950" algn="just">
              <a:lnSpc>
                <a:spcPct val="100200"/>
              </a:lnSpc>
              <a:spcBef>
                <a:spcPts val="76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内 部 运 营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55676" y="5292852"/>
            <a:ext cx="462280" cy="130937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205" marR="107950" algn="just">
              <a:lnSpc>
                <a:spcPct val="100200"/>
              </a:lnSpc>
              <a:spcBef>
                <a:spcPts val="770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学 习 成 长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2875788" y="1988057"/>
            <a:ext cx="1815464" cy="231775"/>
          </a:xfrm>
          <a:custGeom>
            <a:rect l="l" t="t" r="r" b="b"/>
            <a:pathLst>
              <a:path w="1815464" h="231775">
                <a:moveTo>
                  <a:pt x="1562735" y="65277"/>
                </a:moveTo>
                <a:lnTo>
                  <a:pt x="1531747" y="69468"/>
                </a:lnTo>
                <a:lnTo>
                  <a:pt x="1465961" y="77215"/>
                </a:lnTo>
                <a:lnTo>
                  <a:pt x="1431289" y="80771"/>
                </a:lnTo>
                <a:lnTo>
                  <a:pt x="1358773" y="87375"/>
                </a:lnTo>
                <a:lnTo>
                  <a:pt x="1282446" y="93090"/>
                </a:lnTo>
                <a:lnTo>
                  <a:pt x="1243202" y="95503"/>
                </a:lnTo>
                <a:lnTo>
                  <a:pt x="1203452" y="97789"/>
                </a:lnTo>
                <a:lnTo>
                  <a:pt x="1162939" y="99694"/>
                </a:lnTo>
                <a:lnTo>
                  <a:pt x="1080389" y="102869"/>
                </a:lnTo>
                <a:lnTo>
                  <a:pt x="996696" y="104775"/>
                </a:lnTo>
                <a:lnTo>
                  <a:pt x="827532" y="105790"/>
                </a:lnTo>
                <a:lnTo>
                  <a:pt x="743585" y="107695"/>
                </a:lnTo>
                <a:lnTo>
                  <a:pt x="661035" y="110997"/>
                </a:lnTo>
                <a:lnTo>
                  <a:pt x="580389" y="115188"/>
                </a:lnTo>
                <a:lnTo>
                  <a:pt x="540892" y="117728"/>
                </a:lnTo>
                <a:lnTo>
                  <a:pt x="464438" y="123443"/>
                </a:lnTo>
                <a:lnTo>
                  <a:pt x="391795" y="130047"/>
                </a:lnTo>
                <a:lnTo>
                  <a:pt x="290703" y="141477"/>
                </a:lnTo>
                <a:lnTo>
                  <a:pt x="229743" y="149987"/>
                </a:lnTo>
                <a:lnTo>
                  <a:pt x="174751" y="159130"/>
                </a:lnTo>
                <a:lnTo>
                  <a:pt x="126111" y="168782"/>
                </a:lnTo>
                <a:lnTo>
                  <a:pt x="84836" y="178815"/>
                </a:lnTo>
                <a:lnTo>
                  <a:pt x="37464" y="194817"/>
                </a:lnTo>
                <a:lnTo>
                  <a:pt x="4699" y="216915"/>
                </a:lnTo>
                <a:lnTo>
                  <a:pt x="0" y="229615"/>
                </a:lnTo>
                <a:lnTo>
                  <a:pt x="19812" y="231775"/>
                </a:lnTo>
                <a:lnTo>
                  <a:pt x="19836" y="231520"/>
                </a:lnTo>
                <a:lnTo>
                  <a:pt x="19431" y="231520"/>
                </a:lnTo>
                <a:lnTo>
                  <a:pt x="19731" y="230377"/>
                </a:lnTo>
                <a:lnTo>
                  <a:pt x="19793" y="230142"/>
                </a:lnTo>
                <a:lnTo>
                  <a:pt x="20066" y="229107"/>
                </a:lnTo>
                <a:lnTo>
                  <a:pt x="20271" y="229107"/>
                </a:lnTo>
                <a:lnTo>
                  <a:pt x="20447" y="228726"/>
                </a:lnTo>
                <a:lnTo>
                  <a:pt x="20658" y="228726"/>
                </a:lnTo>
                <a:lnTo>
                  <a:pt x="21336" y="227711"/>
                </a:lnTo>
                <a:lnTo>
                  <a:pt x="21499" y="227711"/>
                </a:lnTo>
                <a:lnTo>
                  <a:pt x="22013" y="227075"/>
                </a:lnTo>
                <a:lnTo>
                  <a:pt x="22732" y="226187"/>
                </a:lnTo>
                <a:lnTo>
                  <a:pt x="24002" y="225043"/>
                </a:lnTo>
                <a:lnTo>
                  <a:pt x="24764" y="224281"/>
                </a:lnTo>
                <a:lnTo>
                  <a:pt x="24892" y="224281"/>
                </a:lnTo>
                <a:lnTo>
                  <a:pt x="26924" y="222757"/>
                </a:lnTo>
                <a:lnTo>
                  <a:pt x="26797" y="222757"/>
                </a:lnTo>
                <a:lnTo>
                  <a:pt x="30987" y="220090"/>
                </a:lnTo>
                <a:lnTo>
                  <a:pt x="31133" y="220090"/>
                </a:lnTo>
                <a:lnTo>
                  <a:pt x="35051" y="217804"/>
                </a:lnTo>
                <a:lnTo>
                  <a:pt x="39630" y="215518"/>
                </a:lnTo>
                <a:lnTo>
                  <a:pt x="39497" y="215518"/>
                </a:lnTo>
                <a:lnTo>
                  <a:pt x="44926" y="213105"/>
                </a:lnTo>
                <a:lnTo>
                  <a:pt x="57840" y="208025"/>
                </a:lnTo>
                <a:lnTo>
                  <a:pt x="57657" y="208025"/>
                </a:lnTo>
                <a:lnTo>
                  <a:pt x="72774" y="202945"/>
                </a:lnTo>
                <a:lnTo>
                  <a:pt x="73151" y="202818"/>
                </a:lnTo>
                <a:lnTo>
                  <a:pt x="90297" y="197865"/>
                </a:lnTo>
                <a:lnTo>
                  <a:pt x="89916" y="197865"/>
                </a:lnTo>
                <a:lnTo>
                  <a:pt x="109347" y="192912"/>
                </a:lnTo>
                <a:lnTo>
                  <a:pt x="109767" y="192912"/>
                </a:lnTo>
                <a:lnTo>
                  <a:pt x="130556" y="188087"/>
                </a:lnTo>
                <a:lnTo>
                  <a:pt x="130301" y="188087"/>
                </a:lnTo>
                <a:lnTo>
                  <a:pt x="153543" y="183261"/>
                </a:lnTo>
                <a:lnTo>
                  <a:pt x="178307" y="178562"/>
                </a:lnTo>
                <a:lnTo>
                  <a:pt x="178918" y="178562"/>
                </a:lnTo>
                <a:lnTo>
                  <a:pt x="204724" y="174116"/>
                </a:lnTo>
                <a:lnTo>
                  <a:pt x="232791" y="169671"/>
                </a:lnTo>
                <a:lnTo>
                  <a:pt x="232663" y="169671"/>
                </a:lnTo>
                <a:lnTo>
                  <a:pt x="262255" y="165353"/>
                </a:lnTo>
                <a:lnTo>
                  <a:pt x="293243" y="161162"/>
                </a:lnTo>
                <a:lnTo>
                  <a:pt x="359029" y="153415"/>
                </a:lnTo>
                <a:lnTo>
                  <a:pt x="393700" y="149732"/>
                </a:lnTo>
                <a:lnTo>
                  <a:pt x="466216" y="143255"/>
                </a:lnTo>
                <a:lnTo>
                  <a:pt x="503936" y="140334"/>
                </a:lnTo>
                <a:lnTo>
                  <a:pt x="581533" y="135000"/>
                </a:lnTo>
                <a:lnTo>
                  <a:pt x="621538" y="132714"/>
                </a:lnTo>
                <a:lnTo>
                  <a:pt x="661924" y="130809"/>
                </a:lnTo>
                <a:lnTo>
                  <a:pt x="744347" y="127507"/>
                </a:lnTo>
                <a:lnTo>
                  <a:pt x="744092" y="127507"/>
                </a:lnTo>
                <a:lnTo>
                  <a:pt x="827913" y="125475"/>
                </a:lnTo>
                <a:lnTo>
                  <a:pt x="997076" y="124587"/>
                </a:lnTo>
                <a:lnTo>
                  <a:pt x="1081151" y="122681"/>
                </a:lnTo>
                <a:lnTo>
                  <a:pt x="1163827" y="119506"/>
                </a:lnTo>
                <a:lnTo>
                  <a:pt x="1283842" y="112902"/>
                </a:lnTo>
                <a:lnTo>
                  <a:pt x="1397253" y="104012"/>
                </a:lnTo>
                <a:lnTo>
                  <a:pt x="1501775" y="93090"/>
                </a:lnTo>
                <a:lnTo>
                  <a:pt x="1565528" y="84962"/>
                </a:lnTo>
                <a:lnTo>
                  <a:pt x="1623567" y="76200"/>
                </a:lnTo>
                <a:lnTo>
                  <a:pt x="1675384" y="66928"/>
                </a:lnTo>
                <a:lnTo>
                  <a:pt x="1682574" y="65404"/>
                </a:lnTo>
                <a:lnTo>
                  <a:pt x="1562735" y="65404"/>
                </a:lnTo>
                <a:close/>
              </a:path>
              <a:path w="1815464" h="231775">
                <a:moveTo>
                  <a:pt x="19992" y="229881"/>
                </a:moveTo>
                <a:lnTo>
                  <a:pt x="19831" y="230142"/>
                </a:lnTo>
                <a:lnTo>
                  <a:pt x="19731" y="230377"/>
                </a:lnTo>
                <a:lnTo>
                  <a:pt x="19431" y="231520"/>
                </a:lnTo>
                <a:lnTo>
                  <a:pt x="19932" y="230142"/>
                </a:lnTo>
                <a:lnTo>
                  <a:pt x="19992" y="229881"/>
                </a:lnTo>
                <a:close/>
              </a:path>
              <a:path w="1815464" h="231775">
                <a:moveTo>
                  <a:pt x="19979" y="230011"/>
                </a:moveTo>
                <a:lnTo>
                  <a:pt x="19431" y="231520"/>
                </a:lnTo>
                <a:lnTo>
                  <a:pt x="19836" y="231520"/>
                </a:lnTo>
                <a:lnTo>
                  <a:pt x="19979" y="230011"/>
                </a:lnTo>
                <a:close/>
              </a:path>
              <a:path w="1815464" h="231775">
                <a:moveTo>
                  <a:pt x="19766" y="230246"/>
                </a:moveTo>
                <a:lnTo>
                  <a:pt x="19685" y="230377"/>
                </a:lnTo>
                <a:lnTo>
                  <a:pt x="19766" y="230246"/>
                </a:lnTo>
                <a:close/>
              </a:path>
              <a:path w="1815464" h="231775">
                <a:moveTo>
                  <a:pt x="20012" y="229668"/>
                </a:moveTo>
                <a:lnTo>
                  <a:pt x="19766" y="230246"/>
                </a:lnTo>
                <a:lnTo>
                  <a:pt x="19911" y="230011"/>
                </a:lnTo>
                <a:lnTo>
                  <a:pt x="20012" y="229668"/>
                </a:lnTo>
                <a:close/>
              </a:path>
              <a:path w="1815464" h="231775">
                <a:moveTo>
                  <a:pt x="20066" y="229107"/>
                </a:moveTo>
                <a:lnTo>
                  <a:pt x="19793" y="230142"/>
                </a:lnTo>
                <a:lnTo>
                  <a:pt x="20017" y="229615"/>
                </a:lnTo>
                <a:lnTo>
                  <a:pt x="20066" y="229107"/>
                </a:lnTo>
                <a:close/>
              </a:path>
              <a:path w="1815464" h="231775">
                <a:moveTo>
                  <a:pt x="20447" y="228726"/>
                </a:moveTo>
                <a:lnTo>
                  <a:pt x="20036" y="229615"/>
                </a:lnTo>
                <a:lnTo>
                  <a:pt x="19992" y="229881"/>
                </a:lnTo>
                <a:lnTo>
                  <a:pt x="20123" y="229615"/>
                </a:lnTo>
                <a:lnTo>
                  <a:pt x="20447" y="228726"/>
                </a:lnTo>
                <a:close/>
              </a:path>
              <a:path w="1815464" h="231775">
                <a:moveTo>
                  <a:pt x="20658" y="228726"/>
                </a:moveTo>
                <a:lnTo>
                  <a:pt x="20447" y="228726"/>
                </a:lnTo>
                <a:lnTo>
                  <a:pt x="20076" y="229745"/>
                </a:lnTo>
                <a:lnTo>
                  <a:pt x="20628" y="228853"/>
                </a:lnTo>
                <a:close/>
              </a:path>
              <a:path w="1815464" h="231775">
                <a:moveTo>
                  <a:pt x="20271" y="229107"/>
                </a:moveTo>
                <a:lnTo>
                  <a:pt x="20066" y="229107"/>
                </a:lnTo>
                <a:lnTo>
                  <a:pt x="20012" y="229668"/>
                </a:lnTo>
                <a:lnTo>
                  <a:pt x="20271" y="229107"/>
                </a:lnTo>
                <a:close/>
              </a:path>
              <a:path w="1815464" h="231775">
                <a:moveTo>
                  <a:pt x="21336" y="227711"/>
                </a:moveTo>
                <a:lnTo>
                  <a:pt x="20574" y="228853"/>
                </a:lnTo>
                <a:lnTo>
                  <a:pt x="20805" y="228568"/>
                </a:lnTo>
                <a:lnTo>
                  <a:pt x="21336" y="227711"/>
                </a:lnTo>
                <a:close/>
              </a:path>
              <a:path w="1815464" h="231775">
                <a:moveTo>
                  <a:pt x="20805" y="228568"/>
                </a:moveTo>
                <a:lnTo>
                  <a:pt x="20574" y="228853"/>
                </a:lnTo>
                <a:lnTo>
                  <a:pt x="20805" y="228568"/>
                </a:lnTo>
                <a:close/>
              </a:path>
              <a:path w="1815464" h="231775">
                <a:moveTo>
                  <a:pt x="21499" y="227711"/>
                </a:moveTo>
                <a:lnTo>
                  <a:pt x="21336" y="227711"/>
                </a:lnTo>
                <a:lnTo>
                  <a:pt x="20805" y="228568"/>
                </a:lnTo>
                <a:lnTo>
                  <a:pt x="21499" y="227711"/>
                </a:lnTo>
                <a:close/>
              </a:path>
              <a:path w="1815464" h="231775">
                <a:moveTo>
                  <a:pt x="22732" y="226187"/>
                </a:moveTo>
                <a:lnTo>
                  <a:pt x="21970" y="227075"/>
                </a:lnTo>
                <a:lnTo>
                  <a:pt x="22193" y="226853"/>
                </a:lnTo>
                <a:lnTo>
                  <a:pt x="22732" y="226187"/>
                </a:lnTo>
                <a:close/>
              </a:path>
              <a:path w="1815464" h="231775">
                <a:moveTo>
                  <a:pt x="22193" y="226853"/>
                </a:moveTo>
                <a:lnTo>
                  <a:pt x="21970" y="227075"/>
                </a:lnTo>
                <a:lnTo>
                  <a:pt x="22193" y="226853"/>
                </a:lnTo>
                <a:close/>
              </a:path>
              <a:path w="1815464" h="231775">
                <a:moveTo>
                  <a:pt x="22859" y="226187"/>
                </a:moveTo>
                <a:lnTo>
                  <a:pt x="22193" y="226853"/>
                </a:lnTo>
                <a:lnTo>
                  <a:pt x="22859" y="226187"/>
                </a:lnTo>
                <a:close/>
              </a:path>
              <a:path w="1815464" h="231775">
                <a:moveTo>
                  <a:pt x="24764" y="224281"/>
                </a:moveTo>
                <a:lnTo>
                  <a:pt x="23875" y="225043"/>
                </a:lnTo>
                <a:lnTo>
                  <a:pt x="24383" y="224662"/>
                </a:lnTo>
                <a:lnTo>
                  <a:pt x="24764" y="224281"/>
                </a:lnTo>
                <a:close/>
              </a:path>
              <a:path w="1815464" h="231775">
                <a:moveTo>
                  <a:pt x="24383" y="224662"/>
                </a:moveTo>
                <a:lnTo>
                  <a:pt x="23875" y="225043"/>
                </a:lnTo>
                <a:lnTo>
                  <a:pt x="24383" y="224662"/>
                </a:lnTo>
                <a:close/>
              </a:path>
              <a:path w="1815464" h="231775">
                <a:moveTo>
                  <a:pt x="24892" y="224281"/>
                </a:moveTo>
                <a:lnTo>
                  <a:pt x="24764" y="224281"/>
                </a:lnTo>
                <a:lnTo>
                  <a:pt x="24383" y="224662"/>
                </a:lnTo>
                <a:lnTo>
                  <a:pt x="24892" y="224281"/>
                </a:lnTo>
                <a:close/>
              </a:path>
              <a:path w="1815464" h="231775">
                <a:moveTo>
                  <a:pt x="27431" y="222376"/>
                </a:moveTo>
                <a:lnTo>
                  <a:pt x="26797" y="222757"/>
                </a:lnTo>
                <a:lnTo>
                  <a:pt x="26924" y="222757"/>
                </a:lnTo>
                <a:lnTo>
                  <a:pt x="27431" y="222376"/>
                </a:lnTo>
                <a:close/>
              </a:path>
              <a:path w="1815464" h="231775">
                <a:moveTo>
                  <a:pt x="31133" y="220090"/>
                </a:moveTo>
                <a:lnTo>
                  <a:pt x="30987" y="220090"/>
                </a:lnTo>
                <a:lnTo>
                  <a:pt x="30480" y="220471"/>
                </a:lnTo>
                <a:lnTo>
                  <a:pt x="31133" y="220090"/>
                </a:lnTo>
                <a:close/>
              </a:path>
              <a:path w="1815464" h="231775">
                <a:moveTo>
                  <a:pt x="35166" y="217804"/>
                </a:moveTo>
                <a:lnTo>
                  <a:pt x="34670" y="218058"/>
                </a:lnTo>
                <a:lnTo>
                  <a:pt x="35166" y="217804"/>
                </a:lnTo>
                <a:close/>
              </a:path>
              <a:path w="1815464" h="231775">
                <a:moveTo>
                  <a:pt x="39878" y="215391"/>
                </a:moveTo>
                <a:lnTo>
                  <a:pt x="39497" y="215518"/>
                </a:lnTo>
                <a:lnTo>
                  <a:pt x="39630" y="215518"/>
                </a:lnTo>
                <a:lnTo>
                  <a:pt x="39878" y="215391"/>
                </a:lnTo>
                <a:close/>
              </a:path>
              <a:path w="1815464" h="231775">
                <a:moveTo>
                  <a:pt x="45212" y="212978"/>
                </a:moveTo>
                <a:lnTo>
                  <a:pt x="44831" y="213105"/>
                </a:lnTo>
                <a:lnTo>
                  <a:pt x="45212" y="212978"/>
                </a:lnTo>
                <a:close/>
              </a:path>
              <a:path w="1815464" h="231775">
                <a:moveTo>
                  <a:pt x="58166" y="207899"/>
                </a:moveTo>
                <a:lnTo>
                  <a:pt x="57657" y="208025"/>
                </a:lnTo>
                <a:lnTo>
                  <a:pt x="57840" y="208025"/>
                </a:lnTo>
                <a:lnTo>
                  <a:pt x="58166" y="207899"/>
                </a:lnTo>
                <a:close/>
              </a:path>
              <a:path w="1815464" h="231775">
                <a:moveTo>
                  <a:pt x="73209" y="202818"/>
                </a:moveTo>
                <a:lnTo>
                  <a:pt x="72793" y="202939"/>
                </a:lnTo>
                <a:lnTo>
                  <a:pt x="73209" y="202818"/>
                </a:lnTo>
                <a:close/>
              </a:path>
              <a:path w="1815464" h="231775">
                <a:moveTo>
                  <a:pt x="109767" y="192912"/>
                </a:moveTo>
                <a:lnTo>
                  <a:pt x="109347" y="192912"/>
                </a:lnTo>
                <a:lnTo>
                  <a:pt x="109219" y="193039"/>
                </a:lnTo>
                <a:lnTo>
                  <a:pt x="109767" y="192912"/>
                </a:lnTo>
                <a:close/>
              </a:path>
              <a:path w="1815464" h="231775">
                <a:moveTo>
                  <a:pt x="178918" y="178562"/>
                </a:moveTo>
                <a:lnTo>
                  <a:pt x="178307" y="178562"/>
                </a:lnTo>
                <a:lnTo>
                  <a:pt x="178918" y="178562"/>
                </a:lnTo>
                <a:close/>
              </a:path>
              <a:path w="1815464" h="231775">
                <a:moveTo>
                  <a:pt x="1800125" y="23240"/>
                </a:moveTo>
                <a:lnTo>
                  <a:pt x="1756537" y="23240"/>
                </a:lnTo>
                <a:lnTo>
                  <a:pt x="1764411" y="41401"/>
                </a:lnTo>
                <a:lnTo>
                  <a:pt x="1753825" y="46068"/>
                </a:lnTo>
                <a:lnTo>
                  <a:pt x="1768983" y="71627"/>
                </a:lnTo>
                <a:lnTo>
                  <a:pt x="1800125" y="23240"/>
                </a:lnTo>
                <a:close/>
              </a:path>
              <a:path w="1815464" h="231775">
                <a:moveTo>
                  <a:pt x="1620392" y="56641"/>
                </a:moveTo>
                <a:lnTo>
                  <a:pt x="1592199" y="61087"/>
                </a:lnTo>
                <a:lnTo>
                  <a:pt x="1562735" y="65404"/>
                </a:lnTo>
                <a:lnTo>
                  <a:pt x="1682574" y="65404"/>
                </a:lnTo>
                <a:lnTo>
                  <a:pt x="1698752" y="61975"/>
                </a:lnTo>
                <a:lnTo>
                  <a:pt x="1720341" y="57022"/>
                </a:lnTo>
                <a:lnTo>
                  <a:pt x="1721339" y="56768"/>
                </a:lnTo>
                <a:lnTo>
                  <a:pt x="1620265" y="56768"/>
                </a:lnTo>
                <a:close/>
              </a:path>
              <a:path w="1815464" h="231775">
                <a:moveTo>
                  <a:pt x="1671574" y="47370"/>
                </a:moveTo>
                <a:lnTo>
                  <a:pt x="1646682" y="52069"/>
                </a:lnTo>
                <a:lnTo>
                  <a:pt x="1620265" y="56768"/>
                </a:lnTo>
                <a:lnTo>
                  <a:pt x="1721339" y="56768"/>
                </a:lnTo>
                <a:lnTo>
                  <a:pt x="1740789" y="51815"/>
                </a:lnTo>
                <a:lnTo>
                  <a:pt x="1750583" y="47497"/>
                </a:lnTo>
                <a:lnTo>
                  <a:pt x="1671447" y="47497"/>
                </a:lnTo>
                <a:close/>
              </a:path>
              <a:path w="1815464" h="231775">
                <a:moveTo>
                  <a:pt x="1694688" y="42544"/>
                </a:moveTo>
                <a:lnTo>
                  <a:pt x="1671447" y="47497"/>
                </a:lnTo>
                <a:lnTo>
                  <a:pt x="1750583" y="47497"/>
                </a:lnTo>
                <a:lnTo>
                  <a:pt x="1753825" y="46068"/>
                </a:lnTo>
                <a:lnTo>
                  <a:pt x="1751811" y="42671"/>
                </a:lnTo>
                <a:lnTo>
                  <a:pt x="1694434" y="42671"/>
                </a:lnTo>
                <a:lnTo>
                  <a:pt x="1694688" y="42544"/>
                </a:lnTo>
                <a:close/>
              </a:path>
              <a:path w="1815464" h="231775">
                <a:moveTo>
                  <a:pt x="1756537" y="23240"/>
                </a:moveTo>
                <a:lnTo>
                  <a:pt x="1743629" y="28874"/>
                </a:lnTo>
                <a:lnTo>
                  <a:pt x="1753825" y="46068"/>
                </a:lnTo>
                <a:lnTo>
                  <a:pt x="1764411" y="41401"/>
                </a:lnTo>
                <a:lnTo>
                  <a:pt x="1756537" y="23240"/>
                </a:lnTo>
                <a:close/>
              </a:path>
              <a:path w="1815464" h="231775">
                <a:moveTo>
                  <a:pt x="1715770" y="37718"/>
                </a:moveTo>
                <a:lnTo>
                  <a:pt x="1694434" y="42671"/>
                </a:lnTo>
                <a:lnTo>
                  <a:pt x="1751811" y="42671"/>
                </a:lnTo>
                <a:lnTo>
                  <a:pt x="1748949" y="37845"/>
                </a:lnTo>
                <a:lnTo>
                  <a:pt x="1715515" y="37845"/>
                </a:lnTo>
                <a:lnTo>
                  <a:pt x="1715770" y="37718"/>
                </a:lnTo>
                <a:close/>
              </a:path>
              <a:path w="1815464" h="231775">
                <a:moveTo>
                  <a:pt x="1734184" y="32997"/>
                </a:moveTo>
                <a:lnTo>
                  <a:pt x="1715515" y="37845"/>
                </a:lnTo>
                <a:lnTo>
                  <a:pt x="1748949" y="37845"/>
                </a:lnTo>
                <a:lnTo>
                  <a:pt x="1746238" y="33274"/>
                </a:lnTo>
                <a:lnTo>
                  <a:pt x="1733550" y="33274"/>
                </a:lnTo>
                <a:lnTo>
                  <a:pt x="1734184" y="32997"/>
                </a:lnTo>
                <a:close/>
              </a:path>
              <a:path w="1815464" h="231775">
                <a:moveTo>
                  <a:pt x="1735074" y="32765"/>
                </a:moveTo>
                <a:lnTo>
                  <a:pt x="1734184" y="32997"/>
                </a:lnTo>
                <a:lnTo>
                  <a:pt x="1733550" y="33274"/>
                </a:lnTo>
                <a:lnTo>
                  <a:pt x="1735074" y="32765"/>
                </a:lnTo>
                <a:close/>
              </a:path>
              <a:path w="1815464" h="231775">
                <a:moveTo>
                  <a:pt x="1745936" y="32765"/>
                </a:moveTo>
                <a:lnTo>
                  <a:pt x="1735074" y="32765"/>
                </a:lnTo>
                <a:lnTo>
                  <a:pt x="1733550" y="33274"/>
                </a:lnTo>
                <a:lnTo>
                  <a:pt x="1746238" y="33274"/>
                </a:lnTo>
                <a:lnTo>
                  <a:pt x="1745936" y="32765"/>
                </a:lnTo>
                <a:close/>
              </a:path>
              <a:path w="1815464" h="231775">
                <a:moveTo>
                  <a:pt x="1743629" y="28874"/>
                </a:moveTo>
                <a:lnTo>
                  <a:pt x="1734184" y="32997"/>
                </a:lnTo>
                <a:lnTo>
                  <a:pt x="1735074" y="32765"/>
                </a:lnTo>
                <a:lnTo>
                  <a:pt x="1745936" y="32765"/>
                </a:lnTo>
                <a:lnTo>
                  <a:pt x="1743629" y="28874"/>
                </a:lnTo>
                <a:close/>
              </a:path>
              <a:path w="1815464" h="231775">
                <a:moveTo>
                  <a:pt x="1815084" y="0"/>
                </a:moveTo>
                <a:lnTo>
                  <a:pt x="1730121" y="6095"/>
                </a:lnTo>
                <a:lnTo>
                  <a:pt x="1743629" y="28874"/>
                </a:lnTo>
                <a:lnTo>
                  <a:pt x="1756537" y="23240"/>
                </a:lnTo>
                <a:lnTo>
                  <a:pt x="1800125" y="23240"/>
                </a:lnTo>
                <a:lnTo>
                  <a:pt x="1815084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691634" y="1988057"/>
            <a:ext cx="1815464" cy="231775"/>
          </a:xfrm>
          <a:custGeom>
            <a:rect l="l" t="t" r="r" b="b"/>
            <a:pathLst>
              <a:path w="1815464" h="231775">
                <a:moveTo>
                  <a:pt x="1795104" y="230011"/>
                </a:moveTo>
                <a:lnTo>
                  <a:pt x="1795271" y="231775"/>
                </a:lnTo>
                <a:lnTo>
                  <a:pt x="1797602" y="231520"/>
                </a:lnTo>
                <a:lnTo>
                  <a:pt x="1795652" y="231520"/>
                </a:lnTo>
                <a:lnTo>
                  <a:pt x="1795104" y="230011"/>
                </a:lnTo>
                <a:close/>
              </a:path>
              <a:path w="1815464" h="231775">
                <a:moveTo>
                  <a:pt x="1795091" y="229881"/>
                </a:moveTo>
                <a:lnTo>
                  <a:pt x="1795151" y="230142"/>
                </a:lnTo>
                <a:lnTo>
                  <a:pt x="1795652" y="231520"/>
                </a:lnTo>
                <a:lnTo>
                  <a:pt x="1795352" y="230377"/>
                </a:lnTo>
                <a:lnTo>
                  <a:pt x="1795252" y="230142"/>
                </a:lnTo>
                <a:lnTo>
                  <a:pt x="1795091" y="229881"/>
                </a:lnTo>
                <a:close/>
              </a:path>
              <a:path w="1815464" h="231775">
                <a:moveTo>
                  <a:pt x="1815018" y="229107"/>
                </a:moveTo>
                <a:lnTo>
                  <a:pt x="1795017" y="229107"/>
                </a:lnTo>
                <a:lnTo>
                  <a:pt x="1795290" y="230142"/>
                </a:lnTo>
                <a:lnTo>
                  <a:pt x="1795399" y="230377"/>
                </a:lnTo>
                <a:lnTo>
                  <a:pt x="1795652" y="231520"/>
                </a:lnTo>
                <a:lnTo>
                  <a:pt x="1797602" y="231520"/>
                </a:lnTo>
                <a:lnTo>
                  <a:pt x="1815084" y="229615"/>
                </a:lnTo>
                <a:lnTo>
                  <a:pt x="1815018" y="229107"/>
                </a:lnTo>
                <a:close/>
              </a:path>
              <a:path w="1815464" h="231775">
                <a:moveTo>
                  <a:pt x="1795317" y="230246"/>
                </a:moveTo>
                <a:lnTo>
                  <a:pt x="1795352" y="230377"/>
                </a:lnTo>
                <a:lnTo>
                  <a:pt x="1795317" y="230246"/>
                </a:lnTo>
                <a:close/>
              </a:path>
              <a:path w="1815464" h="231775">
                <a:moveTo>
                  <a:pt x="1795071" y="229668"/>
                </a:moveTo>
                <a:lnTo>
                  <a:pt x="1795172" y="230011"/>
                </a:lnTo>
                <a:lnTo>
                  <a:pt x="1795317" y="230246"/>
                </a:lnTo>
                <a:lnTo>
                  <a:pt x="1795071" y="229668"/>
                </a:lnTo>
                <a:close/>
              </a:path>
              <a:path w="1815464" h="231775">
                <a:moveTo>
                  <a:pt x="1795017" y="229107"/>
                </a:moveTo>
                <a:lnTo>
                  <a:pt x="1795066" y="229615"/>
                </a:lnTo>
                <a:lnTo>
                  <a:pt x="1795290" y="230142"/>
                </a:lnTo>
                <a:lnTo>
                  <a:pt x="1795017" y="229107"/>
                </a:lnTo>
                <a:close/>
              </a:path>
              <a:path w="1815464" h="231775">
                <a:moveTo>
                  <a:pt x="1794637" y="228726"/>
                </a:moveTo>
                <a:lnTo>
                  <a:pt x="1794979" y="229668"/>
                </a:lnTo>
                <a:lnTo>
                  <a:pt x="1795091" y="229881"/>
                </a:lnTo>
                <a:lnTo>
                  <a:pt x="1795047" y="229615"/>
                </a:lnTo>
                <a:lnTo>
                  <a:pt x="1794637" y="228726"/>
                </a:lnTo>
                <a:close/>
              </a:path>
              <a:path w="1815464" h="231775">
                <a:moveTo>
                  <a:pt x="1814838" y="227711"/>
                </a:moveTo>
                <a:lnTo>
                  <a:pt x="1793748" y="227711"/>
                </a:lnTo>
                <a:lnTo>
                  <a:pt x="1794510" y="228853"/>
                </a:lnTo>
                <a:lnTo>
                  <a:pt x="1795007" y="229745"/>
                </a:lnTo>
                <a:lnTo>
                  <a:pt x="1794637" y="228726"/>
                </a:lnTo>
                <a:lnTo>
                  <a:pt x="1814969" y="228726"/>
                </a:lnTo>
                <a:lnTo>
                  <a:pt x="1814838" y="227711"/>
                </a:lnTo>
                <a:close/>
              </a:path>
              <a:path w="1815464" h="231775">
                <a:moveTo>
                  <a:pt x="1814969" y="228726"/>
                </a:moveTo>
                <a:lnTo>
                  <a:pt x="1794637" y="228726"/>
                </a:lnTo>
                <a:lnTo>
                  <a:pt x="1795071" y="229668"/>
                </a:lnTo>
                <a:lnTo>
                  <a:pt x="1795017" y="229107"/>
                </a:lnTo>
                <a:lnTo>
                  <a:pt x="1815018" y="229107"/>
                </a:lnTo>
                <a:lnTo>
                  <a:pt x="1814969" y="228726"/>
                </a:lnTo>
                <a:close/>
              </a:path>
              <a:path w="1815464" h="231775">
                <a:moveTo>
                  <a:pt x="1794278" y="228568"/>
                </a:moveTo>
                <a:lnTo>
                  <a:pt x="1794455" y="228853"/>
                </a:lnTo>
                <a:lnTo>
                  <a:pt x="1794278" y="228568"/>
                </a:lnTo>
                <a:close/>
              </a:path>
              <a:path w="1815464" h="231775">
                <a:moveTo>
                  <a:pt x="1793748" y="227711"/>
                </a:moveTo>
                <a:lnTo>
                  <a:pt x="1794278" y="228568"/>
                </a:lnTo>
                <a:lnTo>
                  <a:pt x="1794510" y="228853"/>
                </a:lnTo>
                <a:lnTo>
                  <a:pt x="1793748" y="227711"/>
                </a:lnTo>
                <a:close/>
              </a:path>
              <a:path w="1815464" h="231775">
                <a:moveTo>
                  <a:pt x="1814641" y="226187"/>
                </a:moveTo>
                <a:lnTo>
                  <a:pt x="1792351" y="226187"/>
                </a:lnTo>
                <a:lnTo>
                  <a:pt x="1793113" y="227075"/>
                </a:lnTo>
                <a:lnTo>
                  <a:pt x="1794278" y="228568"/>
                </a:lnTo>
                <a:lnTo>
                  <a:pt x="1793748" y="227711"/>
                </a:lnTo>
                <a:lnTo>
                  <a:pt x="1814838" y="227711"/>
                </a:lnTo>
                <a:lnTo>
                  <a:pt x="1814641" y="226187"/>
                </a:lnTo>
                <a:close/>
              </a:path>
              <a:path w="1815464" h="231775">
                <a:moveTo>
                  <a:pt x="1792890" y="226853"/>
                </a:moveTo>
                <a:lnTo>
                  <a:pt x="1793070" y="227075"/>
                </a:lnTo>
                <a:lnTo>
                  <a:pt x="1792890" y="226853"/>
                </a:lnTo>
                <a:close/>
              </a:path>
              <a:path w="1815464" h="231775">
                <a:moveTo>
                  <a:pt x="1792351" y="226187"/>
                </a:moveTo>
                <a:lnTo>
                  <a:pt x="1792890" y="226853"/>
                </a:lnTo>
                <a:lnTo>
                  <a:pt x="1793113" y="227075"/>
                </a:lnTo>
                <a:lnTo>
                  <a:pt x="1792351" y="226187"/>
                </a:lnTo>
                <a:close/>
              </a:path>
              <a:path w="1815464" h="231775">
                <a:moveTo>
                  <a:pt x="1814061" y="224281"/>
                </a:moveTo>
                <a:lnTo>
                  <a:pt x="1790318" y="224281"/>
                </a:lnTo>
                <a:lnTo>
                  <a:pt x="1791207" y="225043"/>
                </a:lnTo>
                <a:lnTo>
                  <a:pt x="1792890" y="226853"/>
                </a:lnTo>
                <a:lnTo>
                  <a:pt x="1792351" y="226187"/>
                </a:lnTo>
                <a:lnTo>
                  <a:pt x="1814641" y="226187"/>
                </a:lnTo>
                <a:lnTo>
                  <a:pt x="1814575" y="225678"/>
                </a:lnTo>
                <a:lnTo>
                  <a:pt x="1814061" y="224281"/>
                </a:lnTo>
                <a:close/>
              </a:path>
              <a:path w="1815464" h="231775">
                <a:moveTo>
                  <a:pt x="1790700" y="224662"/>
                </a:moveTo>
                <a:lnTo>
                  <a:pt x="1791080" y="225043"/>
                </a:lnTo>
                <a:lnTo>
                  <a:pt x="1790700" y="224662"/>
                </a:lnTo>
                <a:close/>
              </a:path>
              <a:path w="1815464" h="231775">
                <a:moveTo>
                  <a:pt x="1790318" y="224281"/>
                </a:moveTo>
                <a:lnTo>
                  <a:pt x="1790700" y="224662"/>
                </a:lnTo>
                <a:lnTo>
                  <a:pt x="1791207" y="225043"/>
                </a:lnTo>
                <a:lnTo>
                  <a:pt x="1790318" y="224281"/>
                </a:lnTo>
                <a:close/>
              </a:path>
              <a:path w="1815464" h="231775">
                <a:moveTo>
                  <a:pt x="1787652" y="222376"/>
                </a:moveTo>
                <a:lnTo>
                  <a:pt x="1790700" y="224662"/>
                </a:lnTo>
                <a:lnTo>
                  <a:pt x="1790318" y="224281"/>
                </a:lnTo>
                <a:lnTo>
                  <a:pt x="1814061" y="224281"/>
                </a:lnTo>
                <a:lnTo>
                  <a:pt x="1813499" y="222757"/>
                </a:lnTo>
                <a:lnTo>
                  <a:pt x="1788287" y="222757"/>
                </a:lnTo>
                <a:lnTo>
                  <a:pt x="1787652" y="222376"/>
                </a:lnTo>
                <a:close/>
              </a:path>
              <a:path w="1815464" h="231775">
                <a:moveTo>
                  <a:pt x="1812330" y="220090"/>
                </a:moveTo>
                <a:lnTo>
                  <a:pt x="1784095" y="220090"/>
                </a:lnTo>
                <a:lnTo>
                  <a:pt x="1788287" y="222757"/>
                </a:lnTo>
                <a:lnTo>
                  <a:pt x="1813499" y="222757"/>
                </a:lnTo>
                <a:lnTo>
                  <a:pt x="1812797" y="220852"/>
                </a:lnTo>
                <a:lnTo>
                  <a:pt x="1812330" y="220090"/>
                </a:lnTo>
                <a:close/>
              </a:path>
              <a:path w="1815464" h="231775">
                <a:moveTo>
                  <a:pt x="1810929" y="217804"/>
                </a:moveTo>
                <a:lnTo>
                  <a:pt x="1780031" y="217804"/>
                </a:lnTo>
                <a:lnTo>
                  <a:pt x="1784603" y="220471"/>
                </a:lnTo>
                <a:lnTo>
                  <a:pt x="1784095" y="220090"/>
                </a:lnTo>
                <a:lnTo>
                  <a:pt x="1812330" y="220090"/>
                </a:lnTo>
                <a:lnTo>
                  <a:pt x="1810929" y="217804"/>
                </a:lnTo>
                <a:close/>
              </a:path>
              <a:path w="1815464" h="231775">
                <a:moveTo>
                  <a:pt x="1775205" y="215391"/>
                </a:moveTo>
                <a:lnTo>
                  <a:pt x="1780413" y="218058"/>
                </a:lnTo>
                <a:lnTo>
                  <a:pt x="1780031" y="217804"/>
                </a:lnTo>
                <a:lnTo>
                  <a:pt x="1810929" y="217804"/>
                </a:lnTo>
                <a:lnTo>
                  <a:pt x="1810385" y="216915"/>
                </a:lnTo>
                <a:lnTo>
                  <a:pt x="1809228" y="215518"/>
                </a:lnTo>
                <a:lnTo>
                  <a:pt x="1775587" y="215518"/>
                </a:lnTo>
                <a:lnTo>
                  <a:pt x="1775205" y="215391"/>
                </a:lnTo>
                <a:close/>
              </a:path>
              <a:path w="1815464" h="231775">
                <a:moveTo>
                  <a:pt x="1756917" y="207899"/>
                </a:moveTo>
                <a:lnTo>
                  <a:pt x="1770252" y="213105"/>
                </a:lnTo>
                <a:lnTo>
                  <a:pt x="1775587" y="215518"/>
                </a:lnTo>
                <a:lnTo>
                  <a:pt x="1809228" y="215518"/>
                </a:lnTo>
                <a:lnTo>
                  <a:pt x="1807337" y="213232"/>
                </a:lnTo>
                <a:lnTo>
                  <a:pt x="1803653" y="209676"/>
                </a:lnTo>
                <a:lnTo>
                  <a:pt x="1801494" y="208025"/>
                </a:lnTo>
                <a:lnTo>
                  <a:pt x="1757426" y="208025"/>
                </a:lnTo>
                <a:lnTo>
                  <a:pt x="1756917" y="207899"/>
                </a:lnTo>
                <a:close/>
              </a:path>
              <a:path w="1815464" h="231775">
                <a:moveTo>
                  <a:pt x="1769871" y="212978"/>
                </a:moveTo>
                <a:lnTo>
                  <a:pt x="1770157" y="213105"/>
                </a:lnTo>
                <a:lnTo>
                  <a:pt x="1769871" y="212978"/>
                </a:lnTo>
                <a:close/>
              </a:path>
              <a:path w="1815464" h="231775">
                <a:moveTo>
                  <a:pt x="1793858" y="202818"/>
                </a:moveTo>
                <a:lnTo>
                  <a:pt x="1741931" y="202818"/>
                </a:lnTo>
                <a:lnTo>
                  <a:pt x="1742313" y="202945"/>
                </a:lnTo>
                <a:lnTo>
                  <a:pt x="1757426" y="208025"/>
                </a:lnTo>
                <a:lnTo>
                  <a:pt x="1801494" y="208025"/>
                </a:lnTo>
                <a:lnTo>
                  <a:pt x="1799336" y="206375"/>
                </a:lnTo>
                <a:lnTo>
                  <a:pt x="1794764" y="203326"/>
                </a:lnTo>
                <a:lnTo>
                  <a:pt x="1793858" y="202818"/>
                </a:lnTo>
                <a:close/>
              </a:path>
              <a:path w="1815464" h="231775">
                <a:moveTo>
                  <a:pt x="1742290" y="202939"/>
                </a:moveTo>
                <a:close/>
              </a:path>
              <a:path w="1815464" h="231775">
                <a:moveTo>
                  <a:pt x="1772878" y="192912"/>
                </a:moveTo>
                <a:lnTo>
                  <a:pt x="1705737" y="192912"/>
                </a:lnTo>
                <a:lnTo>
                  <a:pt x="1725167" y="197865"/>
                </a:lnTo>
                <a:lnTo>
                  <a:pt x="1724787" y="197865"/>
                </a:lnTo>
                <a:lnTo>
                  <a:pt x="1742290" y="202939"/>
                </a:lnTo>
                <a:lnTo>
                  <a:pt x="1741931" y="202818"/>
                </a:lnTo>
                <a:lnTo>
                  <a:pt x="1793858" y="202818"/>
                </a:lnTo>
                <a:lnTo>
                  <a:pt x="1789556" y="200405"/>
                </a:lnTo>
                <a:lnTo>
                  <a:pt x="1783968" y="197612"/>
                </a:lnTo>
                <a:lnTo>
                  <a:pt x="1777618" y="194817"/>
                </a:lnTo>
                <a:lnTo>
                  <a:pt x="1772878" y="192912"/>
                </a:lnTo>
                <a:close/>
              </a:path>
              <a:path w="1815464" h="231775">
                <a:moveTo>
                  <a:pt x="1729257" y="178562"/>
                </a:moveTo>
                <a:lnTo>
                  <a:pt x="1636776" y="178562"/>
                </a:lnTo>
                <a:lnTo>
                  <a:pt x="1661667" y="183261"/>
                </a:lnTo>
                <a:lnTo>
                  <a:pt x="1684654" y="188087"/>
                </a:lnTo>
                <a:lnTo>
                  <a:pt x="1684401" y="188087"/>
                </a:lnTo>
                <a:lnTo>
                  <a:pt x="1705864" y="193039"/>
                </a:lnTo>
                <a:lnTo>
                  <a:pt x="1772878" y="192912"/>
                </a:lnTo>
                <a:lnTo>
                  <a:pt x="1764029" y="189356"/>
                </a:lnTo>
                <a:lnTo>
                  <a:pt x="1748027" y="184022"/>
                </a:lnTo>
                <a:lnTo>
                  <a:pt x="1730248" y="178815"/>
                </a:lnTo>
                <a:lnTo>
                  <a:pt x="1729257" y="178562"/>
                </a:lnTo>
                <a:close/>
              </a:path>
              <a:path w="1815464" h="231775">
                <a:moveTo>
                  <a:pt x="71454" y="28874"/>
                </a:moveTo>
                <a:lnTo>
                  <a:pt x="116331" y="61975"/>
                </a:lnTo>
                <a:lnTo>
                  <a:pt x="164845" y="71627"/>
                </a:lnTo>
                <a:lnTo>
                  <a:pt x="219837" y="80644"/>
                </a:lnTo>
                <a:lnTo>
                  <a:pt x="280796" y="89153"/>
                </a:lnTo>
                <a:lnTo>
                  <a:pt x="381888" y="100583"/>
                </a:lnTo>
                <a:lnTo>
                  <a:pt x="531240" y="112902"/>
                </a:lnTo>
                <a:lnTo>
                  <a:pt x="651255" y="119506"/>
                </a:lnTo>
                <a:lnTo>
                  <a:pt x="733932" y="122681"/>
                </a:lnTo>
                <a:lnTo>
                  <a:pt x="818006" y="124587"/>
                </a:lnTo>
                <a:lnTo>
                  <a:pt x="986916" y="125475"/>
                </a:lnTo>
                <a:lnTo>
                  <a:pt x="1070610" y="127507"/>
                </a:lnTo>
                <a:lnTo>
                  <a:pt x="1070355" y="127507"/>
                </a:lnTo>
                <a:lnTo>
                  <a:pt x="1153032" y="130809"/>
                </a:lnTo>
                <a:lnTo>
                  <a:pt x="1193418" y="132714"/>
                </a:lnTo>
                <a:lnTo>
                  <a:pt x="1233424" y="135000"/>
                </a:lnTo>
                <a:lnTo>
                  <a:pt x="1233296" y="135000"/>
                </a:lnTo>
                <a:lnTo>
                  <a:pt x="1272666" y="137540"/>
                </a:lnTo>
                <a:lnTo>
                  <a:pt x="1348866" y="143255"/>
                </a:lnTo>
                <a:lnTo>
                  <a:pt x="1421383" y="149732"/>
                </a:lnTo>
                <a:lnTo>
                  <a:pt x="1456054" y="153415"/>
                </a:lnTo>
                <a:lnTo>
                  <a:pt x="1521967" y="161162"/>
                </a:lnTo>
                <a:lnTo>
                  <a:pt x="1552828" y="165353"/>
                </a:lnTo>
                <a:lnTo>
                  <a:pt x="1582419" y="169671"/>
                </a:lnTo>
                <a:lnTo>
                  <a:pt x="1610487" y="174116"/>
                </a:lnTo>
                <a:lnTo>
                  <a:pt x="1636902" y="178688"/>
                </a:lnTo>
                <a:lnTo>
                  <a:pt x="1729257" y="178562"/>
                </a:lnTo>
                <a:lnTo>
                  <a:pt x="1688845" y="168782"/>
                </a:lnTo>
                <a:lnTo>
                  <a:pt x="1640331" y="159130"/>
                </a:lnTo>
                <a:lnTo>
                  <a:pt x="1585340" y="149987"/>
                </a:lnTo>
                <a:lnTo>
                  <a:pt x="1524380" y="141477"/>
                </a:lnTo>
                <a:lnTo>
                  <a:pt x="1458214" y="133730"/>
                </a:lnTo>
                <a:lnTo>
                  <a:pt x="1350390" y="123443"/>
                </a:lnTo>
                <a:lnTo>
                  <a:pt x="1273937" y="117728"/>
                </a:lnTo>
                <a:lnTo>
                  <a:pt x="1234566" y="115188"/>
                </a:lnTo>
                <a:lnTo>
                  <a:pt x="1153794" y="110997"/>
                </a:lnTo>
                <a:lnTo>
                  <a:pt x="1071117" y="107695"/>
                </a:lnTo>
                <a:lnTo>
                  <a:pt x="987170" y="105790"/>
                </a:lnTo>
                <a:lnTo>
                  <a:pt x="818388" y="104775"/>
                </a:lnTo>
                <a:lnTo>
                  <a:pt x="734567" y="102869"/>
                </a:lnTo>
                <a:lnTo>
                  <a:pt x="652017" y="99694"/>
                </a:lnTo>
                <a:lnTo>
                  <a:pt x="611631" y="97789"/>
                </a:lnTo>
                <a:lnTo>
                  <a:pt x="571753" y="95503"/>
                </a:lnTo>
                <a:lnTo>
                  <a:pt x="532511" y="93090"/>
                </a:lnTo>
                <a:lnTo>
                  <a:pt x="456311" y="87375"/>
                </a:lnTo>
                <a:lnTo>
                  <a:pt x="383793" y="80771"/>
                </a:lnTo>
                <a:lnTo>
                  <a:pt x="349123" y="77215"/>
                </a:lnTo>
                <a:lnTo>
                  <a:pt x="283210" y="69468"/>
                </a:lnTo>
                <a:lnTo>
                  <a:pt x="253288" y="65404"/>
                </a:lnTo>
                <a:lnTo>
                  <a:pt x="252349" y="65404"/>
                </a:lnTo>
                <a:lnTo>
                  <a:pt x="222757" y="61087"/>
                </a:lnTo>
                <a:lnTo>
                  <a:pt x="222885" y="61087"/>
                </a:lnTo>
                <a:lnTo>
                  <a:pt x="195496" y="56768"/>
                </a:lnTo>
                <a:lnTo>
                  <a:pt x="194817" y="56768"/>
                </a:lnTo>
                <a:lnTo>
                  <a:pt x="168275" y="52069"/>
                </a:lnTo>
                <a:lnTo>
                  <a:pt x="144182" y="47497"/>
                </a:lnTo>
                <a:lnTo>
                  <a:pt x="143637" y="47497"/>
                </a:lnTo>
                <a:lnTo>
                  <a:pt x="120991" y="42671"/>
                </a:lnTo>
                <a:lnTo>
                  <a:pt x="120650" y="42671"/>
                </a:lnTo>
                <a:lnTo>
                  <a:pt x="99861" y="37845"/>
                </a:lnTo>
                <a:lnTo>
                  <a:pt x="99567" y="37845"/>
                </a:lnTo>
                <a:lnTo>
                  <a:pt x="81965" y="33274"/>
                </a:lnTo>
                <a:lnTo>
                  <a:pt x="81533" y="33274"/>
                </a:lnTo>
                <a:lnTo>
                  <a:pt x="80010" y="32765"/>
                </a:lnTo>
                <a:lnTo>
                  <a:pt x="80370" y="32765"/>
                </a:lnTo>
                <a:lnTo>
                  <a:pt x="71454" y="28874"/>
                </a:lnTo>
                <a:close/>
              </a:path>
              <a:path w="1815464" h="231775">
                <a:moveTo>
                  <a:pt x="0" y="0"/>
                </a:moveTo>
                <a:lnTo>
                  <a:pt x="46100" y="71627"/>
                </a:lnTo>
                <a:lnTo>
                  <a:pt x="61258" y="46068"/>
                </a:lnTo>
                <a:lnTo>
                  <a:pt x="50673" y="41401"/>
                </a:lnTo>
                <a:lnTo>
                  <a:pt x="58546" y="23240"/>
                </a:lnTo>
                <a:lnTo>
                  <a:pt x="74795" y="23240"/>
                </a:lnTo>
                <a:lnTo>
                  <a:pt x="84962" y="6095"/>
                </a:lnTo>
                <a:lnTo>
                  <a:pt x="0" y="0"/>
                </a:lnTo>
                <a:close/>
              </a:path>
              <a:path w="1815464" h="231775">
                <a:moveTo>
                  <a:pt x="252349" y="65277"/>
                </a:moveTo>
                <a:lnTo>
                  <a:pt x="253288" y="65404"/>
                </a:lnTo>
                <a:lnTo>
                  <a:pt x="252349" y="65277"/>
                </a:lnTo>
                <a:close/>
              </a:path>
              <a:path w="1815464" h="231775">
                <a:moveTo>
                  <a:pt x="194690" y="56641"/>
                </a:moveTo>
                <a:lnTo>
                  <a:pt x="195496" y="56768"/>
                </a:lnTo>
                <a:lnTo>
                  <a:pt x="194690" y="56641"/>
                </a:lnTo>
                <a:close/>
              </a:path>
              <a:path w="1815464" h="231775">
                <a:moveTo>
                  <a:pt x="143510" y="47370"/>
                </a:moveTo>
                <a:lnTo>
                  <a:pt x="144182" y="47497"/>
                </a:lnTo>
                <a:lnTo>
                  <a:pt x="143510" y="47370"/>
                </a:lnTo>
                <a:close/>
              </a:path>
              <a:path w="1815464" h="231775">
                <a:moveTo>
                  <a:pt x="58546" y="23240"/>
                </a:moveTo>
                <a:lnTo>
                  <a:pt x="50673" y="41401"/>
                </a:lnTo>
                <a:lnTo>
                  <a:pt x="61258" y="46068"/>
                </a:lnTo>
                <a:lnTo>
                  <a:pt x="71454" y="28874"/>
                </a:lnTo>
                <a:lnTo>
                  <a:pt x="58546" y="23240"/>
                </a:lnTo>
                <a:close/>
              </a:path>
              <a:path w="1815464" h="231775">
                <a:moveTo>
                  <a:pt x="120395" y="42544"/>
                </a:moveTo>
                <a:lnTo>
                  <a:pt x="120650" y="42671"/>
                </a:lnTo>
                <a:lnTo>
                  <a:pt x="120991" y="42671"/>
                </a:lnTo>
                <a:lnTo>
                  <a:pt x="120395" y="42544"/>
                </a:lnTo>
                <a:close/>
              </a:path>
              <a:path w="1815464" h="231775">
                <a:moveTo>
                  <a:pt x="99313" y="37718"/>
                </a:moveTo>
                <a:lnTo>
                  <a:pt x="99567" y="37845"/>
                </a:lnTo>
                <a:lnTo>
                  <a:pt x="99861" y="37845"/>
                </a:lnTo>
                <a:lnTo>
                  <a:pt x="99313" y="37718"/>
                </a:lnTo>
                <a:close/>
              </a:path>
              <a:path w="1815464" h="231775">
                <a:moveTo>
                  <a:pt x="80010" y="32765"/>
                </a:moveTo>
                <a:lnTo>
                  <a:pt x="81533" y="33274"/>
                </a:lnTo>
                <a:lnTo>
                  <a:pt x="80899" y="32997"/>
                </a:lnTo>
                <a:lnTo>
                  <a:pt x="80010" y="32765"/>
                </a:lnTo>
                <a:close/>
              </a:path>
              <a:path w="1815464" h="231775">
                <a:moveTo>
                  <a:pt x="80899" y="32997"/>
                </a:moveTo>
                <a:lnTo>
                  <a:pt x="81533" y="33274"/>
                </a:lnTo>
                <a:lnTo>
                  <a:pt x="81965" y="33274"/>
                </a:lnTo>
                <a:lnTo>
                  <a:pt x="80899" y="32997"/>
                </a:lnTo>
                <a:close/>
              </a:path>
              <a:path w="1815464" h="231775">
                <a:moveTo>
                  <a:pt x="80370" y="32765"/>
                </a:moveTo>
                <a:lnTo>
                  <a:pt x="80010" y="32765"/>
                </a:lnTo>
                <a:lnTo>
                  <a:pt x="80899" y="32997"/>
                </a:lnTo>
                <a:lnTo>
                  <a:pt x="80370" y="32765"/>
                </a:lnTo>
                <a:close/>
              </a:path>
              <a:path w="1815464" h="231775">
                <a:moveTo>
                  <a:pt x="74795" y="23240"/>
                </a:moveTo>
                <a:lnTo>
                  <a:pt x="58546" y="23240"/>
                </a:lnTo>
                <a:lnTo>
                  <a:pt x="71454" y="28874"/>
                </a:lnTo>
                <a:lnTo>
                  <a:pt x="74795" y="2324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678171" y="1302258"/>
            <a:ext cx="76200" cy="305435"/>
          </a:xfrm>
          <a:custGeom>
            <a:rect l="l" t="t" r="r" b="b"/>
            <a:pathLst>
              <a:path w="76200" h="305434">
                <a:moveTo>
                  <a:pt x="20254" y="145054"/>
                </a:moveTo>
                <a:lnTo>
                  <a:pt x="7747" y="199262"/>
                </a:lnTo>
                <a:lnTo>
                  <a:pt x="4699" y="248538"/>
                </a:lnTo>
                <a:lnTo>
                  <a:pt x="3555" y="304926"/>
                </a:lnTo>
                <a:lnTo>
                  <a:pt x="23367" y="305053"/>
                </a:lnTo>
                <a:lnTo>
                  <a:pt x="23638" y="276351"/>
                </a:lnTo>
                <a:lnTo>
                  <a:pt x="24554" y="248538"/>
                </a:lnTo>
                <a:lnTo>
                  <a:pt x="25768" y="223900"/>
                </a:lnTo>
                <a:lnTo>
                  <a:pt x="26782" y="210565"/>
                </a:lnTo>
                <a:lnTo>
                  <a:pt x="27538" y="201167"/>
                </a:lnTo>
                <a:lnTo>
                  <a:pt x="27584" y="200913"/>
                </a:lnTo>
                <a:lnTo>
                  <a:pt x="28562" y="191007"/>
                </a:lnTo>
                <a:lnTo>
                  <a:pt x="29577" y="181863"/>
                </a:lnTo>
                <a:lnTo>
                  <a:pt x="30559" y="174116"/>
                </a:lnTo>
                <a:lnTo>
                  <a:pt x="30670" y="173736"/>
                </a:lnTo>
                <a:lnTo>
                  <a:pt x="31665" y="167766"/>
                </a:lnTo>
                <a:lnTo>
                  <a:pt x="32719" y="162940"/>
                </a:lnTo>
                <a:lnTo>
                  <a:pt x="33062" y="161543"/>
                </a:lnTo>
                <a:lnTo>
                  <a:pt x="31241" y="161543"/>
                </a:lnTo>
                <a:lnTo>
                  <a:pt x="34543" y="157606"/>
                </a:lnTo>
                <a:lnTo>
                  <a:pt x="36244" y="157606"/>
                </a:lnTo>
                <a:lnTo>
                  <a:pt x="38607" y="152653"/>
                </a:lnTo>
                <a:lnTo>
                  <a:pt x="40258" y="147446"/>
                </a:lnTo>
                <a:lnTo>
                  <a:pt x="19176" y="147319"/>
                </a:lnTo>
                <a:lnTo>
                  <a:pt x="20183" y="145306"/>
                </a:lnTo>
                <a:lnTo>
                  <a:pt x="20254" y="145054"/>
                </a:lnTo>
                <a:close/>
              </a:path>
              <a:path w="76200" h="305434">
                <a:moveTo>
                  <a:pt x="23630" y="276605"/>
                </a:moveTo>
                <a:lnTo>
                  <a:pt x="23622" y="276859"/>
                </a:lnTo>
                <a:lnTo>
                  <a:pt x="23630" y="276605"/>
                </a:lnTo>
                <a:close/>
              </a:path>
              <a:path w="76200" h="305434">
                <a:moveTo>
                  <a:pt x="24517" y="249300"/>
                </a:moveTo>
                <a:close/>
              </a:path>
              <a:path w="76200" h="305434">
                <a:moveTo>
                  <a:pt x="25799" y="223646"/>
                </a:moveTo>
                <a:lnTo>
                  <a:pt x="25780" y="223900"/>
                </a:lnTo>
                <a:lnTo>
                  <a:pt x="25799" y="223646"/>
                </a:lnTo>
                <a:close/>
              </a:path>
              <a:path w="76200" h="305434">
                <a:moveTo>
                  <a:pt x="27584" y="200913"/>
                </a:moveTo>
                <a:lnTo>
                  <a:pt x="27558" y="201167"/>
                </a:lnTo>
                <a:lnTo>
                  <a:pt x="27584" y="200913"/>
                </a:lnTo>
                <a:close/>
              </a:path>
              <a:path w="76200" h="305434">
                <a:moveTo>
                  <a:pt x="28588" y="190880"/>
                </a:moveTo>
                <a:close/>
              </a:path>
              <a:path w="76200" h="305434">
                <a:moveTo>
                  <a:pt x="29606" y="181737"/>
                </a:moveTo>
                <a:close/>
              </a:path>
              <a:path w="76200" h="305434">
                <a:moveTo>
                  <a:pt x="30670" y="173736"/>
                </a:moveTo>
                <a:lnTo>
                  <a:pt x="30606" y="174116"/>
                </a:lnTo>
                <a:lnTo>
                  <a:pt x="30670" y="173736"/>
                </a:lnTo>
                <a:close/>
              </a:path>
              <a:path w="76200" h="305434">
                <a:moveTo>
                  <a:pt x="31750" y="167258"/>
                </a:moveTo>
                <a:lnTo>
                  <a:pt x="31623" y="167766"/>
                </a:lnTo>
                <a:lnTo>
                  <a:pt x="31750" y="167258"/>
                </a:lnTo>
                <a:close/>
              </a:path>
              <a:path w="76200" h="305434">
                <a:moveTo>
                  <a:pt x="32892" y="162178"/>
                </a:moveTo>
                <a:lnTo>
                  <a:pt x="32638" y="162940"/>
                </a:lnTo>
                <a:lnTo>
                  <a:pt x="32892" y="162178"/>
                </a:lnTo>
                <a:close/>
              </a:path>
              <a:path w="76200" h="305434">
                <a:moveTo>
                  <a:pt x="34543" y="157606"/>
                </a:moveTo>
                <a:lnTo>
                  <a:pt x="31241" y="161543"/>
                </a:lnTo>
                <a:lnTo>
                  <a:pt x="33508" y="159951"/>
                </a:lnTo>
                <a:lnTo>
                  <a:pt x="33908" y="158750"/>
                </a:lnTo>
                <a:lnTo>
                  <a:pt x="34054" y="158750"/>
                </a:lnTo>
                <a:lnTo>
                  <a:pt x="34543" y="157606"/>
                </a:lnTo>
                <a:close/>
              </a:path>
              <a:path w="76200" h="305434">
                <a:moveTo>
                  <a:pt x="33508" y="159951"/>
                </a:moveTo>
                <a:lnTo>
                  <a:pt x="31241" y="161543"/>
                </a:lnTo>
                <a:lnTo>
                  <a:pt x="33062" y="161543"/>
                </a:lnTo>
                <a:lnTo>
                  <a:pt x="33447" y="160274"/>
                </a:lnTo>
                <a:lnTo>
                  <a:pt x="33508" y="159951"/>
                </a:lnTo>
                <a:close/>
              </a:path>
              <a:path w="76200" h="305434">
                <a:moveTo>
                  <a:pt x="33552" y="159920"/>
                </a:moveTo>
                <a:lnTo>
                  <a:pt x="33400" y="160274"/>
                </a:lnTo>
                <a:lnTo>
                  <a:pt x="33552" y="159920"/>
                </a:lnTo>
                <a:close/>
              </a:path>
              <a:path w="76200" h="305434">
                <a:moveTo>
                  <a:pt x="33554" y="159918"/>
                </a:moveTo>
                <a:lnTo>
                  <a:pt x="33400" y="160274"/>
                </a:lnTo>
                <a:lnTo>
                  <a:pt x="33554" y="159918"/>
                </a:lnTo>
                <a:close/>
              </a:path>
              <a:path w="76200" h="305434">
                <a:moveTo>
                  <a:pt x="33908" y="158750"/>
                </a:moveTo>
                <a:lnTo>
                  <a:pt x="33508" y="159951"/>
                </a:lnTo>
                <a:lnTo>
                  <a:pt x="33908" y="158750"/>
                </a:lnTo>
                <a:close/>
              </a:path>
              <a:path w="76200" h="305434">
                <a:moveTo>
                  <a:pt x="36244" y="157606"/>
                </a:moveTo>
                <a:lnTo>
                  <a:pt x="34543" y="157606"/>
                </a:lnTo>
                <a:lnTo>
                  <a:pt x="33554" y="159918"/>
                </a:lnTo>
                <a:lnTo>
                  <a:pt x="35940" y="158241"/>
                </a:lnTo>
                <a:lnTo>
                  <a:pt x="36244" y="157606"/>
                </a:lnTo>
                <a:close/>
              </a:path>
              <a:path w="76200" h="305434">
                <a:moveTo>
                  <a:pt x="34054" y="158750"/>
                </a:moveTo>
                <a:lnTo>
                  <a:pt x="33908" y="158750"/>
                </a:lnTo>
                <a:lnTo>
                  <a:pt x="33558" y="159906"/>
                </a:lnTo>
                <a:lnTo>
                  <a:pt x="34054" y="158750"/>
                </a:lnTo>
                <a:close/>
              </a:path>
              <a:path w="76200" h="305434">
                <a:moveTo>
                  <a:pt x="20183" y="145306"/>
                </a:moveTo>
                <a:lnTo>
                  <a:pt x="19176" y="147319"/>
                </a:lnTo>
                <a:lnTo>
                  <a:pt x="20167" y="146176"/>
                </a:lnTo>
                <a:lnTo>
                  <a:pt x="19938" y="146176"/>
                </a:lnTo>
                <a:lnTo>
                  <a:pt x="20183" y="145306"/>
                </a:lnTo>
                <a:close/>
              </a:path>
              <a:path w="76200" h="305434">
                <a:moveTo>
                  <a:pt x="41046" y="143509"/>
                </a:moveTo>
                <a:lnTo>
                  <a:pt x="22478" y="143509"/>
                </a:lnTo>
                <a:lnTo>
                  <a:pt x="19176" y="147319"/>
                </a:lnTo>
                <a:lnTo>
                  <a:pt x="40284" y="147319"/>
                </a:lnTo>
                <a:lnTo>
                  <a:pt x="41046" y="143509"/>
                </a:lnTo>
                <a:close/>
              </a:path>
              <a:path w="76200" h="305434">
                <a:moveTo>
                  <a:pt x="20378" y="144968"/>
                </a:moveTo>
                <a:lnTo>
                  <a:pt x="20183" y="145306"/>
                </a:lnTo>
                <a:lnTo>
                  <a:pt x="19938" y="146176"/>
                </a:lnTo>
                <a:lnTo>
                  <a:pt x="20378" y="144968"/>
                </a:lnTo>
                <a:close/>
              </a:path>
              <a:path w="76200" h="305434">
                <a:moveTo>
                  <a:pt x="22478" y="143509"/>
                </a:moveTo>
                <a:lnTo>
                  <a:pt x="20378" y="144968"/>
                </a:lnTo>
                <a:lnTo>
                  <a:pt x="19938" y="146176"/>
                </a:lnTo>
                <a:lnTo>
                  <a:pt x="20167" y="146176"/>
                </a:lnTo>
                <a:lnTo>
                  <a:pt x="22478" y="143509"/>
                </a:lnTo>
                <a:close/>
              </a:path>
              <a:path w="76200" h="305434">
                <a:moveTo>
                  <a:pt x="20338" y="144996"/>
                </a:moveTo>
                <a:lnTo>
                  <a:pt x="20183" y="145306"/>
                </a:lnTo>
                <a:lnTo>
                  <a:pt x="20338" y="144996"/>
                </a:lnTo>
                <a:close/>
              </a:path>
              <a:path w="76200" h="305434">
                <a:moveTo>
                  <a:pt x="42120" y="137413"/>
                </a:moveTo>
                <a:lnTo>
                  <a:pt x="22098" y="137413"/>
                </a:lnTo>
                <a:lnTo>
                  <a:pt x="20954" y="143001"/>
                </a:lnTo>
                <a:lnTo>
                  <a:pt x="20254" y="145054"/>
                </a:lnTo>
                <a:lnTo>
                  <a:pt x="20447" y="144779"/>
                </a:lnTo>
                <a:lnTo>
                  <a:pt x="20650" y="144779"/>
                </a:lnTo>
                <a:lnTo>
                  <a:pt x="22478" y="143509"/>
                </a:lnTo>
                <a:lnTo>
                  <a:pt x="41046" y="143509"/>
                </a:lnTo>
                <a:lnTo>
                  <a:pt x="41528" y="141096"/>
                </a:lnTo>
                <a:lnTo>
                  <a:pt x="42120" y="137413"/>
                </a:lnTo>
                <a:close/>
              </a:path>
              <a:path w="76200" h="305434">
                <a:moveTo>
                  <a:pt x="20650" y="144779"/>
                </a:moveTo>
                <a:lnTo>
                  <a:pt x="20447" y="144779"/>
                </a:lnTo>
                <a:lnTo>
                  <a:pt x="20378" y="144968"/>
                </a:lnTo>
                <a:lnTo>
                  <a:pt x="20650" y="144779"/>
                </a:lnTo>
                <a:close/>
              </a:path>
              <a:path w="76200" h="305434">
                <a:moveTo>
                  <a:pt x="21081" y="142112"/>
                </a:moveTo>
                <a:lnTo>
                  <a:pt x="20831" y="143001"/>
                </a:lnTo>
                <a:lnTo>
                  <a:pt x="21081" y="142112"/>
                </a:lnTo>
                <a:close/>
              </a:path>
              <a:path w="76200" h="305434">
                <a:moveTo>
                  <a:pt x="44123" y="123062"/>
                </a:moveTo>
                <a:lnTo>
                  <a:pt x="24256" y="123062"/>
                </a:lnTo>
                <a:lnTo>
                  <a:pt x="23113" y="131063"/>
                </a:lnTo>
                <a:lnTo>
                  <a:pt x="21970" y="137667"/>
                </a:lnTo>
                <a:lnTo>
                  <a:pt x="22098" y="137413"/>
                </a:lnTo>
                <a:lnTo>
                  <a:pt x="42120" y="137413"/>
                </a:lnTo>
                <a:lnTo>
                  <a:pt x="42672" y="133984"/>
                </a:lnTo>
                <a:lnTo>
                  <a:pt x="43814" y="125602"/>
                </a:lnTo>
                <a:lnTo>
                  <a:pt x="44123" y="123062"/>
                </a:lnTo>
                <a:close/>
              </a:path>
              <a:path w="76200" h="305434">
                <a:moveTo>
                  <a:pt x="23113" y="130809"/>
                </a:moveTo>
                <a:lnTo>
                  <a:pt x="23071" y="131063"/>
                </a:lnTo>
                <a:lnTo>
                  <a:pt x="23113" y="130809"/>
                </a:lnTo>
                <a:close/>
              </a:path>
              <a:path w="76200" h="305434">
                <a:moveTo>
                  <a:pt x="46966" y="92837"/>
                </a:moveTo>
                <a:lnTo>
                  <a:pt x="27177" y="92837"/>
                </a:lnTo>
                <a:lnTo>
                  <a:pt x="26162" y="104012"/>
                </a:lnTo>
                <a:lnTo>
                  <a:pt x="25273" y="114300"/>
                </a:lnTo>
                <a:lnTo>
                  <a:pt x="24129" y="123316"/>
                </a:lnTo>
                <a:lnTo>
                  <a:pt x="24256" y="123062"/>
                </a:lnTo>
                <a:lnTo>
                  <a:pt x="44123" y="123062"/>
                </a:lnTo>
                <a:lnTo>
                  <a:pt x="44957" y="116204"/>
                </a:lnTo>
                <a:lnTo>
                  <a:pt x="45847" y="105790"/>
                </a:lnTo>
                <a:lnTo>
                  <a:pt x="46862" y="94487"/>
                </a:lnTo>
                <a:lnTo>
                  <a:pt x="46966" y="92837"/>
                </a:lnTo>
                <a:close/>
              </a:path>
              <a:path w="76200" h="305434">
                <a:moveTo>
                  <a:pt x="25273" y="114045"/>
                </a:moveTo>
                <a:lnTo>
                  <a:pt x="25241" y="114300"/>
                </a:lnTo>
                <a:lnTo>
                  <a:pt x="25273" y="114045"/>
                </a:lnTo>
                <a:close/>
              </a:path>
              <a:path w="76200" h="305434">
                <a:moveTo>
                  <a:pt x="28044" y="75851"/>
                </a:moveTo>
                <a:lnTo>
                  <a:pt x="27812" y="81406"/>
                </a:lnTo>
                <a:lnTo>
                  <a:pt x="27740" y="82295"/>
                </a:lnTo>
                <a:lnTo>
                  <a:pt x="27050" y="93090"/>
                </a:lnTo>
                <a:lnTo>
                  <a:pt x="27177" y="92837"/>
                </a:lnTo>
                <a:lnTo>
                  <a:pt x="46966" y="92837"/>
                </a:lnTo>
                <a:lnTo>
                  <a:pt x="47625" y="82295"/>
                </a:lnTo>
                <a:lnTo>
                  <a:pt x="47868" y="76413"/>
                </a:lnTo>
                <a:lnTo>
                  <a:pt x="28044" y="75851"/>
                </a:lnTo>
                <a:close/>
              </a:path>
              <a:path w="76200" h="305434">
                <a:moveTo>
                  <a:pt x="27812" y="81152"/>
                </a:moveTo>
                <a:lnTo>
                  <a:pt x="27796" y="81406"/>
                </a:lnTo>
                <a:lnTo>
                  <a:pt x="27812" y="81152"/>
                </a:lnTo>
                <a:close/>
              </a:path>
              <a:path w="76200" h="305434">
                <a:moveTo>
                  <a:pt x="69638" y="63118"/>
                </a:moveTo>
                <a:lnTo>
                  <a:pt x="28575" y="63118"/>
                </a:lnTo>
                <a:lnTo>
                  <a:pt x="48387" y="63880"/>
                </a:lnTo>
                <a:lnTo>
                  <a:pt x="47868" y="76413"/>
                </a:lnTo>
                <a:lnTo>
                  <a:pt x="76200" y="77215"/>
                </a:lnTo>
                <a:lnTo>
                  <a:pt x="69638" y="63118"/>
                </a:lnTo>
                <a:close/>
              </a:path>
              <a:path w="76200" h="305434">
                <a:moveTo>
                  <a:pt x="28575" y="63118"/>
                </a:moveTo>
                <a:lnTo>
                  <a:pt x="28044" y="75851"/>
                </a:lnTo>
                <a:lnTo>
                  <a:pt x="47868" y="76413"/>
                </a:lnTo>
                <a:lnTo>
                  <a:pt x="48387" y="63880"/>
                </a:lnTo>
                <a:lnTo>
                  <a:pt x="28575" y="63118"/>
                </a:lnTo>
                <a:close/>
              </a:path>
              <a:path w="76200" h="305434">
                <a:moveTo>
                  <a:pt x="40258" y="0"/>
                </a:moveTo>
                <a:lnTo>
                  <a:pt x="0" y="75056"/>
                </a:lnTo>
                <a:lnTo>
                  <a:pt x="28044" y="75851"/>
                </a:lnTo>
                <a:lnTo>
                  <a:pt x="28575" y="63118"/>
                </a:lnTo>
                <a:lnTo>
                  <a:pt x="69638" y="63118"/>
                </a:lnTo>
                <a:lnTo>
                  <a:pt x="40258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4199890" y="3066745"/>
            <a:ext cx="109537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提供高品质的</a:t>
            </a:r>
            <a:endParaRPr sz="14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客户服务</a:t>
            </a:r>
            <a:endParaRPr sz="14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95921" y="6531050"/>
            <a:ext cx="151638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2018 </a:t>
            </a:r>
            <a:r>
              <a:rPr sz="700" spc="-5">
                <a:latin typeface="Arial"/>
                <a:cs typeface="Arial"/>
              </a:rPr>
              <a:t>Korn </a:t>
            </a:r>
            <a:r>
              <a:rPr sz="700" spc="-15">
                <a:latin typeface="Arial"/>
                <a:cs typeface="Arial"/>
              </a:rPr>
              <a:t>Ferry. </a:t>
            </a:r>
            <a:r>
              <a:rPr sz="700" spc="-5">
                <a:latin typeface="Arial"/>
                <a:cs typeface="Arial"/>
              </a:rPr>
              <a:t>All rights</a:t>
            </a:r>
            <a:r>
              <a:rPr sz="700" spc="-40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reserved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61603" y="6531050"/>
            <a:ext cx="12318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Arial"/>
                <a:cs typeface="Arial"/>
              </a:rPr>
              <a:t>15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758940" y="3546347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78808" y="3546347"/>
            <a:ext cx="2063750" cy="0"/>
          </a:xfrm>
          <a:custGeom>
            <a:rect l="l" t="t" r="r" b="b"/>
            <a:pathLst>
              <a:path w="2063750">
                <a:moveTo>
                  <a:pt x="0" y="0"/>
                </a:moveTo>
                <a:lnTo>
                  <a:pt x="206349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889504" y="3546347"/>
            <a:ext cx="772795" cy="0"/>
          </a:xfrm>
          <a:custGeom>
            <a:rect l="l" t="t" r="r" b="b"/>
            <a:pathLst>
              <a:path w="772795">
                <a:moveTo>
                  <a:pt x="0" y="0"/>
                </a:moveTo>
                <a:lnTo>
                  <a:pt x="77266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96468" y="3546347"/>
            <a:ext cx="1676400" cy="0"/>
          </a:xfrm>
          <a:custGeom>
            <a:rect l="l" t="t" r="r" b="b"/>
            <a:pathLst>
              <a:path w="1676400">
                <a:moveTo>
                  <a:pt x="0" y="0"/>
                </a:moveTo>
                <a:lnTo>
                  <a:pt x="1676400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58940" y="3328415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178808" y="3328415"/>
            <a:ext cx="2063750" cy="0"/>
          </a:xfrm>
          <a:custGeom>
            <a:rect l="l" t="t" r="r" b="b"/>
            <a:pathLst>
              <a:path w="2063750">
                <a:moveTo>
                  <a:pt x="0" y="0"/>
                </a:moveTo>
                <a:lnTo>
                  <a:pt x="206349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96468" y="3328415"/>
            <a:ext cx="2966085" cy="0"/>
          </a:xfrm>
          <a:custGeom>
            <a:rect l="l" t="t" r="r" b="b"/>
            <a:pathLst>
              <a:path w="2966085">
                <a:moveTo>
                  <a:pt x="0" y="0"/>
                </a:moveTo>
                <a:lnTo>
                  <a:pt x="2965704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758940" y="3112007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96468" y="3112007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758940" y="2894076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96468" y="2894076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758940" y="2677667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96468" y="2677667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758940" y="2459735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96468" y="2459735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758940" y="2243327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96468" y="2243327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758940" y="2025395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96468" y="2025395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758940" y="1808988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96468" y="1808988"/>
            <a:ext cx="5546090" cy="0"/>
          </a:xfrm>
          <a:custGeom>
            <a:rect l="l" t="t" r="r" b="b"/>
            <a:pathLst>
              <a:path w="5546090">
                <a:moveTo>
                  <a:pt x="0" y="0"/>
                </a:moveTo>
                <a:lnTo>
                  <a:pt x="55458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96468" y="1591055"/>
            <a:ext cx="6449695" cy="0"/>
          </a:xfrm>
          <a:custGeom>
            <a:rect l="l" t="t" r="r" b="b"/>
            <a:pathLst>
              <a:path w="6449695">
                <a:moveTo>
                  <a:pt x="0" y="0"/>
                </a:moveTo>
                <a:lnTo>
                  <a:pt x="6449567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242303" y="1591055"/>
            <a:ext cx="516890" cy="2171700"/>
          </a:xfrm>
          <a:custGeom>
            <a:rect l="l" t="t" r="r" b="b"/>
            <a:pathLst>
              <a:path w="516890" h="2171700">
                <a:moveTo>
                  <a:pt x="0" y="2171700"/>
                </a:moveTo>
                <a:lnTo>
                  <a:pt x="516635" y="2171700"/>
                </a:lnTo>
                <a:lnTo>
                  <a:pt x="516635" y="0"/>
                </a:lnTo>
                <a:lnTo>
                  <a:pt x="0" y="0"/>
                </a:lnTo>
                <a:lnTo>
                  <a:pt x="0" y="217170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83563" y="3636264"/>
            <a:ext cx="515620" cy="127000"/>
          </a:xfrm>
          <a:custGeom>
            <a:rect l="l" t="t" r="r" b="b"/>
            <a:pathLst>
              <a:path w="515619" h="127000">
                <a:moveTo>
                  <a:pt x="515112" y="0"/>
                </a:moveTo>
                <a:lnTo>
                  <a:pt x="0" y="0"/>
                </a:lnTo>
                <a:lnTo>
                  <a:pt x="0" y="126492"/>
                </a:lnTo>
                <a:lnTo>
                  <a:pt x="515112" y="126492"/>
                </a:lnTo>
                <a:lnTo>
                  <a:pt x="51511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372867" y="3552444"/>
            <a:ext cx="516890" cy="210820"/>
          </a:xfrm>
          <a:custGeom>
            <a:rect l="l" t="t" r="r" b="b"/>
            <a:pathLst>
              <a:path w="516889" h="210820">
                <a:moveTo>
                  <a:pt x="516636" y="0"/>
                </a:moveTo>
                <a:lnTo>
                  <a:pt x="0" y="0"/>
                </a:lnTo>
                <a:lnTo>
                  <a:pt x="0" y="210311"/>
                </a:lnTo>
                <a:lnTo>
                  <a:pt x="516636" y="210311"/>
                </a:lnTo>
                <a:lnTo>
                  <a:pt x="516636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662171" y="3485388"/>
            <a:ext cx="516890" cy="277495"/>
          </a:xfrm>
          <a:custGeom>
            <a:rect l="l" t="t" r="r" b="b"/>
            <a:pathLst>
              <a:path w="516889" h="277495">
                <a:moveTo>
                  <a:pt x="516636" y="0"/>
                </a:moveTo>
                <a:lnTo>
                  <a:pt x="0" y="0"/>
                </a:lnTo>
                <a:lnTo>
                  <a:pt x="0" y="277368"/>
                </a:lnTo>
                <a:lnTo>
                  <a:pt x="516636" y="277368"/>
                </a:lnTo>
                <a:lnTo>
                  <a:pt x="516636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083563" y="3619500"/>
            <a:ext cx="515620" cy="17145"/>
          </a:xfrm>
          <a:custGeom>
            <a:rect l="l" t="t" r="r" b="b"/>
            <a:pathLst>
              <a:path w="515619" h="17145">
                <a:moveTo>
                  <a:pt x="0" y="16763"/>
                </a:moveTo>
                <a:lnTo>
                  <a:pt x="515112" y="16763"/>
                </a:lnTo>
                <a:lnTo>
                  <a:pt x="515112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372867" y="3477767"/>
            <a:ext cx="516890" cy="74930"/>
          </a:xfrm>
          <a:custGeom>
            <a:rect l="l" t="t" r="r" b="b"/>
            <a:pathLst>
              <a:path w="516889" h="74929">
                <a:moveTo>
                  <a:pt x="0" y="74676"/>
                </a:moveTo>
                <a:lnTo>
                  <a:pt x="516636" y="74676"/>
                </a:lnTo>
                <a:lnTo>
                  <a:pt x="516636" y="0"/>
                </a:lnTo>
                <a:lnTo>
                  <a:pt x="0" y="0"/>
                </a:lnTo>
                <a:lnTo>
                  <a:pt x="0" y="74676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662171" y="3157727"/>
            <a:ext cx="516890" cy="327660"/>
          </a:xfrm>
          <a:custGeom>
            <a:rect l="l" t="t" r="r" b="b"/>
            <a:pathLst>
              <a:path w="516889" h="327660">
                <a:moveTo>
                  <a:pt x="516636" y="0"/>
                </a:moveTo>
                <a:lnTo>
                  <a:pt x="0" y="0"/>
                </a:lnTo>
                <a:lnTo>
                  <a:pt x="0" y="327660"/>
                </a:lnTo>
                <a:lnTo>
                  <a:pt x="516636" y="327660"/>
                </a:lnTo>
                <a:lnTo>
                  <a:pt x="516636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372867" y="3477005"/>
            <a:ext cx="516890" cy="0"/>
          </a:xfrm>
          <a:custGeom>
            <a:rect l="l" t="t" r="r" b="b"/>
            <a:pathLst>
              <a:path w="516889">
                <a:moveTo>
                  <a:pt x="0" y="0"/>
                </a:moveTo>
                <a:lnTo>
                  <a:pt x="516636" y="0"/>
                </a:lnTo>
              </a:path>
            </a:pathLst>
          </a:custGeom>
          <a:ln w="3175">
            <a:solidFill>
              <a:srgbClr val="A4A4A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662171" y="3156966"/>
            <a:ext cx="516890" cy="0"/>
          </a:xfrm>
          <a:custGeom>
            <a:rect l="l" t="t" r="r" b="b"/>
            <a:pathLst>
              <a:path w="516889">
                <a:moveTo>
                  <a:pt x="0" y="0"/>
                </a:moveTo>
                <a:lnTo>
                  <a:pt x="516636" y="0"/>
                </a:lnTo>
              </a:path>
            </a:pathLst>
          </a:custGeom>
          <a:ln w="3175">
            <a:solidFill>
              <a:srgbClr val="A4A4A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96468" y="3762755"/>
            <a:ext cx="6449695" cy="0"/>
          </a:xfrm>
          <a:custGeom>
            <a:rect l="l" t="t" r="r" b="b"/>
            <a:pathLst>
              <a:path w="6449695">
                <a:moveTo>
                  <a:pt x="0" y="0"/>
                </a:moveTo>
                <a:lnTo>
                  <a:pt x="6449567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1163827" y="3612641"/>
            <a:ext cx="3536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23</a:t>
            </a:r>
            <a:r>
              <a:rPr sz="1000" spc="-5">
                <a:solidFill>
                  <a:srgbClr val="404040"/>
                </a:solidFill>
                <a:latin typeface="Noto Sans CJK JP Regular"/>
                <a:cs typeface="Noto Sans CJK JP Regular"/>
              </a:rPr>
              <a:t>.3</a:t>
            </a: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7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453767" y="3570478"/>
            <a:ext cx="3536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38</a:t>
            </a:r>
            <a:r>
              <a:rPr sz="1000" spc="-5">
                <a:solidFill>
                  <a:srgbClr val="404040"/>
                </a:solidFill>
                <a:latin typeface="Noto Sans CJK JP Regular"/>
                <a:cs typeface="Noto Sans CJK JP Regular"/>
              </a:rPr>
              <a:t>.8</a:t>
            </a: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7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662171" y="3536696"/>
            <a:ext cx="5168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980">
              <a:lnSpc>
                <a:spcPct val="100000"/>
              </a:lnSpc>
              <a:spcBef>
                <a:spcPts val="95"/>
              </a:spcBef>
            </a:pPr>
            <a:r>
              <a:rPr sz="1000" spc="15">
                <a:solidFill>
                  <a:srgbClr val="404040"/>
                </a:solidFill>
                <a:latin typeface="Noto Sans CJK JP Regular"/>
                <a:cs typeface="Noto Sans CJK JP Regular"/>
              </a:rPr>
              <a:t>51.29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388861" y="2589656"/>
            <a:ext cx="23685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400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070863" y="3540633"/>
            <a:ext cx="5410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27685"/>
              </a:tabLst>
            </a:pPr>
            <a:r>
              <a:rPr sz="1000" strike="sngStrike" spc="70">
                <a:solidFill>
                  <a:srgbClr val="404040"/>
                </a:solidFill>
                <a:latin typeface="Noto Sans CJK JP Regular"/>
                <a:cs typeface="Noto Sans CJK JP Regular"/>
              </a:rPr>
              <a:t>   </a:t>
            </a:r>
            <a:r>
              <a:rPr sz="1000" strike="sngStrike" spc="50">
                <a:solidFill>
                  <a:srgbClr val="404040"/>
                </a:solidFill>
                <a:latin typeface="Noto Sans CJK JP Regular"/>
                <a:cs typeface="Noto Sans CJK JP Regular"/>
              </a:rPr>
              <a:t> </a:t>
            </a:r>
            <a:r>
              <a:rPr sz="1000" strike="sngStrike" spc="10">
                <a:solidFill>
                  <a:srgbClr val="404040"/>
                </a:solidFill>
                <a:latin typeface="Noto Sans CJK JP Regular"/>
                <a:cs typeface="Noto Sans CJK JP Regular"/>
              </a:rPr>
              <a:t>3.07	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453767" y="3427857"/>
            <a:ext cx="3536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13</a:t>
            </a:r>
            <a:r>
              <a:rPr sz="1000" spc="-5">
                <a:solidFill>
                  <a:srgbClr val="404040"/>
                </a:solidFill>
                <a:latin typeface="Noto Sans CJK JP Regular"/>
                <a:cs typeface="Noto Sans CJK JP Regular"/>
              </a:rPr>
              <a:t>.6</a:t>
            </a:r>
            <a:r>
              <a:rPr sz="1000" spc="25">
                <a:solidFill>
                  <a:srgbClr val="404040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662171" y="3233115"/>
            <a:ext cx="5168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980">
              <a:lnSpc>
                <a:spcPct val="100000"/>
              </a:lnSpc>
              <a:spcBef>
                <a:spcPts val="95"/>
              </a:spcBef>
            </a:pPr>
            <a:r>
              <a:rPr sz="1000" spc="15">
                <a:solidFill>
                  <a:srgbClr val="404040"/>
                </a:solidFill>
                <a:latin typeface="Noto Sans CJK JP Regular"/>
                <a:cs typeface="Noto Sans CJK JP Regular"/>
              </a:rPr>
              <a:t>60.33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82041" y="1426870"/>
            <a:ext cx="260985" cy="241554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10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4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3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6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15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3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2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05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2</a:t>
            </a:r>
            <a:r>
              <a:rPr sz="1000" spc="65">
                <a:solidFill>
                  <a:srgbClr val="585858"/>
                </a:solidFill>
                <a:latin typeface="Noto Sans CJK JP Regular"/>
                <a:cs typeface="Noto Sans CJK JP Regular"/>
              </a:rPr>
              <a:t>8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15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2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4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2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1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6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1</a:t>
            </a:r>
            <a:r>
              <a:rPr sz="1000" spc="60">
                <a:solidFill>
                  <a:srgbClr val="585858"/>
                </a:solidFill>
                <a:latin typeface="Noto Sans CJK JP Regular"/>
                <a:cs typeface="Noto Sans CJK JP Regular"/>
              </a:rPr>
              <a:t>2</a:t>
            </a: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  <a:p>
            <a:pPr marL="76835" algn="ctr">
              <a:lnSpc>
                <a:spcPct val="100000"/>
              </a:lnSpc>
              <a:spcBef>
                <a:spcPts val="509"/>
              </a:spcBef>
            </a:pPr>
            <a:r>
              <a:rPr sz="1000" spc="50">
                <a:solidFill>
                  <a:srgbClr val="585858"/>
                </a:solidFill>
                <a:latin typeface="Noto Sans CJK JP Regular"/>
                <a:cs typeface="Noto Sans CJK JP Regular"/>
              </a:rPr>
              <a:t>80</a:t>
            </a:r>
            <a:endParaRPr sz="1000">
              <a:latin typeface="Noto Sans CJK JP Regular"/>
              <a:cs typeface="Noto Sans CJK JP Regular"/>
            </a:endParaRPr>
          </a:p>
          <a:p>
            <a:pPr marL="76835" algn="ctr">
              <a:lnSpc>
                <a:spcPct val="100000"/>
              </a:lnSpc>
              <a:spcBef>
                <a:spcPts val="509"/>
              </a:spcBef>
            </a:pPr>
            <a:r>
              <a:rPr sz="1000" spc="50">
                <a:solidFill>
                  <a:srgbClr val="585858"/>
                </a:solidFill>
                <a:latin typeface="Noto Sans CJK JP Regular"/>
                <a:cs typeface="Noto Sans CJK JP Regular"/>
              </a:rPr>
              <a:t>40</a:t>
            </a:r>
            <a:endParaRPr sz="1000">
              <a:latin typeface="Noto Sans CJK JP Regular"/>
              <a:cs typeface="Noto Sans CJK JP Regular"/>
            </a:endParaRPr>
          </a:p>
          <a:p>
            <a:pPr marL="156210" algn="ctr">
              <a:lnSpc>
                <a:spcPct val="100000"/>
              </a:lnSpc>
              <a:spcBef>
                <a:spcPts val="509"/>
              </a:spcBef>
            </a:pPr>
            <a:r>
              <a:rPr sz="1000" spc="55">
                <a:solidFill>
                  <a:srgbClr val="585858"/>
                </a:solidFill>
                <a:latin typeface="Noto Sans CJK JP Regular"/>
                <a:cs typeface="Noto Sans CJK JP Regular"/>
              </a:rPr>
              <a:t>0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108659" y="3874084"/>
            <a:ext cx="4635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5">
                <a:latin typeface="Noto Sans CJK JP Regular"/>
                <a:cs typeface="Noto Sans CJK JP Regular"/>
              </a:rPr>
              <a:t>2015</a:t>
            </a:r>
            <a:r>
              <a:rPr sz="1000" spc="-5">
                <a:latin typeface="Noto Sans CJK JP Regular"/>
                <a:cs typeface="Noto Sans CJK JP Regular"/>
              </a:rPr>
              <a:t>年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398902" y="3874084"/>
            <a:ext cx="4635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5">
                <a:latin typeface="Noto Sans CJK JP Regular"/>
                <a:cs typeface="Noto Sans CJK JP Regular"/>
              </a:rPr>
              <a:t>2016</a:t>
            </a:r>
            <a:r>
              <a:rPr sz="1000" spc="-5">
                <a:latin typeface="Noto Sans CJK JP Regular"/>
                <a:cs typeface="Noto Sans CJK JP Regular"/>
              </a:rPr>
              <a:t>年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281928" y="3879416"/>
            <a:ext cx="438150" cy="16764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5"/>
              </a:spcBef>
            </a:pPr>
            <a:r>
              <a:rPr sz="1000" spc="55">
                <a:latin typeface="Noto Sans CJK JP Regular"/>
                <a:cs typeface="Noto Sans CJK JP Regular"/>
              </a:rPr>
              <a:t>2021</a:t>
            </a:r>
            <a:r>
              <a:rPr sz="1000" spc="-5">
                <a:latin typeface="Noto Sans CJK JP Regular"/>
                <a:cs typeface="Noto Sans CJK JP Regular"/>
              </a:rPr>
              <a:t>年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076957" y="1267459"/>
            <a:ext cx="343535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中景博道营业收入增长</a:t>
            </a:r>
            <a:r>
              <a:rPr sz="1400" spc="-15">
                <a:latin typeface="Noto Sans CJK JP Regular"/>
                <a:cs typeface="Noto Sans CJK JP Regular"/>
              </a:rPr>
              <a:t>分</a:t>
            </a:r>
            <a:r>
              <a:rPr sz="1400">
                <a:latin typeface="Noto Sans CJK JP Regular"/>
                <a:cs typeface="Noto Sans CJK JP Regular"/>
              </a:rPr>
              <a:t>析（</a:t>
            </a:r>
            <a:r>
              <a:rPr sz="1200">
                <a:latin typeface="Noto Sans CJK JP Regular"/>
                <a:cs typeface="Noto Sans CJK JP Regular"/>
              </a:rPr>
              <a:t>单位：百万元</a:t>
            </a:r>
            <a:r>
              <a:rPr sz="1400">
                <a:latin typeface="Noto Sans CJK JP Regular"/>
                <a:cs typeface="Noto Sans CJK JP Regular"/>
              </a:rPr>
              <a:t>）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813304" y="4232147"/>
            <a:ext cx="68580" cy="67310"/>
          </a:xfrm>
          <a:custGeom>
            <a:rect l="l" t="t" r="r" b="b"/>
            <a:pathLst>
              <a:path w="68580" h="67310">
                <a:moveTo>
                  <a:pt x="0" y="67056"/>
                </a:moveTo>
                <a:lnTo>
                  <a:pt x="68580" y="67056"/>
                </a:lnTo>
                <a:lnTo>
                  <a:pt x="68580" y="0"/>
                </a:lnTo>
                <a:lnTo>
                  <a:pt x="0" y="0"/>
                </a:lnTo>
                <a:lnTo>
                  <a:pt x="0" y="67056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2898775" y="4176141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设计收入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3496055" y="4232147"/>
            <a:ext cx="67310" cy="67310"/>
          </a:xfrm>
          <a:custGeom>
            <a:rect l="l" t="t" r="r" b="b"/>
            <a:pathLst>
              <a:path w="67310" h="67310">
                <a:moveTo>
                  <a:pt x="0" y="67056"/>
                </a:moveTo>
                <a:lnTo>
                  <a:pt x="67055" y="67056"/>
                </a:lnTo>
                <a:lnTo>
                  <a:pt x="67055" y="0"/>
                </a:lnTo>
                <a:lnTo>
                  <a:pt x="0" y="0"/>
                </a:lnTo>
                <a:lnTo>
                  <a:pt x="0" y="67056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>
            <a:off x="3580638" y="3874084"/>
            <a:ext cx="572135" cy="464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0650">
              <a:lnSpc>
                <a:spcPct val="100000"/>
              </a:lnSpc>
              <a:spcBef>
                <a:spcPts val="95"/>
              </a:spcBef>
            </a:pPr>
            <a:r>
              <a:rPr sz="1000" spc="55">
                <a:latin typeface="Noto Sans CJK JP Regular"/>
                <a:cs typeface="Noto Sans CJK JP Regular"/>
              </a:rPr>
              <a:t>2017</a:t>
            </a:r>
            <a:r>
              <a:rPr sz="1000" spc="-5">
                <a:latin typeface="Noto Sans CJK JP Regular"/>
                <a:cs typeface="Noto Sans CJK JP Regular"/>
              </a:rPr>
              <a:t>年</a:t>
            </a:r>
            <a:endParaRPr sz="10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>
                <a:latin typeface="Noto Sans CJK JP Regular"/>
                <a:cs typeface="Noto Sans CJK JP Regular"/>
              </a:rPr>
              <a:t>施工收入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4177284" y="4232147"/>
            <a:ext cx="68580" cy="67310"/>
          </a:xfrm>
          <a:custGeom>
            <a:rect l="l" t="t" r="r" b="b"/>
            <a:pathLst>
              <a:path w="68579" h="67310">
                <a:moveTo>
                  <a:pt x="0" y="67056"/>
                </a:moveTo>
                <a:lnTo>
                  <a:pt x="68579" y="67056"/>
                </a:lnTo>
                <a:lnTo>
                  <a:pt x="68579" y="0"/>
                </a:lnTo>
                <a:lnTo>
                  <a:pt x="0" y="0"/>
                </a:lnTo>
                <a:lnTo>
                  <a:pt x="0" y="67056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4262754" y="4176141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其他收入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6219444" y="3870959"/>
            <a:ext cx="715010" cy="160020"/>
          </a:xfrm>
          <a:custGeom>
            <a:rect l="l" t="t" r="r" b="b"/>
            <a:pathLst>
              <a:path w="715009" h="160020">
                <a:moveTo>
                  <a:pt x="0" y="160019"/>
                </a:moveTo>
                <a:lnTo>
                  <a:pt x="714755" y="160019"/>
                </a:lnTo>
                <a:lnTo>
                  <a:pt x="714755" y="0"/>
                </a:lnTo>
                <a:lnTo>
                  <a:pt x="0" y="0"/>
                </a:lnTo>
                <a:lnTo>
                  <a:pt x="0" y="1600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6298438" y="3858005"/>
            <a:ext cx="4629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0">
                <a:latin typeface="Noto Sans CJK JP Regular"/>
                <a:cs typeface="Noto Sans CJK JP Regular"/>
              </a:rPr>
              <a:t>2020</a:t>
            </a:r>
            <a:r>
              <a:rPr sz="1000" spc="-5">
                <a:latin typeface="Noto Sans CJK JP Regular"/>
                <a:cs typeface="Noto Sans CJK JP Regular"/>
              </a:rPr>
              <a:t>年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title"/>
          </p:nvPr>
        </p:nvSpPr>
        <p:spPr>
          <a:xfrm>
            <a:off x="611835" y="300888"/>
            <a:ext cx="7045959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5900"/>
              </a:lnSpc>
              <a:spcBef>
                <a:spcPts val="100"/>
              </a:spcBef>
            </a:pPr>
            <a:r>
              <a:rPr spc="5"/>
              <a:t>为实现上述的战略</a:t>
            </a:r>
            <a:r>
              <a:rPr spc="15"/>
              <a:t>发</a:t>
            </a:r>
            <a:r>
              <a:rPr spc="5"/>
              <a:t>展</a:t>
            </a:r>
            <a:r>
              <a:rPr spc="15"/>
              <a:t>目标</a:t>
            </a:r>
            <a:r>
              <a:rPr spc="5"/>
              <a:t>，</a:t>
            </a:r>
            <a:r>
              <a:rPr spc="15"/>
              <a:t>虽</a:t>
            </a:r>
            <a:r>
              <a:rPr spc="5"/>
              <a:t>然</a:t>
            </a:r>
            <a:r>
              <a:rPr spc="15"/>
              <a:t>过往</a:t>
            </a:r>
            <a:r>
              <a:rPr spc="5"/>
              <a:t>的</a:t>
            </a:r>
            <a:r>
              <a:rPr spc="15"/>
              <a:t>发</a:t>
            </a:r>
            <a:r>
              <a:rPr spc="5"/>
              <a:t>展</a:t>
            </a:r>
            <a:r>
              <a:rPr spc="15"/>
              <a:t>动</a:t>
            </a:r>
            <a:r>
              <a:rPr spc="5"/>
              <a:t>力</a:t>
            </a:r>
            <a:r>
              <a:rPr spc="15"/>
              <a:t>强劲</a:t>
            </a:r>
            <a:r>
              <a:rPr spc="-5"/>
              <a:t>， </a:t>
            </a:r>
            <a:r>
              <a:rPr spc="5"/>
              <a:t>但未来的</a:t>
            </a:r>
            <a:r>
              <a:rPr spc="-5"/>
              <a:t>业务挑战依然艰巨</a:t>
            </a:r>
          </a:p>
        </p:txBody>
      </p:sp>
      <p:sp>
        <p:nvSpPr>
          <p:cNvPr id="60" name="object 60"/>
          <p:cNvSpPr/>
          <p:nvPr/>
        </p:nvSpPr>
        <p:spPr>
          <a:xfrm>
            <a:off x="1395983" y="4349496"/>
            <a:ext cx="6355079" cy="3352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61" name="object 61"/>
          <p:cNvGraphicFramePr>
            <a:graphicFrameLocks noGrp="1"/>
          </p:cNvGraphicFramePr>
          <p:nvPr/>
        </p:nvGraphicFramePr>
        <p:xfrm>
          <a:off x="182892" y="4810785"/>
          <a:ext cx="4065904" cy="1445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18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708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452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388620" indent="-178435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业务增长 分析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9720" indent="-172085">
                        <a:lnSpc>
                          <a:spcPct val="100000"/>
                        </a:lnSpc>
                        <a:spcBef>
                          <a:spcPts val="1095"/>
                        </a:spcBef>
                        <a:buSzPct val="75000"/>
                        <a:buFont typeface="Wingdings"/>
                        <a:buChar char="◼"/>
                        <a:tabLst>
                          <a:tab pos="300355"/>
                        </a:tabLst>
                      </a:pPr>
                      <a:r>
                        <a:rPr sz="1200" spc="114">
                          <a:latin typeface="Noto Sans CJK JP Regular"/>
                          <a:cs typeface="Noto Sans CJK JP Regular"/>
                        </a:rPr>
                        <a:t>中景博道从</a:t>
                      </a:r>
                      <a:r>
                        <a:rPr sz="1200" spc="35">
                          <a:latin typeface="Noto Sans CJK JP Regular"/>
                          <a:cs typeface="Noto Sans CJK JP Regular"/>
                        </a:rPr>
                        <a:t>2017</a:t>
                      </a:r>
                      <a:r>
                        <a:rPr sz="1200" spc="-155">
                          <a:latin typeface="Noto Sans CJK JP Regular"/>
                          <a:cs typeface="Noto Sans CJK JP Regular"/>
                        </a:rPr>
                        <a:t> </a:t>
                      </a:r>
                      <a:r>
                        <a:rPr sz="1200" spc="-15">
                          <a:latin typeface="Noto Sans CJK JP Regular"/>
                          <a:cs typeface="Noto Sans CJK JP Regular"/>
                        </a:rPr>
                        <a:t>年</a:t>
                      </a:r>
                      <a:r>
                        <a:rPr sz="1200" spc="-5">
                          <a:latin typeface="Noto Sans CJK JP Regular"/>
                          <a:cs typeface="Noto Sans CJK JP Regular"/>
                        </a:rPr>
                        <a:t>营业额实现</a:t>
                      </a:r>
                      <a:r>
                        <a:rPr sz="1200" spc="750">
                          <a:latin typeface="Noto Sans CJK JP Regular"/>
                          <a:cs typeface="Noto Sans CJK JP Regular"/>
                        </a:rPr>
                        <a:t>“</a:t>
                      </a:r>
                      <a:r>
                        <a:rPr sz="1200">
                          <a:latin typeface="Noto Sans CJK JP Regular"/>
                          <a:cs typeface="Noto Sans CJK JP Regular"/>
                        </a:rPr>
                        <a:t>亿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29972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元</a:t>
                      </a:r>
                      <a:r>
                        <a:rPr sz="1200" spc="630">
                          <a:latin typeface="Noto Sans CJK JP Regular"/>
                          <a:cs typeface="Noto Sans CJK JP Regular"/>
                        </a:rPr>
                        <a:t>”</a:t>
                      </a:r>
                      <a:r>
                        <a:rPr sz="1200">
                          <a:latin typeface="Noto Sans CJK JP Regular"/>
                          <a:cs typeface="Noto Sans CJK JP Regular"/>
                        </a:rPr>
                        <a:t>突破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299720" marR="293370" indent="-172085" algn="just">
                        <a:lnSpc>
                          <a:spcPct val="139200"/>
                        </a:lnSpc>
                        <a:spcBef>
                          <a:spcPts val="585"/>
                        </a:spcBef>
                        <a:buSzPct val="75000"/>
                        <a:buFont typeface="Wingdings"/>
                        <a:buChar char="◼"/>
                        <a:tabLst>
                          <a:tab pos="300355"/>
                        </a:tabLst>
                      </a:pPr>
                      <a:r>
                        <a:rPr sz="1200" spc="55">
                          <a:latin typeface="Noto Sans CJK JP Regular"/>
                          <a:cs typeface="Noto Sans CJK JP Regular"/>
                        </a:rPr>
                        <a:t>营业</a:t>
                      </a:r>
                      <a:r>
                        <a:rPr sz="1200" spc="70">
                          <a:latin typeface="Noto Sans CJK JP Regular"/>
                          <a:cs typeface="Noto Sans CJK JP Regular"/>
                        </a:rPr>
                        <a:t>收</a:t>
                      </a:r>
                      <a:r>
                        <a:rPr sz="1200" spc="55">
                          <a:latin typeface="Noto Sans CJK JP Regular"/>
                          <a:cs typeface="Noto Sans CJK JP Regular"/>
                        </a:rPr>
                        <a:t>入</a:t>
                      </a:r>
                      <a:r>
                        <a:rPr sz="1200" spc="70">
                          <a:latin typeface="Noto Sans CJK JP Regular"/>
                          <a:cs typeface="Noto Sans CJK JP Regular"/>
                        </a:rPr>
                        <a:t>保</a:t>
                      </a:r>
                      <a:r>
                        <a:rPr sz="1200" spc="55">
                          <a:latin typeface="Noto Sans CJK JP Regular"/>
                          <a:cs typeface="Noto Sans CJK JP Regular"/>
                        </a:rPr>
                        <a:t>持</a:t>
                      </a:r>
                      <a:r>
                        <a:rPr sz="1200" spc="70">
                          <a:latin typeface="Noto Sans CJK JP Regular"/>
                          <a:cs typeface="Noto Sans CJK JP Regular"/>
                        </a:rPr>
                        <a:t>高</a:t>
                      </a:r>
                      <a:r>
                        <a:rPr sz="1200" spc="55">
                          <a:latin typeface="Noto Sans CJK JP Regular"/>
                          <a:cs typeface="Noto Sans CJK JP Regular"/>
                        </a:rPr>
                        <a:t>速</a:t>
                      </a:r>
                      <a:r>
                        <a:rPr sz="1200" spc="70">
                          <a:latin typeface="Noto Sans CJK JP Regular"/>
                          <a:cs typeface="Noto Sans CJK JP Regular"/>
                        </a:rPr>
                        <a:t>增长</a:t>
                      </a:r>
                      <a:r>
                        <a:rPr sz="1200" spc="50">
                          <a:latin typeface="Noto Sans CJK JP Regular"/>
                          <a:cs typeface="Noto Sans CJK JP Regular"/>
                        </a:rPr>
                        <a:t>，2016</a:t>
                      </a:r>
                      <a:r>
                        <a:rPr sz="1200" spc="60">
                          <a:latin typeface="Noto Sans CJK JP Regular"/>
                          <a:cs typeface="Noto Sans CJK JP Regular"/>
                        </a:rPr>
                        <a:t>年</a:t>
                      </a:r>
                      <a:r>
                        <a:rPr sz="1200" spc="-969">
                          <a:latin typeface="Noto Sans CJK JP Regular"/>
                          <a:cs typeface="Noto Sans CJK JP Regular"/>
                        </a:rPr>
                        <a:t>营 </a:t>
                      </a:r>
                      <a:r>
                        <a:rPr sz="1200" spc="180">
                          <a:latin typeface="Noto Sans CJK JP Regular"/>
                          <a:cs typeface="Noto Sans CJK JP Regular"/>
                        </a:rPr>
                        <a:t>收增长率</a:t>
                      </a:r>
                      <a:r>
                        <a:rPr sz="1200" spc="10">
                          <a:latin typeface="Noto Sans CJK JP Regular"/>
                          <a:cs typeface="Noto Sans CJK JP Regular"/>
                        </a:rPr>
                        <a:t>98%</a:t>
                      </a:r>
                      <a:r>
                        <a:rPr sz="1200" spc="-120">
                          <a:latin typeface="Noto Sans CJK JP Regular"/>
                          <a:cs typeface="Noto Sans CJK JP Regular"/>
                        </a:rPr>
                        <a:t> </a:t>
                      </a:r>
                      <a:r>
                        <a:rPr sz="1200">
                          <a:latin typeface="Noto Sans CJK JP Regular"/>
                          <a:cs typeface="Noto Sans CJK JP Regular"/>
                        </a:rPr>
                        <a:t>，</a:t>
                      </a:r>
                      <a:r>
                        <a:rPr sz="1200" spc="-125">
                          <a:latin typeface="Noto Sans CJK JP Regular"/>
                          <a:cs typeface="Noto Sans CJK JP Regular"/>
                        </a:rPr>
                        <a:t> </a:t>
                      </a:r>
                      <a:r>
                        <a:rPr sz="1200" spc="30">
                          <a:latin typeface="Noto Sans CJK JP Regular"/>
                          <a:cs typeface="Noto Sans CJK JP Regular"/>
                        </a:rPr>
                        <a:t>2017</a:t>
                      </a:r>
                      <a:r>
                        <a:rPr sz="1200" spc="-114">
                          <a:latin typeface="Noto Sans CJK JP Regular"/>
                          <a:cs typeface="Noto Sans CJK JP Regular"/>
                        </a:rPr>
                        <a:t> </a:t>
                      </a:r>
                      <a:r>
                        <a:rPr sz="1200" spc="180">
                          <a:latin typeface="Noto Sans CJK JP Regular"/>
                          <a:cs typeface="Noto Sans CJK JP Regular"/>
                        </a:rPr>
                        <a:t>年增长率为 </a:t>
                      </a:r>
                      <a:r>
                        <a:rPr sz="1200" spc="20">
                          <a:latin typeface="Noto Sans CJK JP Regular"/>
                          <a:cs typeface="Noto Sans CJK JP Regular"/>
                        </a:rPr>
                        <a:t>113%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9065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2" name="object 62"/>
          <p:cNvSpPr/>
          <p:nvPr/>
        </p:nvSpPr>
        <p:spPr>
          <a:xfrm>
            <a:off x="4418076" y="4849367"/>
            <a:ext cx="3154680" cy="1444625"/>
          </a:xfrm>
          <a:custGeom>
            <a:rect l="l" t="t" r="r" b="b"/>
            <a:pathLst>
              <a:path w="3154679" h="1444625">
                <a:moveTo>
                  <a:pt x="3154299" y="0"/>
                </a:moveTo>
                <a:lnTo>
                  <a:pt x="148844" y="0"/>
                </a:lnTo>
                <a:lnTo>
                  <a:pt x="148844" y="842492"/>
                </a:lnTo>
                <a:lnTo>
                  <a:pt x="0" y="1139723"/>
                </a:lnTo>
                <a:lnTo>
                  <a:pt x="148844" y="1203566"/>
                </a:lnTo>
                <a:lnTo>
                  <a:pt x="148844" y="1444269"/>
                </a:lnTo>
                <a:lnTo>
                  <a:pt x="3154299" y="1444269"/>
                </a:lnTo>
                <a:lnTo>
                  <a:pt x="3154299" y="0"/>
                </a:lnTo>
                <a:close/>
              </a:path>
            </a:pathLst>
          </a:custGeom>
          <a:solidFill>
            <a:srgbClr val="C3D3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4613909" y="4866614"/>
            <a:ext cx="2854325" cy="1092835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400">
                <a:latin typeface="Noto Sans CJK JP Regular"/>
                <a:cs typeface="Noto Sans CJK JP Regular"/>
              </a:rPr>
              <a:t>业务增长挑战：</a:t>
            </a:r>
            <a:endParaRPr sz="1400">
              <a:latin typeface="Noto Sans CJK JP Regular"/>
              <a:cs typeface="Noto Sans CJK JP Regular"/>
            </a:endParaRPr>
          </a:p>
          <a:p>
            <a:pPr marL="184785" marR="5080" indent="-172720">
              <a:lnSpc>
                <a:spcPct val="107100"/>
              </a:lnSpc>
              <a:spcBef>
                <a:spcPts val="600"/>
              </a:spcBef>
            </a:pPr>
            <a:r>
              <a:rPr sz="1050" spc="1105">
                <a:latin typeface="Wingdings"/>
                <a:cs typeface="Wingdings"/>
              </a:rPr>
              <a:t>◼</a:t>
            </a:r>
            <a:r>
              <a:rPr sz="1050" spc="260">
                <a:latin typeface="Times New Roman"/>
                <a:cs typeface="Times New Roman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公司</a:t>
            </a:r>
            <a:r>
              <a:rPr sz="1400" spc="-15">
                <a:latin typeface="Noto Sans CJK JP Regular"/>
                <a:cs typeface="Noto Sans CJK JP Regular"/>
              </a:rPr>
              <a:t>整体</a:t>
            </a:r>
            <a:r>
              <a:rPr sz="1400">
                <a:latin typeface="Noto Sans CJK JP Regular"/>
                <a:cs typeface="Noto Sans CJK JP Regular"/>
              </a:rPr>
              <a:t>业</a:t>
            </a:r>
            <a:r>
              <a:rPr sz="1400" spc="-15">
                <a:latin typeface="Noto Sans CJK JP Regular"/>
                <a:cs typeface="Noto Sans CJK JP Regular"/>
              </a:rPr>
              <a:t>务发</a:t>
            </a:r>
            <a:r>
              <a:rPr sz="1400" spc="-25">
                <a:latin typeface="Noto Sans CJK JP Regular"/>
                <a:cs typeface="Noto Sans CJK JP Regular"/>
              </a:rPr>
              <a:t>展</a:t>
            </a:r>
            <a:r>
              <a:rPr sz="1400">
                <a:latin typeface="Noto Sans CJK JP Regular"/>
                <a:cs typeface="Noto Sans CJK JP Regular"/>
              </a:rPr>
              <a:t>趋势</a:t>
            </a:r>
            <a:r>
              <a:rPr sz="1400" spc="-15">
                <a:latin typeface="Noto Sans CJK JP Regular"/>
                <a:cs typeface="Noto Sans CJK JP Regular"/>
              </a:rPr>
              <a:t>良好</a:t>
            </a:r>
            <a:r>
              <a:rPr sz="1400">
                <a:latin typeface="Noto Sans CJK JP Regular"/>
                <a:cs typeface="Noto Sans CJK JP Regular"/>
              </a:rPr>
              <a:t>，但 </a:t>
            </a:r>
            <a:r>
              <a:rPr sz="1400" spc="-15">
                <a:latin typeface="Noto Sans CJK JP Regular"/>
                <a:cs typeface="Noto Sans CJK JP Regular"/>
              </a:rPr>
              <a:t>面</a:t>
            </a:r>
            <a:r>
              <a:rPr sz="1400">
                <a:latin typeface="Noto Sans CJK JP Regular"/>
                <a:cs typeface="Noto Sans CJK JP Regular"/>
              </a:rPr>
              <a:t>对</a:t>
            </a:r>
            <a:r>
              <a:rPr sz="1400" spc="275">
                <a:latin typeface="Noto Sans CJK JP Regular"/>
                <a:cs typeface="Noto Sans CJK JP Regular"/>
              </a:rPr>
              <a:t> </a:t>
            </a:r>
            <a:r>
              <a:rPr sz="1400" spc="35">
                <a:latin typeface="Noto Sans CJK JP Regular"/>
                <a:cs typeface="Noto Sans CJK JP Regular"/>
              </a:rPr>
              <a:t>4</a:t>
            </a:r>
            <a:r>
              <a:rPr sz="1400">
                <a:latin typeface="Noto Sans CJK JP Regular"/>
                <a:cs typeface="Noto Sans CJK JP Regular"/>
              </a:rPr>
              <a:t>亿</a:t>
            </a:r>
            <a:r>
              <a:rPr sz="1400" spc="-15">
                <a:latin typeface="Noto Sans CJK JP Regular"/>
                <a:cs typeface="Noto Sans CJK JP Regular"/>
              </a:rPr>
              <a:t>目标</a:t>
            </a:r>
            <a:r>
              <a:rPr sz="1400" spc="-25">
                <a:latin typeface="Noto Sans CJK JP Regular"/>
                <a:cs typeface="Noto Sans CJK JP Regular"/>
              </a:rPr>
              <a:t>，复</a:t>
            </a:r>
            <a:r>
              <a:rPr sz="1400" spc="-15">
                <a:latin typeface="Noto Sans CJK JP Regular"/>
                <a:cs typeface="Noto Sans CJK JP Regular"/>
              </a:rPr>
              <a:t>合</a:t>
            </a:r>
            <a:r>
              <a:rPr sz="1400" spc="-25">
                <a:latin typeface="Noto Sans CJK JP Regular"/>
                <a:cs typeface="Noto Sans CJK JP Regular"/>
              </a:rPr>
              <a:t>增</a:t>
            </a:r>
            <a:r>
              <a:rPr sz="1400" spc="-15">
                <a:latin typeface="Noto Sans CJK JP Regular"/>
                <a:cs typeface="Noto Sans CJK JP Regular"/>
              </a:rPr>
              <a:t>长</a:t>
            </a:r>
            <a:r>
              <a:rPr sz="1400" spc="-25">
                <a:latin typeface="Noto Sans CJK JP Regular"/>
                <a:cs typeface="Noto Sans CJK JP Regular"/>
              </a:rPr>
              <a:t>率需</a:t>
            </a:r>
            <a:r>
              <a:rPr sz="1400" spc="-15">
                <a:latin typeface="Noto Sans CJK JP Regular"/>
                <a:cs typeface="Noto Sans CJK JP Regular"/>
              </a:rPr>
              <a:t>保</a:t>
            </a:r>
            <a:r>
              <a:rPr sz="1400">
                <a:latin typeface="Noto Sans CJK JP Regular"/>
                <a:cs typeface="Noto Sans CJK JP Regular"/>
              </a:rPr>
              <a:t>持 </a:t>
            </a:r>
            <a:r>
              <a:rPr sz="1400" spc="-15">
                <a:latin typeface="Noto Sans CJK JP Regular"/>
                <a:cs typeface="Noto Sans CJK JP Regular"/>
              </a:rPr>
              <a:t>在</a:t>
            </a:r>
            <a:r>
              <a:rPr sz="1400">
                <a:latin typeface="Noto Sans CJK JP Regular"/>
                <a:cs typeface="Noto Sans CJK JP Regular"/>
              </a:rPr>
              <a:t>53%，依然是</a:t>
            </a:r>
            <a:r>
              <a:rPr sz="1400" spc="-15">
                <a:latin typeface="Noto Sans CJK JP Regular"/>
                <a:cs typeface="Noto Sans CJK JP Regular"/>
              </a:rPr>
              <a:t>一</a:t>
            </a:r>
            <a:r>
              <a:rPr sz="1400">
                <a:latin typeface="Noto Sans CJK JP Regular"/>
                <a:cs typeface="Noto Sans CJK JP Regular"/>
              </a:rPr>
              <a:t>个</a:t>
            </a:r>
            <a:r>
              <a:rPr sz="1400" spc="-15">
                <a:latin typeface="Noto Sans CJK JP Regular"/>
                <a:cs typeface="Noto Sans CJK JP Regular"/>
              </a:rPr>
              <a:t>较</a:t>
            </a:r>
            <a:r>
              <a:rPr sz="1400" spc="-25">
                <a:latin typeface="Noto Sans CJK JP Regular"/>
                <a:cs typeface="Noto Sans CJK JP Regular"/>
              </a:rPr>
              <a:t>大</a:t>
            </a:r>
            <a:r>
              <a:rPr sz="1400">
                <a:latin typeface="Noto Sans CJK JP Regular"/>
                <a:cs typeface="Noto Sans CJK JP Regular"/>
              </a:rPr>
              <a:t>的</a:t>
            </a:r>
            <a:r>
              <a:rPr sz="1400" spc="-15">
                <a:latin typeface="Noto Sans CJK JP Regular"/>
                <a:cs typeface="Noto Sans CJK JP Regular"/>
              </a:rPr>
              <a:t>挑战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4004309" y="1575053"/>
            <a:ext cx="2214880" cy="1549400"/>
          </a:xfrm>
          <a:custGeom>
            <a:rect l="l" t="t" r="r" b="b"/>
            <a:pathLst>
              <a:path w="2214879" h="1549400">
                <a:moveTo>
                  <a:pt x="0" y="1548892"/>
                </a:moveTo>
                <a:lnTo>
                  <a:pt x="2214879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349241" y="1748027"/>
            <a:ext cx="893232" cy="78879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996944" y="1575053"/>
            <a:ext cx="2222500" cy="1559560"/>
          </a:xfrm>
          <a:custGeom>
            <a:rect l="l" t="t" r="r" b="b"/>
            <a:pathLst>
              <a:path w="2222500" h="1559560">
                <a:moveTo>
                  <a:pt x="2151170" y="33971"/>
                </a:moveTo>
                <a:lnTo>
                  <a:pt x="0" y="1538224"/>
                </a:lnTo>
                <a:lnTo>
                  <a:pt x="14731" y="1559560"/>
                </a:lnTo>
                <a:lnTo>
                  <a:pt x="2166029" y="55181"/>
                </a:lnTo>
                <a:lnTo>
                  <a:pt x="2151170" y="33971"/>
                </a:lnTo>
                <a:close/>
              </a:path>
              <a:path w="2222500" h="1559560">
                <a:moveTo>
                  <a:pt x="2207848" y="26543"/>
                </a:moveTo>
                <a:lnTo>
                  <a:pt x="2161793" y="26543"/>
                </a:lnTo>
                <a:lnTo>
                  <a:pt x="2176653" y="47751"/>
                </a:lnTo>
                <a:lnTo>
                  <a:pt x="2166029" y="55181"/>
                </a:lnTo>
                <a:lnTo>
                  <a:pt x="2180843" y="76326"/>
                </a:lnTo>
                <a:lnTo>
                  <a:pt x="2207848" y="26543"/>
                </a:lnTo>
                <a:close/>
              </a:path>
              <a:path w="2222500" h="1559560">
                <a:moveTo>
                  <a:pt x="2161793" y="26543"/>
                </a:moveTo>
                <a:lnTo>
                  <a:pt x="2151170" y="33971"/>
                </a:lnTo>
                <a:lnTo>
                  <a:pt x="2166029" y="55181"/>
                </a:lnTo>
                <a:lnTo>
                  <a:pt x="2176653" y="47751"/>
                </a:lnTo>
                <a:lnTo>
                  <a:pt x="2161793" y="26543"/>
                </a:lnTo>
                <a:close/>
              </a:path>
              <a:path w="2222500" h="1559560">
                <a:moveTo>
                  <a:pt x="2222245" y="0"/>
                </a:moveTo>
                <a:lnTo>
                  <a:pt x="2136266" y="12700"/>
                </a:lnTo>
                <a:lnTo>
                  <a:pt x="2151170" y="33971"/>
                </a:lnTo>
                <a:lnTo>
                  <a:pt x="2161793" y="26543"/>
                </a:lnTo>
                <a:lnTo>
                  <a:pt x="2207848" y="26543"/>
                </a:lnTo>
                <a:lnTo>
                  <a:pt x="2222245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572133" y="3104514"/>
            <a:ext cx="2178050" cy="534035"/>
          </a:xfrm>
          <a:custGeom>
            <a:rect l="l" t="t" r="r" b="b"/>
            <a:pathLst>
              <a:path w="2178050" h="534035">
                <a:moveTo>
                  <a:pt x="2099137" y="25258"/>
                </a:moveTo>
                <a:lnTo>
                  <a:pt x="0" y="508762"/>
                </a:lnTo>
                <a:lnTo>
                  <a:pt x="5841" y="533908"/>
                </a:lnTo>
                <a:lnTo>
                  <a:pt x="2104938" y="50540"/>
                </a:lnTo>
                <a:lnTo>
                  <a:pt x="2099137" y="25258"/>
                </a:lnTo>
                <a:close/>
              </a:path>
              <a:path w="2178050" h="534035">
                <a:moveTo>
                  <a:pt x="2175489" y="22351"/>
                </a:moveTo>
                <a:lnTo>
                  <a:pt x="2111755" y="22351"/>
                </a:lnTo>
                <a:lnTo>
                  <a:pt x="2117597" y="47625"/>
                </a:lnTo>
                <a:lnTo>
                  <a:pt x="2104938" y="50540"/>
                </a:lnTo>
                <a:lnTo>
                  <a:pt x="2110740" y="75819"/>
                </a:lnTo>
                <a:lnTo>
                  <a:pt x="2175489" y="22351"/>
                </a:lnTo>
                <a:close/>
              </a:path>
              <a:path w="2178050" h="534035">
                <a:moveTo>
                  <a:pt x="2111755" y="22351"/>
                </a:moveTo>
                <a:lnTo>
                  <a:pt x="2099137" y="25258"/>
                </a:lnTo>
                <a:lnTo>
                  <a:pt x="2104938" y="50540"/>
                </a:lnTo>
                <a:lnTo>
                  <a:pt x="2117597" y="47625"/>
                </a:lnTo>
                <a:lnTo>
                  <a:pt x="2111755" y="22351"/>
                </a:lnTo>
                <a:close/>
              </a:path>
              <a:path w="2178050" h="534035">
                <a:moveTo>
                  <a:pt x="2093340" y="0"/>
                </a:moveTo>
                <a:lnTo>
                  <a:pt x="2099137" y="25258"/>
                </a:lnTo>
                <a:lnTo>
                  <a:pt x="2111755" y="22351"/>
                </a:lnTo>
                <a:lnTo>
                  <a:pt x="2175489" y="22351"/>
                </a:lnTo>
                <a:lnTo>
                  <a:pt x="2177795" y="20447"/>
                </a:lnTo>
                <a:lnTo>
                  <a:pt x="2093340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868042" y="2932176"/>
            <a:ext cx="1470755" cy="51003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 txBox="1"/>
          <p:nvPr/>
        </p:nvSpPr>
        <p:spPr>
          <a:xfrm>
            <a:off x="7783068" y="2531364"/>
            <a:ext cx="1091565" cy="29464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501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95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设计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7776971" y="2840735"/>
            <a:ext cx="1103630" cy="662940"/>
          </a:xfrm>
          <a:custGeom>
            <a:rect l="l" t="t" r="r" b="b"/>
            <a:pathLst>
              <a:path w="1103629" h="662939">
                <a:moveTo>
                  <a:pt x="0" y="662939"/>
                </a:moveTo>
                <a:lnTo>
                  <a:pt x="1103376" y="662939"/>
                </a:lnTo>
                <a:lnTo>
                  <a:pt x="1103376" y="0"/>
                </a:lnTo>
                <a:lnTo>
                  <a:pt x="0" y="0"/>
                </a:lnTo>
                <a:lnTo>
                  <a:pt x="0" y="66293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 txBox="1"/>
          <p:nvPr/>
        </p:nvSpPr>
        <p:spPr>
          <a:xfrm>
            <a:off x="7783068" y="2846832"/>
            <a:ext cx="1091565" cy="650875"/>
          </a:xfrm>
          <a:prstGeom prst="rect">
            <a:avLst/>
          </a:prstGeom>
          <a:solidFill>
            <a:srgbClr val="C3D400"/>
          </a:solidFill>
        </p:spPr>
        <p:txBody>
          <a:bodyPr vert="horz" wrap="square" lIns="0" tIns="342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marR="82550">
              <a:lnSpc>
                <a:spcPct val="100000"/>
              </a:lnSpc>
              <a:spcBef>
                <a:spcPts val="270"/>
              </a:spcBef>
            </a:pPr>
            <a:r>
              <a:rPr sz="1200">
                <a:latin typeface="Noto Sans CJK JP Regular"/>
                <a:cs typeface="Noto Sans CJK JP Regular"/>
              </a:rPr>
              <a:t>风景园林专项 设计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7772400" y="1214627"/>
            <a:ext cx="1092835" cy="27432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400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15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规划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7766304" y="1498091"/>
            <a:ext cx="1104900" cy="646430"/>
          </a:xfrm>
          <a:custGeom>
            <a:rect l="l" t="t" r="r" b="b"/>
            <a:pathLst>
              <a:path w="1104900" h="646430">
                <a:moveTo>
                  <a:pt x="0" y="646176"/>
                </a:moveTo>
                <a:lnTo>
                  <a:pt x="1104900" y="646176"/>
                </a:lnTo>
                <a:lnTo>
                  <a:pt x="1104900" y="0"/>
                </a:lnTo>
                <a:lnTo>
                  <a:pt x="0" y="0"/>
                </a:lnTo>
                <a:lnTo>
                  <a:pt x="0" y="646176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 txBox="1"/>
          <p:nvPr/>
        </p:nvSpPr>
        <p:spPr>
          <a:xfrm>
            <a:off x="7772400" y="1504188"/>
            <a:ext cx="1092835" cy="634365"/>
          </a:xfrm>
          <a:prstGeom prst="rect">
            <a:avLst/>
          </a:prstGeom>
          <a:solidFill>
            <a:srgbClr val="C3D400"/>
          </a:solidFill>
        </p:spPr>
        <p:txBody>
          <a:bodyPr vert="horz" wrap="square" lIns="0" tIns="330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6360">
              <a:lnSpc>
                <a:spcPct val="100000"/>
              </a:lnSpc>
              <a:spcBef>
                <a:spcPts val="260"/>
              </a:spcBef>
            </a:pPr>
            <a:r>
              <a:rPr sz="1200">
                <a:latin typeface="Noto Sans CJK JP Regular"/>
                <a:cs typeface="Noto Sans CJK JP Regular"/>
              </a:rPr>
              <a:t>城乡规划编制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778495" y="3828288"/>
            <a:ext cx="1102360" cy="313690"/>
          </a:xfrm>
          <a:prstGeom prst="rect">
            <a:avLst/>
          </a:prstGeom>
          <a:solidFill>
            <a:srgbClr val="77BB1F"/>
          </a:solidFill>
          <a:ln w="12192">
            <a:solidFill>
              <a:srgbClr val="001E41"/>
            </a:solidFill>
          </a:ln>
        </p:spPr>
        <p:txBody>
          <a:bodyPr vert="horz" wrap="square" lIns="0" tIns="5841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6379">
              <a:lnSpc>
                <a:spcPct val="100000"/>
              </a:lnSpc>
              <a:spcBef>
                <a:spcPts val="459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工程咨询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778495" y="4141470"/>
            <a:ext cx="1102360" cy="790575"/>
          </a:xfrm>
          <a:prstGeom prst="rect">
            <a:avLst/>
          </a:prstGeom>
          <a:solidFill>
            <a:srgbClr val="C3D400"/>
          </a:solidFill>
          <a:ln w="12192">
            <a:solidFill>
              <a:srgbClr val="001E41"/>
            </a:solidFill>
          </a:ln>
        </p:spPr>
        <p:txBody>
          <a:bodyPr vert="horz" wrap="square" lIns="0" tIns="419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391795">
              <a:lnSpc>
                <a:spcPct val="100000"/>
              </a:lnSpc>
              <a:spcBef>
                <a:spcPts val="330"/>
              </a:spcBef>
            </a:pPr>
            <a:r>
              <a:rPr sz="1200">
                <a:latin typeface="Noto Sans CJK JP Regular"/>
                <a:cs typeface="Noto Sans CJK JP Regular"/>
              </a:rPr>
              <a:t>风景园林 建筑工程</a:t>
            </a:r>
            <a:endParaRPr sz="1200">
              <a:latin typeface="Noto Sans CJK JP Regular"/>
              <a:cs typeface="Noto Sans CJK JP Regular"/>
            </a:endParaRPr>
          </a:p>
          <a:p>
            <a:pPr marL="92075" marR="86995">
              <a:lnSpc>
                <a:spcPct val="100000"/>
              </a:lnSpc>
            </a:pPr>
            <a:r>
              <a:rPr sz="1200">
                <a:latin typeface="Noto Sans CJK JP Regular"/>
                <a:cs typeface="Noto Sans CJK JP Regular"/>
              </a:rPr>
              <a:t>生态与环境建 设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786116" y="5321808"/>
            <a:ext cx="1091565" cy="29591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546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30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施工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7780019" y="5623559"/>
            <a:ext cx="1103630" cy="662940"/>
          </a:xfrm>
          <a:custGeom>
            <a:rect l="l" t="t" r="r" b="b"/>
            <a:pathLst>
              <a:path w="1103629" h="662939">
                <a:moveTo>
                  <a:pt x="0" y="662939"/>
                </a:moveTo>
                <a:lnTo>
                  <a:pt x="1103376" y="662939"/>
                </a:lnTo>
                <a:lnTo>
                  <a:pt x="1103376" y="0"/>
                </a:lnTo>
                <a:lnTo>
                  <a:pt x="0" y="0"/>
                </a:lnTo>
                <a:lnTo>
                  <a:pt x="0" y="66293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7786116" y="5634228"/>
            <a:ext cx="1091565" cy="646430"/>
          </a:xfrm>
          <a:prstGeom prst="rect">
            <a:avLst/>
          </a:prstGeom>
          <a:solidFill>
            <a:srgbClr val="C3D400"/>
          </a:solidFill>
        </p:spPr>
        <p:txBody>
          <a:bodyPr vert="horz" wrap="square" lIns="0" tIns="2920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6360" marR="235585">
              <a:lnSpc>
                <a:spcPct val="100000"/>
              </a:lnSpc>
              <a:spcBef>
                <a:spcPts val="229"/>
              </a:spcBef>
            </a:pPr>
            <a:r>
              <a:rPr sz="1200">
                <a:latin typeface="Noto Sans CJK JP Regular"/>
                <a:cs typeface="Noto Sans CJK JP Regular"/>
              </a:rPr>
              <a:t>市政工程 古建筑工程 园林绿化</a:t>
            </a:r>
            <a:endParaRPr sz="12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08621" y="6552124"/>
            <a:ext cx="1490980" cy="99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70"/>
              </a:lnSpc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2018 </a:t>
            </a:r>
            <a:r>
              <a:rPr sz="700" spc="-5">
                <a:latin typeface="Arial"/>
                <a:cs typeface="Arial"/>
              </a:rPr>
              <a:t>Korn </a:t>
            </a:r>
            <a:r>
              <a:rPr sz="700" spc="-15">
                <a:latin typeface="Arial"/>
                <a:cs typeface="Arial"/>
              </a:rPr>
              <a:t>Ferry. </a:t>
            </a:r>
            <a:r>
              <a:rPr sz="700" spc="-5">
                <a:latin typeface="Arial"/>
                <a:cs typeface="Arial"/>
              </a:rPr>
              <a:t>All rights</a:t>
            </a:r>
            <a:r>
              <a:rPr sz="700" spc="-40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reserved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61603" y="6531050"/>
            <a:ext cx="12318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Arial"/>
                <a:cs typeface="Arial"/>
              </a:rPr>
              <a:t>16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8392" y="6161531"/>
            <a:ext cx="8585200" cy="685800"/>
          </a:xfrm>
          <a:custGeom>
            <a:rect l="l" t="t" r="r" b="b"/>
            <a:pathLst>
              <a:path w="8585200" h="685800">
                <a:moveTo>
                  <a:pt x="0" y="685800"/>
                </a:moveTo>
                <a:lnTo>
                  <a:pt x="8584692" y="685800"/>
                </a:lnTo>
                <a:lnTo>
                  <a:pt x="8584692" y="0"/>
                </a:lnTo>
                <a:lnTo>
                  <a:pt x="0" y="0"/>
                </a:lnTo>
                <a:lnTo>
                  <a:pt x="0" y="685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36828" y="500253"/>
            <a:ext cx="7560309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/>
              <a:t>业务的快速发展对中景博道的人才</a:t>
            </a:r>
            <a:r>
              <a:rPr/>
              <a:t>供</a:t>
            </a:r>
            <a:r>
              <a:rPr spc="-5"/>
              <a:t>应提</a:t>
            </a:r>
            <a:r>
              <a:rPr/>
              <a:t>出</a:t>
            </a:r>
            <a:r>
              <a:rPr spc="-5"/>
              <a:t>了更</a:t>
            </a:r>
            <a:r>
              <a:rPr/>
              <a:t>高</a:t>
            </a:r>
            <a:r>
              <a:rPr spc="-5"/>
              <a:t>要求</a:t>
            </a:r>
            <a:r>
              <a:rPr/>
              <a:t>，</a:t>
            </a:r>
            <a:r>
              <a:rPr spc="-5"/>
              <a:t>现有 人员的业务负荷已经接近瓶颈，高</a:t>
            </a:r>
            <a:r>
              <a:rPr/>
              <a:t>端</a:t>
            </a:r>
            <a:r>
              <a:rPr spc="-5"/>
              <a:t>人才</a:t>
            </a:r>
            <a:r>
              <a:rPr/>
              <a:t>匮</a:t>
            </a:r>
            <a:r>
              <a:rPr spc="-5"/>
              <a:t>乏</a:t>
            </a:r>
          </a:p>
        </p:txBody>
      </p:sp>
      <p:sp>
        <p:nvSpPr>
          <p:cNvPr id="9" name="object 9"/>
          <p:cNvSpPr/>
          <p:nvPr/>
        </p:nvSpPr>
        <p:spPr>
          <a:xfrm>
            <a:off x="1739773" y="4706492"/>
            <a:ext cx="664210" cy="696595"/>
          </a:xfrm>
          <a:custGeom>
            <a:rect l="l" t="t" r="r" b="b"/>
            <a:pathLst>
              <a:path w="664210" h="696595">
                <a:moveTo>
                  <a:pt x="0" y="0"/>
                </a:moveTo>
                <a:lnTo>
                  <a:pt x="0" y="663955"/>
                </a:lnTo>
                <a:lnTo>
                  <a:pt x="663066" y="696340"/>
                </a:lnTo>
                <a:lnTo>
                  <a:pt x="663420" y="688244"/>
                </a:lnTo>
                <a:lnTo>
                  <a:pt x="663701" y="680148"/>
                </a:lnTo>
                <a:lnTo>
                  <a:pt x="663888" y="672052"/>
                </a:lnTo>
                <a:lnTo>
                  <a:pt x="663956" y="663955"/>
                </a:lnTo>
                <a:lnTo>
                  <a:pt x="662288" y="616529"/>
                </a:lnTo>
                <a:lnTo>
                  <a:pt x="657361" y="570003"/>
                </a:lnTo>
                <a:lnTo>
                  <a:pt x="649287" y="524492"/>
                </a:lnTo>
                <a:lnTo>
                  <a:pt x="638178" y="480106"/>
                </a:lnTo>
                <a:lnTo>
                  <a:pt x="624146" y="436959"/>
                </a:lnTo>
                <a:lnTo>
                  <a:pt x="607305" y="395162"/>
                </a:lnTo>
                <a:lnTo>
                  <a:pt x="587766" y="354828"/>
                </a:lnTo>
                <a:lnTo>
                  <a:pt x="565641" y="316069"/>
                </a:lnTo>
                <a:lnTo>
                  <a:pt x="541044" y="278998"/>
                </a:lnTo>
                <a:lnTo>
                  <a:pt x="514087" y="243725"/>
                </a:lnTo>
                <a:lnTo>
                  <a:pt x="484881" y="210365"/>
                </a:lnTo>
                <a:lnTo>
                  <a:pt x="453541" y="179028"/>
                </a:lnTo>
                <a:lnTo>
                  <a:pt x="420177" y="149828"/>
                </a:lnTo>
                <a:lnTo>
                  <a:pt x="384902" y="122875"/>
                </a:lnTo>
                <a:lnTo>
                  <a:pt x="347829" y="98284"/>
                </a:lnTo>
                <a:lnTo>
                  <a:pt x="309070" y="76165"/>
                </a:lnTo>
                <a:lnTo>
                  <a:pt x="268738" y="56631"/>
                </a:lnTo>
                <a:lnTo>
                  <a:pt x="226945" y="39795"/>
                </a:lnTo>
                <a:lnTo>
                  <a:pt x="183804" y="25768"/>
                </a:lnTo>
                <a:lnTo>
                  <a:pt x="139426" y="14662"/>
                </a:lnTo>
                <a:lnTo>
                  <a:pt x="93924" y="6591"/>
                </a:lnTo>
                <a:lnTo>
                  <a:pt x="47411" y="1666"/>
                </a:lnTo>
                <a:lnTo>
                  <a:pt x="0" y="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75974" y="4867783"/>
            <a:ext cx="1327150" cy="1166495"/>
          </a:xfrm>
          <a:custGeom>
            <a:rect l="l" t="t" r="r" b="b"/>
            <a:pathLst>
              <a:path w="1327150" h="1166495">
                <a:moveTo>
                  <a:pt x="229966" y="0"/>
                </a:moveTo>
                <a:lnTo>
                  <a:pt x="193828" y="33624"/>
                </a:lnTo>
                <a:lnTo>
                  <a:pt x="160486" y="69607"/>
                </a:lnTo>
                <a:lnTo>
                  <a:pt x="130027" y="107771"/>
                </a:lnTo>
                <a:lnTo>
                  <a:pt x="102540" y="147937"/>
                </a:lnTo>
                <a:lnTo>
                  <a:pt x="78112" y="189927"/>
                </a:lnTo>
                <a:lnTo>
                  <a:pt x="56829" y="233561"/>
                </a:lnTo>
                <a:lnTo>
                  <a:pt x="38779" y="278662"/>
                </a:lnTo>
                <a:lnTo>
                  <a:pt x="24049" y="325050"/>
                </a:lnTo>
                <a:lnTo>
                  <a:pt x="12727" y="372547"/>
                </a:lnTo>
                <a:lnTo>
                  <a:pt x="4900" y="420974"/>
                </a:lnTo>
                <a:lnTo>
                  <a:pt x="655" y="470154"/>
                </a:lnTo>
                <a:lnTo>
                  <a:pt x="0" y="517589"/>
                </a:lnTo>
                <a:lnTo>
                  <a:pt x="2643" y="564286"/>
                </a:lnTo>
                <a:lnTo>
                  <a:pt x="8478" y="610125"/>
                </a:lnTo>
                <a:lnTo>
                  <a:pt x="17399" y="654991"/>
                </a:lnTo>
                <a:lnTo>
                  <a:pt x="29299" y="698764"/>
                </a:lnTo>
                <a:lnTo>
                  <a:pt x="44071" y="741328"/>
                </a:lnTo>
                <a:lnTo>
                  <a:pt x="61608" y="782564"/>
                </a:lnTo>
                <a:lnTo>
                  <a:pt x="81805" y="822354"/>
                </a:lnTo>
                <a:lnTo>
                  <a:pt x="104553" y="860582"/>
                </a:lnTo>
                <a:lnTo>
                  <a:pt x="129747" y="897129"/>
                </a:lnTo>
                <a:lnTo>
                  <a:pt x="157281" y="931877"/>
                </a:lnTo>
                <a:lnTo>
                  <a:pt x="187046" y="964710"/>
                </a:lnTo>
                <a:lnTo>
                  <a:pt x="218937" y="995508"/>
                </a:lnTo>
                <a:lnTo>
                  <a:pt x="252847" y="1024155"/>
                </a:lnTo>
                <a:lnTo>
                  <a:pt x="288669" y="1050532"/>
                </a:lnTo>
                <a:lnTo>
                  <a:pt x="326296" y="1074523"/>
                </a:lnTo>
                <a:lnTo>
                  <a:pt x="365623" y="1096009"/>
                </a:lnTo>
                <a:lnTo>
                  <a:pt x="406542" y="1114872"/>
                </a:lnTo>
                <a:lnTo>
                  <a:pt x="448946" y="1130996"/>
                </a:lnTo>
                <a:lnTo>
                  <a:pt x="492729" y="1144261"/>
                </a:lnTo>
                <a:lnTo>
                  <a:pt x="537785" y="1154551"/>
                </a:lnTo>
                <a:lnTo>
                  <a:pt x="584006" y="1161747"/>
                </a:lnTo>
                <a:lnTo>
                  <a:pt x="631286" y="1165733"/>
                </a:lnTo>
                <a:lnTo>
                  <a:pt x="678730" y="1166388"/>
                </a:lnTo>
                <a:lnTo>
                  <a:pt x="725433" y="1163744"/>
                </a:lnTo>
                <a:lnTo>
                  <a:pt x="771279" y="1157908"/>
                </a:lnTo>
                <a:lnTo>
                  <a:pt x="816149" y="1148986"/>
                </a:lnTo>
                <a:lnTo>
                  <a:pt x="859927" y="1137084"/>
                </a:lnTo>
                <a:lnTo>
                  <a:pt x="902493" y="1122310"/>
                </a:lnTo>
                <a:lnTo>
                  <a:pt x="943732" y="1104771"/>
                </a:lnTo>
                <a:lnTo>
                  <a:pt x="983524" y="1084572"/>
                </a:lnTo>
                <a:lnTo>
                  <a:pt x="1021753" y="1061821"/>
                </a:lnTo>
                <a:lnTo>
                  <a:pt x="1058300" y="1036624"/>
                </a:lnTo>
                <a:lnTo>
                  <a:pt x="1093049" y="1009088"/>
                </a:lnTo>
                <a:lnTo>
                  <a:pt x="1125880" y="979320"/>
                </a:lnTo>
                <a:lnTo>
                  <a:pt x="1156677" y="947426"/>
                </a:lnTo>
                <a:lnTo>
                  <a:pt x="1185322" y="913513"/>
                </a:lnTo>
                <a:lnTo>
                  <a:pt x="1211697" y="877688"/>
                </a:lnTo>
                <a:lnTo>
                  <a:pt x="1235685" y="840057"/>
                </a:lnTo>
                <a:lnTo>
                  <a:pt x="1257168" y="800728"/>
                </a:lnTo>
                <a:lnTo>
                  <a:pt x="1276027" y="759806"/>
                </a:lnTo>
                <a:lnTo>
                  <a:pt x="1292147" y="717399"/>
                </a:lnTo>
                <a:lnTo>
                  <a:pt x="1305408" y="673614"/>
                </a:lnTo>
                <a:lnTo>
                  <a:pt x="1315693" y="628556"/>
                </a:lnTo>
                <a:lnTo>
                  <a:pt x="1322885" y="582332"/>
                </a:lnTo>
                <a:lnTo>
                  <a:pt x="1326865" y="535051"/>
                </a:lnTo>
                <a:lnTo>
                  <a:pt x="663798" y="502666"/>
                </a:lnTo>
                <a:lnTo>
                  <a:pt x="229966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075974" y="4867783"/>
            <a:ext cx="1327150" cy="1166495"/>
          </a:xfrm>
          <a:custGeom>
            <a:rect l="l" t="t" r="r" b="b"/>
            <a:pathLst>
              <a:path w="1327150" h="1166495">
                <a:moveTo>
                  <a:pt x="1326865" y="535051"/>
                </a:moveTo>
                <a:lnTo>
                  <a:pt x="1322885" y="582332"/>
                </a:lnTo>
                <a:lnTo>
                  <a:pt x="1315693" y="628556"/>
                </a:lnTo>
                <a:lnTo>
                  <a:pt x="1305408" y="673614"/>
                </a:lnTo>
                <a:lnTo>
                  <a:pt x="1292147" y="717399"/>
                </a:lnTo>
                <a:lnTo>
                  <a:pt x="1276027" y="759806"/>
                </a:lnTo>
                <a:lnTo>
                  <a:pt x="1257168" y="800728"/>
                </a:lnTo>
                <a:lnTo>
                  <a:pt x="1235685" y="840057"/>
                </a:lnTo>
                <a:lnTo>
                  <a:pt x="1211697" y="877688"/>
                </a:lnTo>
                <a:lnTo>
                  <a:pt x="1185322" y="913513"/>
                </a:lnTo>
                <a:lnTo>
                  <a:pt x="1156677" y="947426"/>
                </a:lnTo>
                <a:lnTo>
                  <a:pt x="1125880" y="979320"/>
                </a:lnTo>
                <a:lnTo>
                  <a:pt x="1093049" y="1009088"/>
                </a:lnTo>
                <a:lnTo>
                  <a:pt x="1058300" y="1036624"/>
                </a:lnTo>
                <a:lnTo>
                  <a:pt x="1021753" y="1061821"/>
                </a:lnTo>
                <a:lnTo>
                  <a:pt x="983524" y="1084572"/>
                </a:lnTo>
                <a:lnTo>
                  <a:pt x="943732" y="1104771"/>
                </a:lnTo>
                <a:lnTo>
                  <a:pt x="902493" y="1122310"/>
                </a:lnTo>
                <a:lnTo>
                  <a:pt x="859927" y="1137084"/>
                </a:lnTo>
                <a:lnTo>
                  <a:pt x="816149" y="1148986"/>
                </a:lnTo>
                <a:lnTo>
                  <a:pt x="771279" y="1157908"/>
                </a:lnTo>
                <a:lnTo>
                  <a:pt x="725433" y="1163744"/>
                </a:lnTo>
                <a:lnTo>
                  <a:pt x="678730" y="1166388"/>
                </a:lnTo>
                <a:lnTo>
                  <a:pt x="631286" y="1165733"/>
                </a:lnTo>
                <a:lnTo>
                  <a:pt x="584006" y="1161747"/>
                </a:lnTo>
                <a:lnTo>
                  <a:pt x="537785" y="1154551"/>
                </a:lnTo>
                <a:lnTo>
                  <a:pt x="492729" y="1144261"/>
                </a:lnTo>
                <a:lnTo>
                  <a:pt x="448946" y="1130996"/>
                </a:lnTo>
                <a:lnTo>
                  <a:pt x="406542" y="1114872"/>
                </a:lnTo>
                <a:lnTo>
                  <a:pt x="365623" y="1096009"/>
                </a:lnTo>
                <a:lnTo>
                  <a:pt x="326296" y="1074523"/>
                </a:lnTo>
                <a:lnTo>
                  <a:pt x="288669" y="1050532"/>
                </a:lnTo>
                <a:lnTo>
                  <a:pt x="252847" y="1024155"/>
                </a:lnTo>
                <a:lnTo>
                  <a:pt x="218937" y="995508"/>
                </a:lnTo>
                <a:lnTo>
                  <a:pt x="187046" y="964710"/>
                </a:lnTo>
                <a:lnTo>
                  <a:pt x="157281" y="931877"/>
                </a:lnTo>
                <a:lnTo>
                  <a:pt x="129747" y="897129"/>
                </a:lnTo>
                <a:lnTo>
                  <a:pt x="104553" y="860582"/>
                </a:lnTo>
                <a:lnTo>
                  <a:pt x="81805" y="822354"/>
                </a:lnTo>
                <a:lnTo>
                  <a:pt x="61608" y="782564"/>
                </a:lnTo>
                <a:lnTo>
                  <a:pt x="44071" y="741328"/>
                </a:lnTo>
                <a:lnTo>
                  <a:pt x="29299" y="698764"/>
                </a:lnTo>
                <a:lnTo>
                  <a:pt x="17399" y="654991"/>
                </a:lnTo>
                <a:lnTo>
                  <a:pt x="8478" y="610125"/>
                </a:lnTo>
                <a:lnTo>
                  <a:pt x="2643" y="564286"/>
                </a:lnTo>
                <a:lnTo>
                  <a:pt x="0" y="517589"/>
                </a:lnTo>
                <a:lnTo>
                  <a:pt x="655" y="470154"/>
                </a:lnTo>
                <a:lnTo>
                  <a:pt x="4900" y="420974"/>
                </a:lnTo>
                <a:lnTo>
                  <a:pt x="12727" y="372547"/>
                </a:lnTo>
                <a:lnTo>
                  <a:pt x="24049" y="325050"/>
                </a:lnTo>
                <a:lnTo>
                  <a:pt x="38779" y="278662"/>
                </a:lnTo>
                <a:lnTo>
                  <a:pt x="56829" y="233561"/>
                </a:lnTo>
                <a:lnTo>
                  <a:pt x="78112" y="189927"/>
                </a:lnTo>
                <a:lnTo>
                  <a:pt x="102540" y="147937"/>
                </a:lnTo>
                <a:lnTo>
                  <a:pt x="130027" y="107771"/>
                </a:lnTo>
                <a:lnTo>
                  <a:pt x="160486" y="69607"/>
                </a:lnTo>
                <a:lnTo>
                  <a:pt x="193828" y="33624"/>
                </a:lnTo>
                <a:lnTo>
                  <a:pt x="229966" y="0"/>
                </a:lnTo>
                <a:lnTo>
                  <a:pt x="663798" y="502666"/>
                </a:lnTo>
                <a:lnTo>
                  <a:pt x="1326865" y="535051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305941" y="4718430"/>
            <a:ext cx="434340" cy="652145"/>
          </a:xfrm>
          <a:custGeom>
            <a:rect l="l" t="t" r="r" b="b"/>
            <a:pathLst>
              <a:path w="434339" h="652145">
                <a:moveTo>
                  <a:pt x="308483" y="0"/>
                </a:moveTo>
                <a:lnTo>
                  <a:pt x="260104" y="11205"/>
                </a:lnTo>
                <a:lnTo>
                  <a:pt x="212847" y="25932"/>
                </a:lnTo>
                <a:lnTo>
                  <a:pt x="166900" y="44093"/>
                </a:lnTo>
                <a:lnTo>
                  <a:pt x="122454" y="65603"/>
                </a:lnTo>
                <a:lnTo>
                  <a:pt x="79696" y="90373"/>
                </a:lnTo>
                <a:lnTo>
                  <a:pt x="38814" y="118318"/>
                </a:lnTo>
                <a:lnTo>
                  <a:pt x="0" y="149352"/>
                </a:lnTo>
                <a:lnTo>
                  <a:pt x="433832" y="652018"/>
                </a:lnTo>
                <a:lnTo>
                  <a:pt x="308483" y="0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05941" y="4718430"/>
            <a:ext cx="434340" cy="652145"/>
          </a:xfrm>
          <a:custGeom>
            <a:rect l="l" t="t" r="r" b="b"/>
            <a:pathLst>
              <a:path w="434339" h="652145">
                <a:moveTo>
                  <a:pt x="0" y="149352"/>
                </a:moveTo>
                <a:lnTo>
                  <a:pt x="38814" y="118318"/>
                </a:lnTo>
                <a:lnTo>
                  <a:pt x="79696" y="90373"/>
                </a:lnTo>
                <a:lnTo>
                  <a:pt x="122454" y="65603"/>
                </a:lnTo>
                <a:lnTo>
                  <a:pt x="166900" y="44093"/>
                </a:lnTo>
                <a:lnTo>
                  <a:pt x="212847" y="25932"/>
                </a:lnTo>
                <a:lnTo>
                  <a:pt x="260104" y="11205"/>
                </a:lnTo>
                <a:lnTo>
                  <a:pt x="308483" y="0"/>
                </a:lnTo>
                <a:lnTo>
                  <a:pt x="433832" y="652018"/>
                </a:lnTo>
                <a:lnTo>
                  <a:pt x="0" y="149352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614424" y="4706492"/>
            <a:ext cx="125730" cy="664210"/>
          </a:xfrm>
          <a:custGeom>
            <a:rect l="l" t="t" r="r" b="b"/>
            <a:pathLst>
              <a:path w="125730" h="664210">
                <a:moveTo>
                  <a:pt x="125349" y="0"/>
                </a:moveTo>
                <a:lnTo>
                  <a:pt x="93833" y="740"/>
                </a:lnTo>
                <a:lnTo>
                  <a:pt x="62388" y="2968"/>
                </a:lnTo>
                <a:lnTo>
                  <a:pt x="31087" y="6697"/>
                </a:lnTo>
                <a:lnTo>
                  <a:pt x="0" y="11937"/>
                </a:lnTo>
                <a:lnTo>
                  <a:pt x="125349" y="663955"/>
                </a:lnTo>
                <a:lnTo>
                  <a:pt x="125349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614424" y="4706492"/>
            <a:ext cx="125730" cy="664210"/>
          </a:xfrm>
          <a:custGeom>
            <a:rect l="l" t="t" r="r" b="b"/>
            <a:pathLst>
              <a:path w="125730" h="664210">
                <a:moveTo>
                  <a:pt x="0" y="11937"/>
                </a:moveTo>
                <a:lnTo>
                  <a:pt x="31087" y="6697"/>
                </a:lnTo>
                <a:lnTo>
                  <a:pt x="62388" y="2968"/>
                </a:lnTo>
                <a:lnTo>
                  <a:pt x="93833" y="740"/>
                </a:lnTo>
                <a:lnTo>
                  <a:pt x="125349" y="0"/>
                </a:lnTo>
                <a:lnTo>
                  <a:pt x="125349" y="663955"/>
                </a:lnTo>
                <a:lnTo>
                  <a:pt x="0" y="11937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02741" y="6364985"/>
            <a:ext cx="64135" cy="62865"/>
          </a:xfrm>
          <a:custGeom>
            <a:rect l="l" t="t" r="r" b="b"/>
            <a:pathLst>
              <a:path w="64132" h="62864">
                <a:moveTo>
                  <a:pt x="0" y="62483"/>
                </a:moveTo>
                <a:lnTo>
                  <a:pt x="64007" y="62483"/>
                </a:lnTo>
                <a:lnTo>
                  <a:pt x="64007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02741" y="6364985"/>
            <a:ext cx="64135" cy="62865"/>
          </a:xfrm>
          <a:custGeom>
            <a:rect l="l" t="t" r="r" b="b"/>
            <a:pathLst>
              <a:path w="64132" h="62864">
                <a:moveTo>
                  <a:pt x="0" y="62483"/>
                </a:moveTo>
                <a:lnTo>
                  <a:pt x="64007" y="62483"/>
                </a:lnTo>
                <a:lnTo>
                  <a:pt x="64007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498853" y="6364985"/>
            <a:ext cx="62865" cy="62865"/>
          </a:xfrm>
          <a:custGeom>
            <a:rect l="l" t="t" r="r" b="b"/>
            <a:pathLst>
              <a:path w="62865" h="62864">
                <a:moveTo>
                  <a:pt x="0" y="62483"/>
                </a:moveTo>
                <a:lnTo>
                  <a:pt x="62484" y="62483"/>
                </a:lnTo>
                <a:lnTo>
                  <a:pt x="62484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498853" y="6364985"/>
            <a:ext cx="62865" cy="62865"/>
          </a:xfrm>
          <a:custGeom>
            <a:rect l="l" t="t" r="r" b="b"/>
            <a:pathLst>
              <a:path w="62865" h="62864">
                <a:moveTo>
                  <a:pt x="0" y="62483"/>
                </a:moveTo>
                <a:lnTo>
                  <a:pt x="62484" y="62483"/>
                </a:lnTo>
                <a:lnTo>
                  <a:pt x="62484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937766" y="6364985"/>
            <a:ext cx="62865" cy="62865"/>
          </a:xfrm>
          <a:custGeom>
            <a:rect l="l" t="t" r="r" b="b"/>
            <a:pathLst>
              <a:path w="62864" h="62864">
                <a:moveTo>
                  <a:pt x="0" y="62483"/>
                </a:moveTo>
                <a:lnTo>
                  <a:pt x="62483" y="62483"/>
                </a:lnTo>
                <a:lnTo>
                  <a:pt x="62483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937766" y="6364985"/>
            <a:ext cx="62865" cy="62865"/>
          </a:xfrm>
          <a:custGeom>
            <a:rect l="l" t="t" r="r" b="b"/>
            <a:pathLst>
              <a:path w="62864" h="62864">
                <a:moveTo>
                  <a:pt x="0" y="62483"/>
                </a:moveTo>
                <a:lnTo>
                  <a:pt x="62483" y="62483"/>
                </a:lnTo>
                <a:lnTo>
                  <a:pt x="62483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375154" y="6364985"/>
            <a:ext cx="62865" cy="62865"/>
          </a:xfrm>
          <a:custGeom>
            <a:rect l="l" t="t" r="r" b="b"/>
            <a:pathLst>
              <a:path w="62864" h="62864">
                <a:moveTo>
                  <a:pt x="0" y="62483"/>
                </a:moveTo>
                <a:lnTo>
                  <a:pt x="62483" y="62483"/>
                </a:lnTo>
                <a:lnTo>
                  <a:pt x="62483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375154" y="6364985"/>
            <a:ext cx="62865" cy="62865"/>
          </a:xfrm>
          <a:custGeom>
            <a:rect l="l" t="t" r="r" b="b"/>
            <a:pathLst>
              <a:path w="62864" h="62864">
                <a:moveTo>
                  <a:pt x="0" y="62483"/>
                </a:moveTo>
                <a:lnTo>
                  <a:pt x="62483" y="62483"/>
                </a:lnTo>
                <a:lnTo>
                  <a:pt x="62483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417576" y="4084320"/>
            <a:ext cx="3215640" cy="2494915"/>
          </a:xfrm>
          <a:prstGeom prst="rect">
            <a:avLst/>
          </a:prstGeom>
          <a:ln w="12192">
            <a:solidFill>
              <a:srgbClr val="001E41"/>
            </a:solidFill>
          </a:ln>
        </p:spPr>
        <p:txBody>
          <a:bodyPr vert="horz" wrap="square" lIns="0" tIns="1206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9235">
              <a:lnSpc>
                <a:spcPct val="100000"/>
              </a:lnSpc>
              <a:spcBef>
                <a:spcPts val="950"/>
              </a:spcBef>
            </a:pPr>
            <a:r>
              <a:rPr sz="1400" spc="45">
                <a:latin typeface="Noto Sans CJK JP Regular"/>
                <a:cs typeface="Noto Sans CJK JP Regular"/>
              </a:rPr>
              <a:t>2017</a:t>
            </a:r>
            <a:r>
              <a:rPr sz="1400" spc="5">
                <a:latin typeface="Noto Sans CJK JP Regular"/>
                <a:cs typeface="Noto Sans CJK JP Regular"/>
              </a:rPr>
              <a:t>年</a:t>
            </a:r>
            <a:r>
              <a:rPr sz="1400">
                <a:latin typeface="Noto Sans CJK JP Regular"/>
                <a:cs typeface="Noto Sans CJK JP Regular"/>
              </a:rPr>
              <a:t>启</a:t>
            </a:r>
            <a:r>
              <a:rPr sz="1400" spc="5">
                <a:latin typeface="Noto Sans CJK JP Regular"/>
                <a:cs typeface="Noto Sans CJK JP Regular"/>
              </a:rPr>
              <a:t>迪</a:t>
            </a:r>
            <a:r>
              <a:rPr sz="1400" spc="-15">
                <a:latin typeface="Noto Sans CJK JP Regular"/>
                <a:cs typeface="Noto Sans CJK JP Regular"/>
              </a:rPr>
              <a:t>设</a:t>
            </a:r>
            <a:r>
              <a:rPr sz="1400" spc="5">
                <a:latin typeface="Noto Sans CJK JP Regular"/>
                <a:cs typeface="Noto Sans CJK JP Regular"/>
              </a:rPr>
              <a:t>计</a:t>
            </a:r>
            <a:r>
              <a:rPr sz="1400">
                <a:latin typeface="Noto Sans CJK JP Regular"/>
                <a:cs typeface="Noto Sans CJK JP Regular"/>
              </a:rPr>
              <a:t>集</a:t>
            </a:r>
            <a:r>
              <a:rPr sz="1400" spc="-10">
                <a:latin typeface="Noto Sans CJK JP Regular"/>
                <a:cs typeface="Noto Sans CJK JP Regular"/>
              </a:rPr>
              <a:t>团</a:t>
            </a:r>
            <a:r>
              <a:rPr sz="1400" spc="5">
                <a:latin typeface="Noto Sans CJK JP Regular"/>
                <a:cs typeface="Noto Sans CJK JP Regular"/>
              </a:rPr>
              <a:t>员</a:t>
            </a:r>
            <a:r>
              <a:rPr sz="1400">
                <a:latin typeface="Noto Sans CJK JP Regular"/>
                <a:cs typeface="Noto Sans CJK JP Regular"/>
              </a:rPr>
              <a:t>工</a:t>
            </a:r>
            <a:r>
              <a:rPr sz="1400" spc="-10">
                <a:latin typeface="Noto Sans CJK JP Regular"/>
                <a:cs typeface="Noto Sans CJK JP Regular"/>
              </a:rPr>
              <a:t>学</a:t>
            </a:r>
            <a:r>
              <a:rPr sz="1400" spc="5">
                <a:latin typeface="Noto Sans CJK JP Regular"/>
                <a:cs typeface="Noto Sans CJK JP Regular"/>
              </a:rPr>
              <a:t>历</a:t>
            </a:r>
            <a:r>
              <a:rPr sz="1400">
                <a:latin typeface="Noto Sans CJK JP Regular"/>
                <a:cs typeface="Noto Sans CJK JP Regular"/>
              </a:rPr>
              <a:t>结</a:t>
            </a:r>
            <a:r>
              <a:rPr sz="1400" spc="5">
                <a:latin typeface="Noto Sans CJK JP Regular"/>
                <a:cs typeface="Noto Sans CJK JP Regular"/>
              </a:rPr>
              <a:t>构</a:t>
            </a:r>
            <a:endParaRPr sz="1400">
              <a:latin typeface="Noto Sans CJK JP Regular"/>
              <a:cs typeface="Noto Sans CJK JP Regular"/>
            </a:endParaRPr>
          </a:p>
          <a:p>
            <a:pPr marR="715010" algn="ctr">
              <a:lnSpc>
                <a:spcPct val="100000"/>
              </a:lnSpc>
              <a:spcBef>
                <a:spcPts val="969"/>
              </a:spcBef>
            </a:pPr>
            <a:r>
              <a:rPr sz="900" spc="40">
                <a:latin typeface="Trebuchet MS"/>
                <a:cs typeface="Trebuchet MS"/>
              </a:rPr>
              <a:t>3%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950">
              <a:latin typeface="Times New Roman"/>
              <a:cs typeface="Times New Roman"/>
            </a:endParaRPr>
          </a:p>
          <a:p>
            <a:pPr marR="1020444" algn="ctr">
              <a:lnSpc>
                <a:spcPct val="100000"/>
              </a:lnSpc>
            </a:pPr>
            <a:r>
              <a:rPr sz="900" spc="35">
                <a:latin typeface="Trebuchet MS"/>
                <a:cs typeface="Trebuchet MS"/>
              </a:rPr>
              <a:t>8%</a:t>
            </a:r>
            <a:endParaRPr sz="900">
              <a:latin typeface="Trebuchet MS"/>
              <a:cs typeface="Trebuchet MS"/>
            </a:endParaRPr>
          </a:p>
          <a:p>
            <a:pPr marL="153035" algn="ctr">
              <a:lnSpc>
                <a:spcPct val="100000"/>
              </a:lnSpc>
              <a:spcBef>
                <a:spcPts val="120"/>
              </a:spcBef>
            </a:pPr>
            <a:r>
              <a:rPr sz="900" spc="15">
                <a:latin typeface="Trebuchet MS"/>
                <a:cs typeface="Trebuchet MS"/>
              </a:rPr>
              <a:t>26%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R="1095375" algn="ctr">
              <a:lnSpc>
                <a:spcPct val="100000"/>
              </a:lnSpc>
              <a:spcBef>
                <a:spcPts val="555"/>
              </a:spcBef>
            </a:pPr>
            <a:r>
              <a:rPr sz="900" spc="15">
                <a:latin typeface="Trebuchet MS"/>
                <a:cs typeface="Trebuchet MS"/>
              </a:rPr>
              <a:t>63%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274955">
              <a:lnSpc>
                <a:spcPct val="100000"/>
              </a:lnSpc>
              <a:spcBef>
                <a:spcPts val="580"/>
              </a:spcBef>
              <a:tabLst>
                <a:tab pos="1170305"/>
                <a:tab pos="1608455"/>
                <a:tab pos="2047239"/>
              </a:tabLst>
            </a:pPr>
            <a:r>
              <a:rPr sz="900">
                <a:latin typeface="Droid Sans Fallback"/>
                <a:cs typeface="Droid Sans Fallback"/>
              </a:rPr>
              <a:t>研究生及博士	本科	大专	大专以下</a:t>
            </a:r>
            <a:endParaRPr sz="900">
              <a:latin typeface="Droid Sans Fallback"/>
              <a:cs typeface="Droid Sans Fallback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385572" y="4052315"/>
            <a:ext cx="3329940" cy="26090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059177" y="1803273"/>
            <a:ext cx="178435" cy="772160"/>
          </a:xfrm>
          <a:custGeom>
            <a:rect l="l" t="t" r="r" b="b"/>
            <a:pathLst>
              <a:path w="178435" h="772160">
                <a:moveTo>
                  <a:pt x="0" y="0"/>
                </a:moveTo>
                <a:lnTo>
                  <a:pt x="0" y="771651"/>
                </a:lnTo>
                <a:lnTo>
                  <a:pt x="177927" y="20827"/>
                </a:lnTo>
                <a:lnTo>
                  <a:pt x="133945" y="11733"/>
                </a:lnTo>
                <a:lnTo>
                  <a:pt x="89535" y="5222"/>
                </a:lnTo>
                <a:lnTo>
                  <a:pt x="44838" y="1307"/>
                </a:lnTo>
                <a:lnTo>
                  <a:pt x="0" y="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712848" y="1824101"/>
            <a:ext cx="1118235" cy="1522730"/>
          </a:xfrm>
          <a:custGeom>
            <a:rect l="l" t="t" r="r" b="b"/>
            <a:pathLst>
              <a:path w="1118235" h="1522729">
                <a:moveTo>
                  <a:pt x="524256" y="0"/>
                </a:moveTo>
                <a:lnTo>
                  <a:pt x="346328" y="750824"/>
                </a:lnTo>
                <a:lnTo>
                  <a:pt x="0" y="1440434"/>
                </a:lnTo>
                <a:lnTo>
                  <a:pt x="40651" y="1459428"/>
                </a:lnTo>
                <a:lnTo>
                  <a:pt x="82327" y="1475994"/>
                </a:lnTo>
                <a:lnTo>
                  <a:pt x="124908" y="1490083"/>
                </a:lnTo>
                <a:lnTo>
                  <a:pt x="168275" y="1501648"/>
                </a:lnTo>
                <a:lnTo>
                  <a:pt x="216120" y="1511427"/>
                </a:lnTo>
                <a:lnTo>
                  <a:pt x="263866" y="1518124"/>
                </a:lnTo>
                <a:lnTo>
                  <a:pt x="311404" y="1521808"/>
                </a:lnTo>
                <a:lnTo>
                  <a:pt x="358625" y="1522544"/>
                </a:lnTo>
                <a:lnTo>
                  <a:pt x="405419" y="1520400"/>
                </a:lnTo>
                <a:lnTo>
                  <a:pt x="451679" y="1515443"/>
                </a:lnTo>
                <a:lnTo>
                  <a:pt x="497296" y="1507740"/>
                </a:lnTo>
                <a:lnTo>
                  <a:pt x="542160" y="1497357"/>
                </a:lnTo>
                <a:lnTo>
                  <a:pt x="586164" y="1484363"/>
                </a:lnTo>
                <a:lnTo>
                  <a:pt x="629198" y="1468823"/>
                </a:lnTo>
                <a:lnTo>
                  <a:pt x="671153" y="1450805"/>
                </a:lnTo>
                <a:lnTo>
                  <a:pt x="711922" y="1430377"/>
                </a:lnTo>
                <a:lnTo>
                  <a:pt x="751395" y="1407604"/>
                </a:lnTo>
                <a:lnTo>
                  <a:pt x="789463" y="1382554"/>
                </a:lnTo>
                <a:lnTo>
                  <a:pt x="826018" y="1355295"/>
                </a:lnTo>
                <a:lnTo>
                  <a:pt x="860952" y="1325892"/>
                </a:lnTo>
                <a:lnTo>
                  <a:pt x="894154" y="1294413"/>
                </a:lnTo>
                <a:lnTo>
                  <a:pt x="925517" y="1260926"/>
                </a:lnTo>
                <a:lnTo>
                  <a:pt x="954932" y="1225497"/>
                </a:lnTo>
                <a:lnTo>
                  <a:pt x="982290" y="1188193"/>
                </a:lnTo>
                <a:lnTo>
                  <a:pt x="1007482" y="1149081"/>
                </a:lnTo>
                <a:lnTo>
                  <a:pt x="1030400" y="1108228"/>
                </a:lnTo>
                <a:lnTo>
                  <a:pt x="1050934" y="1065702"/>
                </a:lnTo>
                <a:lnTo>
                  <a:pt x="1068977" y="1021569"/>
                </a:lnTo>
                <a:lnTo>
                  <a:pt x="1084420" y="975896"/>
                </a:lnTo>
                <a:lnTo>
                  <a:pt x="1097152" y="928751"/>
                </a:lnTo>
                <a:lnTo>
                  <a:pt x="1106931" y="880918"/>
                </a:lnTo>
                <a:lnTo>
                  <a:pt x="1113627" y="833184"/>
                </a:lnTo>
                <a:lnTo>
                  <a:pt x="1117308" y="785655"/>
                </a:lnTo>
                <a:lnTo>
                  <a:pt x="1118042" y="738443"/>
                </a:lnTo>
                <a:lnTo>
                  <a:pt x="1115894" y="691654"/>
                </a:lnTo>
                <a:lnTo>
                  <a:pt x="1110932" y="645399"/>
                </a:lnTo>
                <a:lnTo>
                  <a:pt x="1103225" y="599787"/>
                </a:lnTo>
                <a:lnTo>
                  <a:pt x="1092837" y="554925"/>
                </a:lnTo>
                <a:lnTo>
                  <a:pt x="1079838" y="510923"/>
                </a:lnTo>
                <a:lnTo>
                  <a:pt x="1064293" y="467890"/>
                </a:lnTo>
                <a:lnTo>
                  <a:pt x="1046271" y="425935"/>
                </a:lnTo>
                <a:lnTo>
                  <a:pt x="1025838" y="385166"/>
                </a:lnTo>
                <a:lnTo>
                  <a:pt x="1003061" y="345694"/>
                </a:lnTo>
                <a:lnTo>
                  <a:pt x="978008" y="307625"/>
                </a:lnTo>
                <a:lnTo>
                  <a:pt x="950746" y="271070"/>
                </a:lnTo>
                <a:lnTo>
                  <a:pt x="921341" y="236138"/>
                </a:lnTo>
                <a:lnTo>
                  <a:pt x="889862" y="202936"/>
                </a:lnTo>
                <a:lnTo>
                  <a:pt x="856375" y="171575"/>
                </a:lnTo>
                <a:lnTo>
                  <a:pt x="820947" y="142163"/>
                </a:lnTo>
                <a:lnTo>
                  <a:pt x="783646" y="114809"/>
                </a:lnTo>
                <a:lnTo>
                  <a:pt x="744538" y="89621"/>
                </a:lnTo>
                <a:lnTo>
                  <a:pt x="703691" y="66710"/>
                </a:lnTo>
                <a:lnTo>
                  <a:pt x="661172" y="46183"/>
                </a:lnTo>
                <a:lnTo>
                  <a:pt x="617049" y="28150"/>
                </a:lnTo>
                <a:lnTo>
                  <a:pt x="571387" y="12719"/>
                </a:lnTo>
                <a:lnTo>
                  <a:pt x="524256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712848" y="1824101"/>
            <a:ext cx="1118235" cy="1522730"/>
          </a:xfrm>
          <a:custGeom>
            <a:rect l="l" t="t" r="r" b="b"/>
            <a:pathLst>
              <a:path w="1118235" h="1522729">
                <a:moveTo>
                  <a:pt x="524256" y="0"/>
                </a:moveTo>
                <a:lnTo>
                  <a:pt x="571387" y="12719"/>
                </a:lnTo>
                <a:lnTo>
                  <a:pt x="617049" y="28150"/>
                </a:lnTo>
                <a:lnTo>
                  <a:pt x="661172" y="46183"/>
                </a:lnTo>
                <a:lnTo>
                  <a:pt x="703691" y="66710"/>
                </a:lnTo>
                <a:lnTo>
                  <a:pt x="744538" y="89621"/>
                </a:lnTo>
                <a:lnTo>
                  <a:pt x="783646" y="114809"/>
                </a:lnTo>
                <a:lnTo>
                  <a:pt x="820947" y="142163"/>
                </a:lnTo>
                <a:lnTo>
                  <a:pt x="856375" y="171575"/>
                </a:lnTo>
                <a:lnTo>
                  <a:pt x="889862" y="202936"/>
                </a:lnTo>
                <a:lnTo>
                  <a:pt x="921341" y="236138"/>
                </a:lnTo>
                <a:lnTo>
                  <a:pt x="950746" y="271070"/>
                </a:lnTo>
                <a:lnTo>
                  <a:pt x="978008" y="307625"/>
                </a:lnTo>
                <a:lnTo>
                  <a:pt x="1003061" y="345694"/>
                </a:lnTo>
                <a:lnTo>
                  <a:pt x="1025838" y="385166"/>
                </a:lnTo>
                <a:lnTo>
                  <a:pt x="1046271" y="425935"/>
                </a:lnTo>
                <a:lnTo>
                  <a:pt x="1064293" y="467890"/>
                </a:lnTo>
                <a:lnTo>
                  <a:pt x="1079838" y="510923"/>
                </a:lnTo>
                <a:lnTo>
                  <a:pt x="1092837" y="554925"/>
                </a:lnTo>
                <a:lnTo>
                  <a:pt x="1103225" y="599787"/>
                </a:lnTo>
                <a:lnTo>
                  <a:pt x="1110932" y="645399"/>
                </a:lnTo>
                <a:lnTo>
                  <a:pt x="1115894" y="691654"/>
                </a:lnTo>
                <a:lnTo>
                  <a:pt x="1118042" y="738443"/>
                </a:lnTo>
                <a:lnTo>
                  <a:pt x="1117308" y="785655"/>
                </a:lnTo>
                <a:lnTo>
                  <a:pt x="1113627" y="833184"/>
                </a:lnTo>
                <a:lnTo>
                  <a:pt x="1106931" y="880918"/>
                </a:lnTo>
                <a:lnTo>
                  <a:pt x="1097152" y="928751"/>
                </a:lnTo>
                <a:lnTo>
                  <a:pt x="1084420" y="975896"/>
                </a:lnTo>
                <a:lnTo>
                  <a:pt x="1068977" y="1021569"/>
                </a:lnTo>
                <a:lnTo>
                  <a:pt x="1050934" y="1065702"/>
                </a:lnTo>
                <a:lnTo>
                  <a:pt x="1030400" y="1108228"/>
                </a:lnTo>
                <a:lnTo>
                  <a:pt x="1007482" y="1149081"/>
                </a:lnTo>
                <a:lnTo>
                  <a:pt x="982290" y="1188193"/>
                </a:lnTo>
                <a:lnTo>
                  <a:pt x="954932" y="1225497"/>
                </a:lnTo>
                <a:lnTo>
                  <a:pt x="925517" y="1260926"/>
                </a:lnTo>
                <a:lnTo>
                  <a:pt x="894154" y="1294413"/>
                </a:lnTo>
                <a:lnTo>
                  <a:pt x="860952" y="1325892"/>
                </a:lnTo>
                <a:lnTo>
                  <a:pt x="826018" y="1355295"/>
                </a:lnTo>
                <a:lnTo>
                  <a:pt x="789463" y="1382554"/>
                </a:lnTo>
                <a:lnTo>
                  <a:pt x="751395" y="1407604"/>
                </a:lnTo>
                <a:lnTo>
                  <a:pt x="711922" y="1430377"/>
                </a:lnTo>
                <a:lnTo>
                  <a:pt x="671153" y="1450805"/>
                </a:lnTo>
                <a:lnTo>
                  <a:pt x="629198" y="1468823"/>
                </a:lnTo>
                <a:lnTo>
                  <a:pt x="586164" y="1484363"/>
                </a:lnTo>
                <a:lnTo>
                  <a:pt x="542160" y="1497357"/>
                </a:lnTo>
                <a:lnTo>
                  <a:pt x="497296" y="1507740"/>
                </a:lnTo>
                <a:lnTo>
                  <a:pt x="451679" y="1515443"/>
                </a:lnTo>
                <a:lnTo>
                  <a:pt x="405419" y="1520400"/>
                </a:lnTo>
                <a:lnTo>
                  <a:pt x="358625" y="1522544"/>
                </a:lnTo>
                <a:lnTo>
                  <a:pt x="311404" y="1521808"/>
                </a:lnTo>
                <a:lnTo>
                  <a:pt x="263866" y="1518124"/>
                </a:lnTo>
                <a:lnTo>
                  <a:pt x="216120" y="1511427"/>
                </a:lnTo>
                <a:lnTo>
                  <a:pt x="168275" y="1501648"/>
                </a:lnTo>
                <a:lnTo>
                  <a:pt x="124908" y="1490083"/>
                </a:lnTo>
                <a:lnTo>
                  <a:pt x="82327" y="1475994"/>
                </a:lnTo>
                <a:lnTo>
                  <a:pt x="40651" y="1459428"/>
                </a:lnTo>
                <a:lnTo>
                  <a:pt x="0" y="1440434"/>
                </a:lnTo>
                <a:lnTo>
                  <a:pt x="346328" y="750824"/>
                </a:lnTo>
                <a:lnTo>
                  <a:pt x="524256" y="0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87529" y="2114042"/>
            <a:ext cx="772160" cy="1150620"/>
          </a:xfrm>
          <a:custGeom>
            <a:rect l="l" t="t" r="r" b="b"/>
            <a:pathLst>
              <a:path w="772160" h="1150620">
                <a:moveTo>
                  <a:pt x="152650" y="0"/>
                </a:moveTo>
                <a:lnTo>
                  <a:pt x="114772" y="55753"/>
                </a:lnTo>
                <a:lnTo>
                  <a:pt x="82038" y="114554"/>
                </a:lnTo>
                <a:lnTo>
                  <a:pt x="61486" y="158848"/>
                </a:lnTo>
                <a:lnTo>
                  <a:pt x="43957" y="203758"/>
                </a:lnTo>
                <a:lnTo>
                  <a:pt x="29411" y="249160"/>
                </a:lnTo>
                <a:lnTo>
                  <a:pt x="17806" y="294935"/>
                </a:lnTo>
                <a:lnTo>
                  <a:pt x="9102" y="340961"/>
                </a:lnTo>
                <a:lnTo>
                  <a:pt x="3260" y="387116"/>
                </a:lnTo>
                <a:lnTo>
                  <a:pt x="239" y="433278"/>
                </a:lnTo>
                <a:lnTo>
                  <a:pt x="0" y="479328"/>
                </a:lnTo>
                <a:lnTo>
                  <a:pt x="2500" y="525142"/>
                </a:lnTo>
                <a:lnTo>
                  <a:pt x="7701" y="570601"/>
                </a:lnTo>
                <a:lnTo>
                  <a:pt x="15562" y="615582"/>
                </a:lnTo>
                <a:lnTo>
                  <a:pt x="26043" y="659965"/>
                </a:lnTo>
                <a:lnTo>
                  <a:pt x="39104" y="703627"/>
                </a:lnTo>
                <a:lnTo>
                  <a:pt x="54704" y="746448"/>
                </a:lnTo>
                <a:lnTo>
                  <a:pt x="72803" y="788306"/>
                </a:lnTo>
                <a:lnTo>
                  <a:pt x="93361" y="829080"/>
                </a:lnTo>
                <a:lnTo>
                  <a:pt x="116337" y="868648"/>
                </a:lnTo>
                <a:lnTo>
                  <a:pt x="141692" y="906890"/>
                </a:lnTo>
                <a:lnTo>
                  <a:pt x="169385" y="943683"/>
                </a:lnTo>
                <a:lnTo>
                  <a:pt x="199375" y="978907"/>
                </a:lnTo>
                <a:lnTo>
                  <a:pt x="231623" y="1012440"/>
                </a:lnTo>
                <a:lnTo>
                  <a:pt x="266089" y="1044160"/>
                </a:lnTo>
                <a:lnTo>
                  <a:pt x="302731" y="1073947"/>
                </a:lnTo>
                <a:lnTo>
                  <a:pt x="341511" y="1101679"/>
                </a:lnTo>
                <a:lnTo>
                  <a:pt x="382387" y="1127235"/>
                </a:lnTo>
                <a:lnTo>
                  <a:pt x="425319" y="1150493"/>
                </a:lnTo>
                <a:lnTo>
                  <a:pt x="771648" y="460883"/>
                </a:lnTo>
                <a:lnTo>
                  <a:pt x="152650" y="0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287529" y="2114042"/>
            <a:ext cx="772160" cy="1150620"/>
          </a:xfrm>
          <a:custGeom>
            <a:rect l="l" t="t" r="r" b="b"/>
            <a:pathLst>
              <a:path w="772160" h="1150620">
                <a:moveTo>
                  <a:pt x="425319" y="1150493"/>
                </a:moveTo>
                <a:lnTo>
                  <a:pt x="382387" y="1127235"/>
                </a:lnTo>
                <a:lnTo>
                  <a:pt x="341511" y="1101679"/>
                </a:lnTo>
                <a:lnTo>
                  <a:pt x="302731" y="1073947"/>
                </a:lnTo>
                <a:lnTo>
                  <a:pt x="266089" y="1044160"/>
                </a:lnTo>
                <a:lnTo>
                  <a:pt x="231623" y="1012440"/>
                </a:lnTo>
                <a:lnTo>
                  <a:pt x="199375" y="978907"/>
                </a:lnTo>
                <a:lnTo>
                  <a:pt x="169385" y="943683"/>
                </a:lnTo>
                <a:lnTo>
                  <a:pt x="141692" y="906890"/>
                </a:lnTo>
                <a:lnTo>
                  <a:pt x="116337" y="868648"/>
                </a:lnTo>
                <a:lnTo>
                  <a:pt x="93361" y="829080"/>
                </a:lnTo>
                <a:lnTo>
                  <a:pt x="72803" y="788306"/>
                </a:lnTo>
                <a:lnTo>
                  <a:pt x="54704" y="746448"/>
                </a:lnTo>
                <a:lnTo>
                  <a:pt x="39104" y="703627"/>
                </a:lnTo>
                <a:lnTo>
                  <a:pt x="26043" y="659965"/>
                </a:lnTo>
                <a:lnTo>
                  <a:pt x="15562" y="615582"/>
                </a:lnTo>
                <a:lnTo>
                  <a:pt x="7701" y="570601"/>
                </a:lnTo>
                <a:lnTo>
                  <a:pt x="2500" y="525142"/>
                </a:lnTo>
                <a:lnTo>
                  <a:pt x="0" y="479328"/>
                </a:lnTo>
                <a:lnTo>
                  <a:pt x="239" y="433278"/>
                </a:lnTo>
                <a:lnTo>
                  <a:pt x="3260" y="387116"/>
                </a:lnTo>
                <a:lnTo>
                  <a:pt x="9102" y="340961"/>
                </a:lnTo>
                <a:lnTo>
                  <a:pt x="17806" y="294935"/>
                </a:lnTo>
                <a:lnTo>
                  <a:pt x="29411" y="249160"/>
                </a:lnTo>
                <a:lnTo>
                  <a:pt x="43957" y="203758"/>
                </a:lnTo>
                <a:lnTo>
                  <a:pt x="61486" y="158848"/>
                </a:lnTo>
                <a:lnTo>
                  <a:pt x="82038" y="114554"/>
                </a:lnTo>
                <a:lnTo>
                  <a:pt x="114772" y="55753"/>
                </a:lnTo>
                <a:lnTo>
                  <a:pt x="152650" y="0"/>
                </a:lnTo>
                <a:lnTo>
                  <a:pt x="771648" y="460883"/>
                </a:lnTo>
                <a:lnTo>
                  <a:pt x="425319" y="1150493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440180" y="1803273"/>
            <a:ext cx="619125" cy="772160"/>
          </a:xfrm>
          <a:custGeom>
            <a:rect l="l" t="t" r="r" b="b"/>
            <a:pathLst>
              <a:path w="619125" h="772160">
                <a:moveTo>
                  <a:pt x="618997" y="0"/>
                </a:moveTo>
                <a:lnTo>
                  <a:pt x="570418" y="1525"/>
                </a:lnTo>
                <a:lnTo>
                  <a:pt x="522348" y="6060"/>
                </a:lnTo>
                <a:lnTo>
                  <a:pt x="474910" y="13544"/>
                </a:lnTo>
                <a:lnTo>
                  <a:pt x="428230" y="23913"/>
                </a:lnTo>
                <a:lnTo>
                  <a:pt x="382429" y="37107"/>
                </a:lnTo>
                <a:lnTo>
                  <a:pt x="337633" y="53063"/>
                </a:lnTo>
                <a:lnTo>
                  <a:pt x="293963" y="71720"/>
                </a:lnTo>
                <a:lnTo>
                  <a:pt x="251544" y="93015"/>
                </a:lnTo>
                <a:lnTo>
                  <a:pt x="210498" y="116887"/>
                </a:lnTo>
                <a:lnTo>
                  <a:pt x="170951" y="143274"/>
                </a:lnTo>
                <a:lnTo>
                  <a:pt x="133024" y="172114"/>
                </a:lnTo>
                <a:lnTo>
                  <a:pt x="96843" y="203346"/>
                </a:lnTo>
                <a:lnTo>
                  <a:pt x="62529" y="236907"/>
                </a:lnTo>
                <a:lnTo>
                  <a:pt x="30207" y="272735"/>
                </a:lnTo>
                <a:lnTo>
                  <a:pt x="0" y="310768"/>
                </a:lnTo>
                <a:lnTo>
                  <a:pt x="618997" y="771651"/>
                </a:lnTo>
                <a:lnTo>
                  <a:pt x="61899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440180" y="1803273"/>
            <a:ext cx="619125" cy="772160"/>
          </a:xfrm>
          <a:custGeom>
            <a:rect l="l" t="t" r="r" b="b"/>
            <a:pathLst>
              <a:path w="619125" h="772160">
                <a:moveTo>
                  <a:pt x="0" y="310768"/>
                </a:moveTo>
                <a:lnTo>
                  <a:pt x="30207" y="272735"/>
                </a:lnTo>
                <a:lnTo>
                  <a:pt x="62529" y="236907"/>
                </a:lnTo>
                <a:lnTo>
                  <a:pt x="96843" y="203346"/>
                </a:lnTo>
                <a:lnTo>
                  <a:pt x="133024" y="172114"/>
                </a:lnTo>
                <a:lnTo>
                  <a:pt x="170951" y="143274"/>
                </a:lnTo>
                <a:lnTo>
                  <a:pt x="210498" y="116887"/>
                </a:lnTo>
                <a:lnTo>
                  <a:pt x="251544" y="93015"/>
                </a:lnTo>
                <a:lnTo>
                  <a:pt x="293963" y="71720"/>
                </a:lnTo>
                <a:lnTo>
                  <a:pt x="337633" y="53063"/>
                </a:lnTo>
                <a:lnTo>
                  <a:pt x="382429" y="37107"/>
                </a:lnTo>
                <a:lnTo>
                  <a:pt x="428230" y="23913"/>
                </a:lnTo>
                <a:lnTo>
                  <a:pt x="474910" y="13544"/>
                </a:lnTo>
                <a:lnTo>
                  <a:pt x="522348" y="6060"/>
                </a:lnTo>
                <a:lnTo>
                  <a:pt x="570418" y="1525"/>
                </a:lnTo>
                <a:lnTo>
                  <a:pt x="618997" y="0"/>
                </a:lnTo>
                <a:lnTo>
                  <a:pt x="618997" y="771651"/>
                </a:lnTo>
                <a:lnTo>
                  <a:pt x="0" y="310768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059941" y="3544061"/>
            <a:ext cx="62865" cy="62865"/>
          </a:xfrm>
          <a:custGeom>
            <a:rect l="l" t="t" r="r" b="b"/>
            <a:pathLst>
              <a:path w="62865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480566" y="3544061"/>
            <a:ext cx="62865" cy="62865"/>
          </a:xfrm>
          <a:custGeom>
            <a:rect l="l" t="t" r="r" b="b"/>
            <a:pathLst>
              <a:path w="62865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899666" y="3544061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3" y="62484"/>
                </a:lnTo>
                <a:lnTo>
                  <a:pt x="62483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320289" y="3544061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3" y="62484"/>
                </a:lnTo>
                <a:lnTo>
                  <a:pt x="62483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429768" y="1333500"/>
            <a:ext cx="3215640" cy="2644140"/>
          </a:xfrm>
          <a:prstGeom prst="rect">
            <a:avLst/>
          </a:prstGeom>
          <a:ln w="12192">
            <a:solidFill>
              <a:srgbClr val="001E41"/>
            </a:solidFill>
          </a:ln>
        </p:spPr>
        <p:txBody>
          <a:bodyPr vert="horz" wrap="square" lIns="0" tIns="1644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0675">
              <a:lnSpc>
                <a:spcPct val="100000"/>
              </a:lnSpc>
              <a:spcBef>
                <a:spcPts val="1295"/>
              </a:spcBef>
            </a:pPr>
            <a:r>
              <a:rPr sz="1400" spc="45">
                <a:latin typeface="Noto Sans CJK JP Regular"/>
                <a:cs typeface="Noto Sans CJK JP Regular"/>
              </a:rPr>
              <a:t>2018</a:t>
            </a:r>
            <a:r>
              <a:rPr sz="1400">
                <a:latin typeface="Noto Sans CJK JP Regular"/>
                <a:cs typeface="Noto Sans CJK JP Regular"/>
              </a:rPr>
              <a:t>年中景</a:t>
            </a:r>
            <a:r>
              <a:rPr sz="1400" spc="-15">
                <a:latin typeface="Noto Sans CJK JP Regular"/>
                <a:cs typeface="Noto Sans CJK JP Regular"/>
              </a:rPr>
              <a:t>博</a:t>
            </a:r>
            <a:r>
              <a:rPr sz="1400">
                <a:latin typeface="Noto Sans CJK JP Regular"/>
                <a:cs typeface="Noto Sans CJK JP Regular"/>
              </a:rPr>
              <a:t>道员</a:t>
            </a:r>
            <a:r>
              <a:rPr sz="1400" spc="-15">
                <a:latin typeface="Noto Sans CJK JP Regular"/>
                <a:cs typeface="Noto Sans CJK JP Regular"/>
              </a:rPr>
              <a:t>工</a:t>
            </a:r>
            <a:r>
              <a:rPr sz="1400">
                <a:latin typeface="Noto Sans CJK JP Regular"/>
                <a:cs typeface="Noto Sans CJK JP Regular"/>
              </a:rPr>
              <a:t>学历</a:t>
            </a:r>
            <a:r>
              <a:rPr sz="1400" spc="-15">
                <a:latin typeface="Noto Sans CJK JP Regular"/>
                <a:cs typeface="Noto Sans CJK JP Regular"/>
              </a:rPr>
              <a:t>结</a:t>
            </a:r>
            <a:r>
              <a:rPr sz="1400">
                <a:latin typeface="Noto Sans CJK JP Regular"/>
                <a:cs typeface="Noto Sans CJK JP Regular"/>
              </a:rPr>
              <a:t>构</a:t>
            </a:r>
            <a:endParaRPr sz="1400">
              <a:latin typeface="Noto Sans CJK JP Regular"/>
              <a:cs typeface="Noto Sans CJK JP Regular"/>
            </a:endParaRPr>
          </a:p>
          <a:p>
            <a:pPr marL="285115" algn="ctr">
              <a:lnSpc>
                <a:spcPct val="100000"/>
              </a:lnSpc>
              <a:spcBef>
                <a:spcPts val="35"/>
              </a:spcBef>
            </a:pPr>
            <a:r>
              <a:rPr sz="900" spc="35">
                <a:solidFill>
                  <a:srgbClr val="404040"/>
                </a:solidFill>
                <a:latin typeface="Trebuchet MS"/>
                <a:cs typeface="Trebuchet MS"/>
              </a:rPr>
              <a:t>4%</a:t>
            </a:r>
            <a:endParaRPr sz="900">
              <a:latin typeface="Trebuchet MS"/>
              <a:cs typeface="Trebuchet MS"/>
            </a:endParaRPr>
          </a:p>
          <a:p>
            <a:pPr marR="497840" algn="ctr">
              <a:lnSpc>
                <a:spcPct val="100000"/>
              </a:lnSpc>
              <a:spcBef>
                <a:spcPts val="770"/>
              </a:spcBef>
            </a:pPr>
            <a:r>
              <a:rPr sz="900" spc="15">
                <a:solidFill>
                  <a:srgbClr val="404040"/>
                </a:solidFill>
                <a:latin typeface="Trebuchet MS"/>
                <a:cs typeface="Trebuchet MS"/>
              </a:rPr>
              <a:t>15%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050">
              <a:latin typeface="Times New Roman"/>
              <a:cs typeface="Times New Roman"/>
            </a:endParaRPr>
          </a:p>
          <a:p>
            <a:pPr marL="931544">
              <a:lnSpc>
                <a:spcPts val="915"/>
              </a:lnSpc>
              <a:spcBef>
                <a:spcPts val="5"/>
              </a:spcBef>
            </a:pPr>
            <a:r>
              <a:rPr sz="900" spc="15">
                <a:solidFill>
                  <a:srgbClr val="404040"/>
                </a:solidFill>
                <a:latin typeface="Trebuchet MS"/>
                <a:cs typeface="Trebuchet MS"/>
              </a:rPr>
              <a:t>28%</a:t>
            </a:r>
            <a:endParaRPr sz="900">
              <a:latin typeface="Trebuchet MS"/>
              <a:cs typeface="Trebuchet MS"/>
            </a:endParaRPr>
          </a:p>
          <a:p>
            <a:pPr marL="2075180">
              <a:lnSpc>
                <a:spcPts val="915"/>
              </a:lnSpc>
            </a:pPr>
            <a:r>
              <a:rPr sz="900" spc="15">
                <a:solidFill>
                  <a:srgbClr val="404040"/>
                </a:solidFill>
                <a:latin typeface="Trebuchet MS"/>
                <a:cs typeface="Trebuchet MS"/>
              </a:rPr>
              <a:t>54%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719455">
              <a:lnSpc>
                <a:spcPct val="100000"/>
              </a:lnSpc>
              <a:spcBef>
                <a:spcPts val="735"/>
              </a:spcBef>
              <a:tabLst>
                <a:tab pos="1139825"/>
                <a:tab pos="1559560"/>
                <a:tab pos="1979295"/>
              </a:tabLst>
            </a:pPr>
            <a:r>
              <a:rPr sz="900">
                <a:latin typeface="Droid Sans Fallback"/>
                <a:cs typeface="Droid Sans Fallback"/>
              </a:rPr>
              <a:t>硕士	本科	大专	大专以下</a:t>
            </a:r>
            <a:endParaRPr sz="900">
              <a:latin typeface="Droid Sans Fallback"/>
              <a:cs typeface="Droid Sans Fallback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397763" y="1301496"/>
            <a:ext cx="3329940" cy="275844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979164" y="1303019"/>
            <a:ext cx="4645151" cy="275081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005071" y="1328927"/>
            <a:ext cx="4543425" cy="2649220"/>
          </a:xfrm>
          <a:custGeom>
            <a:rect l="l" t="t" r="r" b="b"/>
            <a:pathLst>
              <a:path w="4543425" h="2649220">
                <a:moveTo>
                  <a:pt x="0" y="2648712"/>
                </a:moveTo>
                <a:lnTo>
                  <a:pt x="4543044" y="2648712"/>
                </a:lnTo>
                <a:lnTo>
                  <a:pt x="4543044" y="0"/>
                </a:lnTo>
                <a:lnTo>
                  <a:pt x="0" y="0"/>
                </a:lnTo>
                <a:lnTo>
                  <a:pt x="0" y="26487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168640" y="3186683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7892795" y="3186683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1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7615428" y="3186683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641592" y="3186683"/>
            <a:ext cx="754380" cy="0"/>
          </a:xfrm>
          <a:custGeom>
            <a:rect l="l" t="t" r="r" b="b"/>
            <a:pathLst>
              <a:path w="754379">
                <a:moveTo>
                  <a:pt x="0" y="0"/>
                </a:moveTo>
                <a:lnTo>
                  <a:pt x="7543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364223" y="3186683"/>
            <a:ext cx="59690" cy="0"/>
          </a:xfrm>
          <a:custGeom>
            <a:rect l="l" t="t" r="r" b="b"/>
            <a:pathLst>
              <a:path w="59689">
                <a:moveTo>
                  <a:pt x="0" y="0"/>
                </a:moveTo>
                <a:lnTo>
                  <a:pt x="5943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390388" y="3186683"/>
            <a:ext cx="756285" cy="0"/>
          </a:xfrm>
          <a:custGeom>
            <a:rect l="l" t="t" r="r" b="b"/>
            <a:pathLst>
              <a:path w="756285">
                <a:moveTo>
                  <a:pt x="0" y="0"/>
                </a:moveTo>
                <a:lnTo>
                  <a:pt x="755903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113020" y="3186683"/>
            <a:ext cx="59690" cy="0"/>
          </a:xfrm>
          <a:custGeom>
            <a:rect l="l" t="t" r="r" b="b"/>
            <a:pathLst>
              <a:path w="59689">
                <a:moveTo>
                  <a:pt x="0" y="0"/>
                </a:moveTo>
                <a:lnTo>
                  <a:pt x="594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655820" y="3186683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7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168640" y="3002279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7892795" y="3002279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1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615428" y="3002279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641592" y="3002279"/>
            <a:ext cx="754380" cy="0"/>
          </a:xfrm>
          <a:custGeom>
            <a:rect l="l" t="t" r="r" b="b"/>
            <a:pathLst>
              <a:path w="754379">
                <a:moveTo>
                  <a:pt x="0" y="0"/>
                </a:moveTo>
                <a:lnTo>
                  <a:pt x="7543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364223" y="3002279"/>
            <a:ext cx="59690" cy="0"/>
          </a:xfrm>
          <a:custGeom>
            <a:rect l="l" t="t" r="r" b="b"/>
            <a:pathLst>
              <a:path w="59689">
                <a:moveTo>
                  <a:pt x="0" y="0"/>
                </a:moveTo>
                <a:lnTo>
                  <a:pt x="59436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5390388" y="3002279"/>
            <a:ext cx="756285" cy="0"/>
          </a:xfrm>
          <a:custGeom>
            <a:rect l="l" t="t" r="r" b="b"/>
            <a:pathLst>
              <a:path w="756285">
                <a:moveTo>
                  <a:pt x="0" y="0"/>
                </a:moveTo>
                <a:lnTo>
                  <a:pt x="755903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113020" y="3002279"/>
            <a:ext cx="59690" cy="0"/>
          </a:xfrm>
          <a:custGeom>
            <a:rect l="l" t="t" r="r" b="b"/>
            <a:pathLst>
              <a:path w="59689">
                <a:moveTo>
                  <a:pt x="0" y="0"/>
                </a:moveTo>
                <a:lnTo>
                  <a:pt x="59435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4655820" y="3002279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7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8168640" y="2816351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7615428" y="2816351"/>
            <a:ext cx="335280" cy="0"/>
          </a:xfrm>
          <a:custGeom>
            <a:rect l="l" t="t" r="r" b="b"/>
            <a:pathLst>
              <a:path w="335279">
                <a:moveTo>
                  <a:pt x="0" y="0"/>
                </a:moveTo>
                <a:lnTo>
                  <a:pt x="3352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364223" y="2816351"/>
            <a:ext cx="1031875" cy="0"/>
          </a:xfrm>
          <a:custGeom>
            <a:rect l="l" t="t" r="r" b="b"/>
            <a:pathLst>
              <a:path w="1031875">
                <a:moveTo>
                  <a:pt x="0" y="0"/>
                </a:moveTo>
                <a:lnTo>
                  <a:pt x="103174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655820" y="2816351"/>
            <a:ext cx="1490980" cy="0"/>
          </a:xfrm>
          <a:custGeom>
            <a:rect l="l" t="t" r="r" b="b"/>
            <a:pathLst>
              <a:path w="1490979">
                <a:moveTo>
                  <a:pt x="0" y="0"/>
                </a:moveTo>
                <a:lnTo>
                  <a:pt x="1490471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8168640" y="2630423"/>
            <a:ext cx="239395" cy="0"/>
          </a:xfrm>
          <a:custGeom>
            <a:rect l="l" t="t" r="r" b="b"/>
            <a:pathLst>
              <a:path w="239395">
                <a:moveTo>
                  <a:pt x="0" y="0"/>
                </a:moveTo>
                <a:lnTo>
                  <a:pt x="239268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615428" y="2630423"/>
            <a:ext cx="335280" cy="0"/>
          </a:xfrm>
          <a:custGeom>
            <a:rect l="l" t="t" r="r" b="b"/>
            <a:pathLst>
              <a:path w="335279">
                <a:moveTo>
                  <a:pt x="0" y="0"/>
                </a:moveTo>
                <a:lnTo>
                  <a:pt x="3352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4655820" y="2630423"/>
            <a:ext cx="2740660" cy="0"/>
          </a:xfrm>
          <a:custGeom>
            <a:rect l="l" t="t" r="r" b="b"/>
            <a:pathLst>
              <a:path w="2740659">
                <a:moveTo>
                  <a:pt x="0" y="0"/>
                </a:moveTo>
                <a:lnTo>
                  <a:pt x="274015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7615428" y="2444495"/>
            <a:ext cx="792480" cy="0"/>
          </a:xfrm>
          <a:custGeom>
            <a:rect l="l" t="t" r="r" b="b"/>
            <a:pathLst>
              <a:path w="792479">
                <a:moveTo>
                  <a:pt x="0" y="0"/>
                </a:moveTo>
                <a:lnTo>
                  <a:pt x="7924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655820" y="2444495"/>
            <a:ext cx="2740660" cy="0"/>
          </a:xfrm>
          <a:custGeom>
            <a:rect l="l" t="t" r="r" b="b"/>
            <a:pathLst>
              <a:path w="2740659">
                <a:moveTo>
                  <a:pt x="0" y="0"/>
                </a:moveTo>
                <a:lnTo>
                  <a:pt x="274015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615428" y="2260092"/>
            <a:ext cx="792480" cy="0"/>
          </a:xfrm>
          <a:custGeom>
            <a:rect l="l" t="t" r="r" b="b"/>
            <a:pathLst>
              <a:path w="792479">
                <a:moveTo>
                  <a:pt x="0" y="0"/>
                </a:moveTo>
                <a:lnTo>
                  <a:pt x="7924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655820" y="2260092"/>
            <a:ext cx="2740660" cy="0"/>
          </a:xfrm>
          <a:custGeom>
            <a:rect l="l" t="t" r="r" b="b"/>
            <a:pathLst>
              <a:path w="2740659">
                <a:moveTo>
                  <a:pt x="0" y="0"/>
                </a:moveTo>
                <a:lnTo>
                  <a:pt x="274015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615428" y="2074164"/>
            <a:ext cx="792480" cy="0"/>
          </a:xfrm>
          <a:custGeom>
            <a:rect l="l" t="t" r="r" b="b"/>
            <a:pathLst>
              <a:path w="792479">
                <a:moveTo>
                  <a:pt x="0" y="0"/>
                </a:moveTo>
                <a:lnTo>
                  <a:pt x="792479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4655820" y="2074164"/>
            <a:ext cx="2740660" cy="0"/>
          </a:xfrm>
          <a:custGeom>
            <a:rect l="l" t="t" r="r" b="b"/>
            <a:pathLst>
              <a:path w="2740659">
                <a:moveTo>
                  <a:pt x="0" y="0"/>
                </a:moveTo>
                <a:lnTo>
                  <a:pt x="2740152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895088" y="2982467"/>
            <a:ext cx="218440" cy="390525"/>
          </a:xfrm>
          <a:custGeom>
            <a:rect l="l" t="t" r="r" b="b"/>
            <a:pathLst>
              <a:path w="218439" h="390525">
                <a:moveTo>
                  <a:pt x="217932" y="0"/>
                </a:moveTo>
                <a:lnTo>
                  <a:pt x="0" y="0"/>
                </a:lnTo>
                <a:lnTo>
                  <a:pt x="0" y="390144"/>
                </a:lnTo>
                <a:lnTo>
                  <a:pt x="217932" y="390144"/>
                </a:lnTo>
                <a:lnTo>
                  <a:pt x="21793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6146291" y="2686811"/>
            <a:ext cx="218440" cy="685800"/>
          </a:xfrm>
          <a:custGeom>
            <a:rect l="l" t="t" r="r" b="b"/>
            <a:pathLst>
              <a:path w="218439" h="685800">
                <a:moveTo>
                  <a:pt x="217932" y="0"/>
                </a:moveTo>
                <a:lnTo>
                  <a:pt x="0" y="0"/>
                </a:lnTo>
                <a:lnTo>
                  <a:pt x="0" y="685800"/>
                </a:lnTo>
                <a:lnTo>
                  <a:pt x="217932" y="685800"/>
                </a:lnTo>
                <a:lnTo>
                  <a:pt x="21793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395971" y="2010155"/>
            <a:ext cx="219710" cy="1362710"/>
          </a:xfrm>
          <a:custGeom>
            <a:rect l="l" t="t" r="r" b="b"/>
            <a:pathLst>
              <a:path w="219709" h="1362710">
                <a:moveTo>
                  <a:pt x="219455" y="0"/>
                </a:moveTo>
                <a:lnTo>
                  <a:pt x="0" y="0"/>
                </a:lnTo>
                <a:lnTo>
                  <a:pt x="0" y="1362456"/>
                </a:lnTo>
                <a:lnTo>
                  <a:pt x="219455" y="1362456"/>
                </a:lnTo>
                <a:lnTo>
                  <a:pt x="219455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5172455" y="2973323"/>
            <a:ext cx="218440" cy="399415"/>
          </a:xfrm>
          <a:custGeom>
            <a:rect l="l" t="t" r="r" b="b"/>
            <a:pathLst>
              <a:path w="218439" h="399414">
                <a:moveTo>
                  <a:pt x="217932" y="0"/>
                </a:moveTo>
                <a:lnTo>
                  <a:pt x="0" y="0"/>
                </a:lnTo>
                <a:lnTo>
                  <a:pt x="0" y="399288"/>
                </a:lnTo>
                <a:lnTo>
                  <a:pt x="217932" y="399288"/>
                </a:lnTo>
                <a:lnTo>
                  <a:pt x="217932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423659" y="2977895"/>
            <a:ext cx="218440" cy="394970"/>
          </a:xfrm>
          <a:custGeom>
            <a:rect l="l" t="t" r="r" b="b"/>
            <a:pathLst>
              <a:path w="218440" h="394970">
                <a:moveTo>
                  <a:pt x="217932" y="0"/>
                </a:moveTo>
                <a:lnTo>
                  <a:pt x="0" y="0"/>
                </a:lnTo>
                <a:lnTo>
                  <a:pt x="0" y="394715"/>
                </a:lnTo>
                <a:lnTo>
                  <a:pt x="217932" y="394715"/>
                </a:lnTo>
                <a:lnTo>
                  <a:pt x="217932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7673340" y="2927604"/>
            <a:ext cx="219710" cy="445134"/>
          </a:xfrm>
          <a:custGeom>
            <a:rect l="l" t="t" r="r" b="b"/>
            <a:pathLst>
              <a:path w="219709" h="445134">
                <a:moveTo>
                  <a:pt x="219455" y="0"/>
                </a:moveTo>
                <a:lnTo>
                  <a:pt x="0" y="0"/>
                </a:lnTo>
                <a:lnTo>
                  <a:pt x="0" y="445008"/>
                </a:lnTo>
                <a:lnTo>
                  <a:pt x="219455" y="445008"/>
                </a:lnTo>
                <a:lnTo>
                  <a:pt x="219455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7950707" y="2619755"/>
            <a:ext cx="218440" cy="753110"/>
          </a:xfrm>
          <a:custGeom>
            <a:rect l="l" t="t" r="r" b="b"/>
            <a:pathLst>
              <a:path w="218440" h="753110">
                <a:moveTo>
                  <a:pt x="0" y="752856"/>
                </a:moveTo>
                <a:lnTo>
                  <a:pt x="217931" y="752856"/>
                </a:lnTo>
                <a:lnTo>
                  <a:pt x="217931" y="0"/>
                </a:lnTo>
                <a:lnTo>
                  <a:pt x="0" y="0"/>
                </a:lnTo>
                <a:lnTo>
                  <a:pt x="0" y="752856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655820" y="3372611"/>
            <a:ext cx="3752215" cy="0"/>
          </a:xfrm>
          <a:custGeom>
            <a:rect l="l" t="t" r="r" b="b"/>
            <a:pathLst>
              <a:path w="3752215">
                <a:moveTo>
                  <a:pt x="0" y="0"/>
                </a:moveTo>
                <a:lnTo>
                  <a:pt x="3752087" y="0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 flipH="1">
            <a:off x="4655820" y="3336035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 flipH="1">
            <a:off x="5907023" y="3336035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 flipH="1">
            <a:off x="7158228" y="3336035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 flipH="1">
            <a:off x="8407907" y="3336035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6067044" y="2472054"/>
            <a:ext cx="3892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739,475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5282184" y="2752344"/>
            <a:ext cx="35560" cy="220979"/>
          </a:xfrm>
          <a:custGeom>
            <a:rect l="l" t="t" r="r" b="b"/>
            <a:pathLst>
              <a:path w="35560" h="220978">
                <a:moveTo>
                  <a:pt x="0" y="220979"/>
                </a:moveTo>
                <a:lnTo>
                  <a:pt x="35051" y="0"/>
                </a:lnTo>
              </a:path>
            </a:pathLst>
          </a:custGeom>
          <a:ln w="9144">
            <a:solidFill>
              <a:srgbClr val="A6A6A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 txBox="1"/>
          <p:nvPr/>
        </p:nvSpPr>
        <p:spPr>
          <a:xfrm>
            <a:off x="4816094" y="2519878"/>
            <a:ext cx="702310" cy="41148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2420">
              <a:lnSpc>
                <a:spcPct val="100000"/>
              </a:lnSpc>
              <a:spcBef>
                <a:spcPts val="535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429,893</a:t>
            </a:r>
            <a:endParaRPr sz="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40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419,980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6344411" y="2763392"/>
            <a:ext cx="3892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425,502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7594981" y="2712846"/>
            <a:ext cx="3892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479,848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872348" y="2404364"/>
            <a:ext cx="3892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-30">
                <a:solidFill>
                  <a:srgbClr val="404040"/>
                </a:solidFill>
                <a:latin typeface="Trebuchet MS"/>
                <a:cs typeface="Trebuchet MS"/>
              </a:rPr>
              <a:t>812,258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4088638" y="1745488"/>
            <a:ext cx="475615" cy="169608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715" algn="ctr">
              <a:lnSpc>
                <a:spcPct val="100000"/>
              </a:lnSpc>
              <a:spcBef>
                <a:spcPts val="480"/>
              </a:spcBef>
            </a:pPr>
            <a:r>
              <a:rPr sz="900" spc="-50">
                <a:solidFill>
                  <a:srgbClr val="585858"/>
                </a:solidFill>
                <a:latin typeface="Trebuchet MS"/>
                <a:cs typeface="Trebuchet MS"/>
              </a:rPr>
              <a:t>1,600,</a:t>
            </a:r>
            <a:r>
              <a:rPr sz="900" spc="-20">
                <a:solidFill>
                  <a:srgbClr val="585858"/>
                </a:solidFill>
                <a:latin typeface="Trebuchet MS"/>
                <a:cs typeface="Trebuchet MS"/>
              </a:rPr>
              <a:t>000</a:t>
            </a:r>
            <a:endParaRPr sz="900">
              <a:latin typeface="Trebuchet MS"/>
              <a:cs typeface="Trebuchet MS"/>
            </a:endParaRPr>
          </a:p>
          <a:p>
            <a:pPr marR="5715" algn="ctr">
              <a:lnSpc>
                <a:spcPct val="100000"/>
              </a:lnSpc>
              <a:spcBef>
                <a:spcPts val="380"/>
              </a:spcBef>
            </a:pPr>
            <a:r>
              <a:rPr sz="900" spc="-50">
                <a:solidFill>
                  <a:srgbClr val="585858"/>
                </a:solidFill>
                <a:latin typeface="Trebuchet MS"/>
                <a:cs typeface="Trebuchet MS"/>
              </a:rPr>
              <a:t>1,400,</a:t>
            </a:r>
            <a:r>
              <a:rPr sz="900" spc="-20">
                <a:solidFill>
                  <a:srgbClr val="585858"/>
                </a:solidFill>
                <a:latin typeface="Trebuchet MS"/>
                <a:cs typeface="Trebuchet MS"/>
              </a:rPr>
              <a:t>000</a:t>
            </a:r>
            <a:endParaRPr sz="900">
              <a:latin typeface="Trebuchet MS"/>
              <a:cs typeface="Trebuchet MS"/>
            </a:endParaRPr>
          </a:p>
          <a:p>
            <a:pPr marR="5715" algn="ctr">
              <a:lnSpc>
                <a:spcPct val="100000"/>
              </a:lnSpc>
              <a:spcBef>
                <a:spcPts val="380"/>
              </a:spcBef>
            </a:pPr>
            <a:r>
              <a:rPr sz="900" spc="-50">
                <a:solidFill>
                  <a:srgbClr val="585858"/>
                </a:solidFill>
                <a:latin typeface="Trebuchet MS"/>
                <a:cs typeface="Trebuchet MS"/>
              </a:rPr>
              <a:t>1,200,</a:t>
            </a:r>
            <a:r>
              <a:rPr sz="900" spc="-20">
                <a:solidFill>
                  <a:srgbClr val="585858"/>
                </a:solidFill>
                <a:latin typeface="Trebuchet MS"/>
                <a:cs typeface="Trebuchet MS"/>
              </a:rPr>
              <a:t>000</a:t>
            </a:r>
            <a:endParaRPr sz="900">
              <a:latin typeface="Trebuchet MS"/>
              <a:cs typeface="Trebuchet MS"/>
            </a:endParaRPr>
          </a:p>
          <a:p>
            <a:pPr marR="5715" algn="ctr">
              <a:lnSpc>
                <a:spcPct val="100000"/>
              </a:lnSpc>
              <a:spcBef>
                <a:spcPts val="385"/>
              </a:spcBef>
            </a:pPr>
            <a:r>
              <a:rPr sz="900" spc="-50">
                <a:solidFill>
                  <a:srgbClr val="585858"/>
                </a:solidFill>
                <a:latin typeface="Trebuchet MS"/>
                <a:cs typeface="Trebuchet MS"/>
              </a:rPr>
              <a:t>1,000,</a:t>
            </a:r>
            <a:r>
              <a:rPr sz="900" spc="-20">
                <a:solidFill>
                  <a:srgbClr val="585858"/>
                </a:solidFill>
                <a:latin typeface="Trebuchet MS"/>
                <a:cs typeface="Trebuchet MS"/>
              </a:rPr>
              <a:t>000</a:t>
            </a:r>
            <a:endParaRPr sz="900">
              <a:latin typeface="Trebuchet MS"/>
              <a:cs typeface="Trebuchet MS"/>
            </a:endParaRPr>
          </a:p>
          <a:p>
            <a:pPr marL="73660" algn="ctr">
              <a:lnSpc>
                <a:spcPct val="100000"/>
              </a:lnSpc>
              <a:spcBef>
                <a:spcPts val="380"/>
              </a:spcBef>
            </a:pPr>
            <a:r>
              <a:rPr sz="900" spc="-30">
                <a:solidFill>
                  <a:srgbClr val="585858"/>
                </a:solidFill>
                <a:latin typeface="Trebuchet MS"/>
                <a:cs typeface="Trebuchet MS"/>
              </a:rPr>
              <a:t>800,000</a:t>
            </a:r>
            <a:endParaRPr sz="900">
              <a:latin typeface="Trebuchet MS"/>
              <a:cs typeface="Trebuchet MS"/>
            </a:endParaRPr>
          </a:p>
          <a:p>
            <a:pPr marL="73660" algn="ctr">
              <a:lnSpc>
                <a:spcPct val="100000"/>
              </a:lnSpc>
              <a:spcBef>
                <a:spcPts val="380"/>
              </a:spcBef>
            </a:pPr>
            <a:r>
              <a:rPr sz="900" spc="-30">
                <a:solidFill>
                  <a:srgbClr val="585858"/>
                </a:solidFill>
                <a:latin typeface="Trebuchet MS"/>
                <a:cs typeface="Trebuchet MS"/>
              </a:rPr>
              <a:t>600,000</a:t>
            </a:r>
            <a:endParaRPr sz="900">
              <a:latin typeface="Trebuchet MS"/>
              <a:cs typeface="Trebuchet MS"/>
            </a:endParaRPr>
          </a:p>
          <a:p>
            <a:pPr marL="73660" algn="ctr">
              <a:lnSpc>
                <a:spcPct val="100000"/>
              </a:lnSpc>
              <a:spcBef>
                <a:spcPts val="384"/>
              </a:spcBef>
            </a:pPr>
            <a:r>
              <a:rPr sz="900" spc="-30">
                <a:solidFill>
                  <a:srgbClr val="585858"/>
                </a:solidFill>
                <a:latin typeface="Trebuchet MS"/>
                <a:cs typeface="Trebuchet MS"/>
              </a:rPr>
              <a:t>400,000</a:t>
            </a:r>
            <a:endParaRPr sz="900">
              <a:latin typeface="Trebuchet MS"/>
              <a:cs typeface="Trebuchet MS"/>
            </a:endParaRPr>
          </a:p>
          <a:p>
            <a:pPr marL="73660" algn="ctr">
              <a:lnSpc>
                <a:spcPct val="100000"/>
              </a:lnSpc>
              <a:spcBef>
                <a:spcPts val="380"/>
              </a:spcBef>
            </a:pPr>
            <a:r>
              <a:rPr sz="900" spc="-30">
                <a:solidFill>
                  <a:srgbClr val="585858"/>
                </a:solidFill>
                <a:latin typeface="Trebuchet MS"/>
                <a:cs typeface="Trebuchet MS"/>
              </a:rPr>
              <a:t>200,000</a:t>
            </a:r>
            <a:endParaRPr sz="900">
              <a:latin typeface="Trebuchet MS"/>
              <a:cs typeface="Trebuchet MS"/>
            </a:endParaRPr>
          </a:p>
          <a:p>
            <a:pPr marR="5080" algn="r">
              <a:lnSpc>
                <a:spcPct val="100000"/>
              </a:lnSpc>
              <a:spcBef>
                <a:spcPts val="380"/>
              </a:spcBef>
            </a:pPr>
            <a:r>
              <a:rPr sz="900" spc="-20">
                <a:solidFill>
                  <a:srgbClr val="585858"/>
                </a:solidFill>
                <a:latin typeface="Trebuchet MS"/>
                <a:cs typeface="Trebuchet MS"/>
              </a:rPr>
              <a:t>0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4655820" y="1457959"/>
            <a:ext cx="3764915" cy="4997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人均业务负荷对比（单</a:t>
            </a:r>
            <a:r>
              <a:rPr sz="1400" spc="-15">
                <a:latin typeface="Noto Sans CJK JP Regular"/>
                <a:cs typeface="Noto Sans CJK JP Regular"/>
              </a:rPr>
              <a:t>位</a:t>
            </a:r>
            <a:r>
              <a:rPr sz="1400">
                <a:latin typeface="Noto Sans CJK JP Regular"/>
                <a:cs typeface="Noto Sans CJK JP Regular"/>
              </a:rPr>
              <a:t>：元）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965"/>
              </a:spcBef>
              <a:tabLst>
                <a:tab pos="2619375"/>
                <a:tab pos="3751579"/>
              </a:tabLst>
            </a:pPr>
            <a:r>
              <a:rPr sz="900" strike="sngStrike">
                <a:solidFill>
                  <a:srgbClr val="404040"/>
                </a:solidFill>
                <a:latin typeface="Times New Roman"/>
                <a:cs typeface="Times New Roman"/>
              </a:rPr>
              <a:t> 	</a:t>
            </a:r>
            <a:r>
              <a:rPr sz="900" strike="sngStrike" spc="-40">
                <a:solidFill>
                  <a:srgbClr val="404040"/>
                </a:solidFill>
                <a:latin typeface="Trebuchet MS"/>
                <a:cs typeface="Trebuchet MS"/>
              </a:rPr>
              <a:t>1,468,697	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5341620" y="3755135"/>
            <a:ext cx="68580" cy="68580"/>
          </a:xfrm>
          <a:custGeom>
            <a:rect l="l" t="t" r="r" b="b"/>
            <a:pathLst>
              <a:path w="68579" h="68579">
                <a:moveTo>
                  <a:pt x="0" y="68580"/>
                </a:moveTo>
                <a:lnTo>
                  <a:pt x="68579" y="68580"/>
                </a:lnTo>
                <a:lnTo>
                  <a:pt x="68579" y="0"/>
                </a:lnTo>
                <a:lnTo>
                  <a:pt x="0" y="0"/>
                </a:lnTo>
                <a:lnTo>
                  <a:pt x="0" y="6858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6024371" y="3755135"/>
            <a:ext cx="67310" cy="68580"/>
          </a:xfrm>
          <a:custGeom>
            <a:rect l="l" t="t" r="r" b="b"/>
            <a:pathLst>
              <a:path w="67310" h="68579">
                <a:moveTo>
                  <a:pt x="0" y="68580"/>
                </a:moveTo>
                <a:lnTo>
                  <a:pt x="67055" y="68580"/>
                </a:lnTo>
                <a:lnTo>
                  <a:pt x="67055" y="0"/>
                </a:lnTo>
                <a:lnTo>
                  <a:pt x="0" y="0"/>
                </a:lnTo>
                <a:lnTo>
                  <a:pt x="0" y="6858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6705600" y="3755135"/>
            <a:ext cx="68580" cy="68580"/>
          </a:xfrm>
          <a:custGeom>
            <a:rect l="l" t="t" r="r" b="b"/>
            <a:pathLst>
              <a:path w="68579" h="68579">
                <a:moveTo>
                  <a:pt x="0" y="68580"/>
                </a:moveTo>
                <a:lnTo>
                  <a:pt x="68579" y="68580"/>
                </a:lnTo>
                <a:lnTo>
                  <a:pt x="68579" y="0"/>
                </a:lnTo>
                <a:lnTo>
                  <a:pt x="0" y="0"/>
                </a:lnTo>
                <a:lnTo>
                  <a:pt x="0" y="68580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3" name="object 93"/>
          <p:cNvSpPr txBox="1"/>
          <p:nvPr/>
        </p:nvSpPr>
        <p:spPr>
          <a:xfrm>
            <a:off x="5109971" y="3435222"/>
            <a:ext cx="2860675" cy="427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  <a:tabLst>
                <a:tab pos="1250315"/>
                <a:tab pos="2501265"/>
              </a:tabLst>
            </a:pPr>
            <a:r>
              <a:rPr sz="900" spc="-25">
                <a:latin typeface="Trebuchet MS"/>
                <a:cs typeface="Trebuchet MS"/>
              </a:rPr>
              <a:t>2015</a:t>
            </a:r>
            <a:r>
              <a:rPr sz="900">
                <a:latin typeface="Droid Sans Fallback"/>
                <a:cs typeface="Droid Sans Fallback"/>
              </a:rPr>
              <a:t>年	</a:t>
            </a:r>
            <a:r>
              <a:rPr sz="900" spc="-20">
                <a:latin typeface="Trebuchet MS"/>
                <a:cs typeface="Trebuchet MS"/>
              </a:rPr>
              <a:t>2016</a:t>
            </a:r>
            <a:r>
              <a:rPr sz="900">
                <a:latin typeface="Droid Sans Fallback"/>
                <a:cs typeface="Droid Sans Fallback"/>
              </a:rPr>
              <a:t>年	</a:t>
            </a:r>
            <a:r>
              <a:rPr sz="900" spc="-25">
                <a:latin typeface="Trebuchet MS"/>
                <a:cs typeface="Trebuchet MS"/>
              </a:rPr>
              <a:t>2017</a:t>
            </a:r>
            <a:r>
              <a:rPr sz="900">
                <a:latin typeface="Droid Sans Fallback"/>
                <a:cs typeface="Droid Sans Fallback"/>
              </a:rPr>
              <a:t>年</a:t>
            </a:r>
            <a:endParaRPr sz="900">
              <a:latin typeface="Droid Sans Fallback"/>
              <a:cs typeface="Droid Sans Fallback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50">
              <a:latin typeface="Times New Roman"/>
              <a:cs typeface="Times New Roman"/>
            </a:endParaRPr>
          </a:p>
          <a:p>
            <a:pPr marL="329565">
              <a:lnSpc>
                <a:spcPct val="100000"/>
              </a:lnSpc>
              <a:tabLst>
                <a:tab pos="1011555"/>
                <a:tab pos="1693545"/>
              </a:tabLst>
            </a:pPr>
            <a:r>
              <a:rPr sz="900">
                <a:solidFill>
                  <a:srgbClr val="585858"/>
                </a:solidFill>
                <a:latin typeface="Noto Sans CJK JP Regular"/>
                <a:cs typeface="Noto Sans CJK JP Regular"/>
              </a:rPr>
              <a:t>中景博道	启迪设计	杭州园林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4" name="object 94"/>
          <p:cNvSpPr/>
          <p:nvPr/>
        </p:nvSpPr>
        <p:spPr>
          <a:xfrm>
            <a:off x="4005071" y="1328927"/>
            <a:ext cx="4543425" cy="2649220"/>
          </a:xfrm>
          <a:custGeom>
            <a:rect l="l" t="t" r="r" b="b"/>
            <a:pathLst>
              <a:path w="4543425" h="2649220">
                <a:moveTo>
                  <a:pt x="0" y="2648712"/>
                </a:moveTo>
                <a:lnTo>
                  <a:pt x="4543044" y="2648712"/>
                </a:lnTo>
                <a:lnTo>
                  <a:pt x="4543044" y="0"/>
                </a:lnTo>
                <a:lnTo>
                  <a:pt x="0" y="0"/>
                </a:lnTo>
                <a:lnTo>
                  <a:pt x="0" y="2648712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4006596" y="4052315"/>
            <a:ext cx="4623815" cy="260908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4029455" y="4824984"/>
            <a:ext cx="4486656" cy="140512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 txBox="1"/>
          <p:nvPr/>
        </p:nvSpPr>
        <p:spPr>
          <a:xfrm>
            <a:off x="4038600" y="4084320"/>
            <a:ext cx="4509770" cy="2494915"/>
          </a:xfrm>
          <a:prstGeom prst="rect">
            <a:avLst/>
          </a:prstGeom>
          <a:solidFill>
            <a:srgbClr val="E3F7CD"/>
          </a:solidFill>
          <a:ln w="12192">
            <a:solidFill>
              <a:srgbClr val="001E41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50">
              <a:latin typeface="Times New Roman"/>
              <a:cs typeface="Times New Roman"/>
            </a:endParaRPr>
          </a:p>
          <a:p>
            <a:pPr marL="378460" indent="-286385">
              <a:lnSpc>
                <a:spcPct val="100000"/>
              </a:lnSpc>
              <a:buSzPct val="75000"/>
              <a:buFont typeface="Wingdings"/>
              <a:buChar char="◼"/>
              <a:tabLst>
                <a:tab pos="378460"/>
                <a:tab pos="379095"/>
              </a:tabLst>
            </a:pPr>
            <a:r>
              <a:rPr sz="1400">
                <a:latin typeface="Noto Sans CJK JP Regular"/>
                <a:cs typeface="Noto Sans CJK JP Regular"/>
              </a:rPr>
              <a:t>高端人才匮乏：标杆企</a:t>
            </a:r>
            <a:r>
              <a:rPr sz="1400" spc="-15">
                <a:latin typeface="Noto Sans CJK JP Regular"/>
                <a:cs typeface="Noto Sans CJK JP Regular"/>
              </a:rPr>
              <a:t>业</a:t>
            </a:r>
            <a:r>
              <a:rPr sz="1400">
                <a:latin typeface="Noto Sans CJK JP Regular"/>
                <a:cs typeface="Noto Sans CJK JP Regular"/>
              </a:rPr>
              <a:t>的研</a:t>
            </a:r>
            <a:r>
              <a:rPr sz="1400" spc="-15">
                <a:latin typeface="Noto Sans CJK JP Regular"/>
                <a:cs typeface="Noto Sans CJK JP Regular"/>
              </a:rPr>
              <a:t>究</a:t>
            </a:r>
            <a:r>
              <a:rPr sz="1400">
                <a:latin typeface="Noto Sans CJK JP Regular"/>
                <a:cs typeface="Noto Sans CJK JP Regular"/>
              </a:rPr>
              <a:t>生学</a:t>
            </a:r>
            <a:r>
              <a:rPr sz="1400" spc="-15">
                <a:latin typeface="Noto Sans CJK JP Regular"/>
                <a:cs typeface="Noto Sans CJK JP Regular"/>
              </a:rPr>
              <a:t>历</a:t>
            </a:r>
            <a:r>
              <a:rPr sz="1400">
                <a:latin typeface="Noto Sans CJK JP Regular"/>
                <a:cs typeface="Noto Sans CJK JP Regular"/>
              </a:rPr>
              <a:t>员工</a:t>
            </a:r>
            <a:r>
              <a:rPr sz="1400" spc="-15">
                <a:latin typeface="Noto Sans CJK JP Regular"/>
                <a:cs typeface="Noto Sans CJK JP Regular"/>
              </a:rPr>
              <a:t>占</a:t>
            </a:r>
            <a:r>
              <a:rPr sz="1400">
                <a:latin typeface="Noto Sans CJK JP Regular"/>
                <a:cs typeface="Noto Sans CJK JP Regular"/>
              </a:rPr>
              <a:t>比达</a:t>
            </a:r>
            <a:endParaRPr sz="1400">
              <a:latin typeface="Noto Sans CJK JP Regular"/>
              <a:cs typeface="Noto Sans CJK JP Regular"/>
            </a:endParaRPr>
          </a:p>
          <a:p>
            <a:pPr marL="378460">
              <a:lnSpc>
                <a:spcPct val="100000"/>
              </a:lnSpc>
            </a:pPr>
            <a:r>
              <a:rPr sz="1400" spc="10">
                <a:latin typeface="Noto Sans CJK JP Regular"/>
                <a:cs typeface="Noto Sans CJK JP Regular"/>
              </a:rPr>
              <a:t>26%，</a:t>
            </a:r>
            <a:r>
              <a:rPr sz="1400">
                <a:latin typeface="Noto Sans CJK JP Regular"/>
                <a:cs typeface="Noto Sans CJK JP Regular"/>
              </a:rPr>
              <a:t>中景博道仅占4%；</a:t>
            </a:r>
            <a:endParaRPr sz="1400">
              <a:latin typeface="Noto Sans CJK JP Regular"/>
              <a:cs typeface="Noto Sans CJK JP Regular"/>
            </a:endParaRPr>
          </a:p>
          <a:p>
            <a:pPr marL="378460" marR="255904" indent="-286385">
              <a:lnSpc>
                <a:spcPct val="100000"/>
              </a:lnSpc>
              <a:spcBef>
                <a:spcPts val="600"/>
              </a:spcBef>
              <a:buSzPct val="75000"/>
              <a:buFont typeface="Wingdings"/>
              <a:buChar char="◼"/>
              <a:tabLst>
                <a:tab pos="378460"/>
                <a:tab pos="379095"/>
              </a:tabLst>
            </a:pPr>
            <a:r>
              <a:rPr sz="1400">
                <a:latin typeface="Noto Sans CJK JP Regular"/>
                <a:cs typeface="Noto Sans CJK JP Regular"/>
              </a:rPr>
              <a:t>人均业务负荷大：中景</a:t>
            </a:r>
            <a:r>
              <a:rPr sz="1400" spc="-15">
                <a:latin typeface="Noto Sans CJK JP Regular"/>
                <a:cs typeface="Noto Sans CJK JP Regular"/>
              </a:rPr>
              <a:t>博</a:t>
            </a:r>
            <a:r>
              <a:rPr sz="1400">
                <a:latin typeface="Noto Sans CJK JP Regular"/>
                <a:cs typeface="Noto Sans CJK JP Regular"/>
              </a:rPr>
              <a:t>道近</a:t>
            </a:r>
            <a:r>
              <a:rPr sz="1400" spc="-15">
                <a:latin typeface="Noto Sans CJK JP Regular"/>
                <a:cs typeface="Noto Sans CJK JP Regular"/>
              </a:rPr>
              <a:t>三</a:t>
            </a:r>
            <a:r>
              <a:rPr sz="1400">
                <a:latin typeface="Noto Sans CJK JP Regular"/>
                <a:cs typeface="Noto Sans CJK JP Regular"/>
              </a:rPr>
              <a:t>年在</a:t>
            </a:r>
            <a:r>
              <a:rPr sz="1400" spc="-15">
                <a:latin typeface="Noto Sans CJK JP Regular"/>
                <a:cs typeface="Noto Sans CJK JP Regular"/>
              </a:rPr>
              <a:t>快</a:t>
            </a:r>
            <a:r>
              <a:rPr sz="1400">
                <a:latin typeface="Noto Sans CJK JP Regular"/>
                <a:cs typeface="Noto Sans CJK JP Regular"/>
              </a:rPr>
              <a:t>速发</a:t>
            </a:r>
            <a:r>
              <a:rPr sz="1400" spc="-15">
                <a:latin typeface="Noto Sans CJK JP Regular"/>
                <a:cs typeface="Noto Sans CJK JP Regular"/>
              </a:rPr>
              <a:t>展</a:t>
            </a:r>
            <a:r>
              <a:rPr sz="1400">
                <a:latin typeface="Noto Sans CJK JP Regular"/>
                <a:cs typeface="Noto Sans CJK JP Regular"/>
              </a:rPr>
              <a:t>阶 段，但人员配备没有跟</a:t>
            </a:r>
            <a:r>
              <a:rPr sz="1400" spc="-15">
                <a:latin typeface="Noto Sans CJK JP Regular"/>
                <a:cs typeface="Noto Sans CJK JP Regular"/>
              </a:rPr>
              <a:t>上</a:t>
            </a:r>
            <a:r>
              <a:rPr sz="1400">
                <a:latin typeface="Noto Sans CJK JP Regular"/>
                <a:cs typeface="Noto Sans CJK JP Regular"/>
              </a:rPr>
              <a:t>发展</a:t>
            </a:r>
            <a:r>
              <a:rPr sz="1400" spc="-15">
                <a:latin typeface="Noto Sans CJK JP Regular"/>
                <a:cs typeface="Noto Sans CJK JP Regular"/>
              </a:rPr>
              <a:t>，</a:t>
            </a:r>
            <a:r>
              <a:rPr sz="1400" spc="5">
                <a:latin typeface="Noto Sans CJK JP Regular"/>
                <a:cs typeface="Noto Sans CJK JP Regular"/>
              </a:rPr>
              <a:t>从</a:t>
            </a:r>
            <a:r>
              <a:rPr sz="1400" spc="40">
                <a:latin typeface="Noto Sans CJK JP Regular"/>
                <a:cs typeface="Noto Sans CJK JP Regular"/>
              </a:rPr>
              <a:t>2</a:t>
            </a:r>
            <a:r>
              <a:rPr sz="1400" spc="50">
                <a:latin typeface="Noto Sans CJK JP Regular"/>
                <a:cs typeface="Noto Sans CJK JP Regular"/>
              </a:rPr>
              <a:t>0</a:t>
            </a:r>
            <a:r>
              <a:rPr sz="1400" spc="35">
                <a:latin typeface="Noto Sans CJK JP Regular"/>
                <a:cs typeface="Noto Sans CJK JP Regular"/>
              </a:rPr>
              <a:t>1</a:t>
            </a:r>
            <a:r>
              <a:rPr sz="1400" spc="50">
                <a:latin typeface="Noto Sans CJK JP Regular"/>
                <a:cs typeface="Noto Sans CJK JP Regular"/>
              </a:rPr>
              <a:t>5</a:t>
            </a:r>
            <a:r>
              <a:rPr sz="1400" spc="5">
                <a:latin typeface="Noto Sans CJK JP Regular"/>
                <a:cs typeface="Noto Sans CJK JP Regular"/>
              </a:rPr>
              <a:t>年</a:t>
            </a:r>
            <a:r>
              <a:rPr sz="1400" spc="-10">
                <a:latin typeface="Noto Sans CJK JP Regular"/>
                <a:cs typeface="Noto Sans CJK JP Regular"/>
              </a:rPr>
              <a:t>到</a:t>
            </a:r>
            <a:r>
              <a:rPr sz="1400" spc="40">
                <a:latin typeface="Noto Sans CJK JP Regular"/>
                <a:cs typeface="Noto Sans CJK JP Regular"/>
              </a:rPr>
              <a:t>2017 </a:t>
            </a:r>
            <a:r>
              <a:rPr sz="1400">
                <a:latin typeface="Noto Sans CJK JP Regular"/>
                <a:cs typeface="Noto Sans CJK JP Regular"/>
              </a:rPr>
              <a:t>年，人均业务负荷增长</a:t>
            </a:r>
            <a:r>
              <a:rPr sz="1400" spc="35">
                <a:latin typeface="Noto Sans CJK JP Regular"/>
                <a:cs typeface="Noto Sans CJK JP Regular"/>
              </a:rPr>
              <a:t>3</a:t>
            </a:r>
            <a:r>
              <a:rPr sz="1400">
                <a:latin typeface="Noto Sans CJK JP Regular"/>
                <a:cs typeface="Noto Sans CJK JP Regular"/>
              </a:rPr>
              <a:t>倍。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4232147" y="4277867"/>
            <a:ext cx="1477010" cy="42545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831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3375">
              <a:lnSpc>
                <a:spcPct val="100000"/>
              </a:lnSpc>
              <a:spcBef>
                <a:spcPts val="65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合益分析</a:t>
            </a:r>
            <a:endParaRPr sz="16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6828" y="802004"/>
            <a:ext cx="5835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>
                <a:latin typeface="Noto Sans CJK JP Regular"/>
                <a:cs typeface="Noto Sans CJK JP Regular"/>
              </a:rPr>
              <a:t>目录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9223" y="1760220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5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1327" y="1760220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前期工作进度回顾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9223" y="2695955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1327" y="2695955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中景战略发展理解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9223" y="3631691"/>
            <a:ext cx="713740" cy="76835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7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1327" y="3631691"/>
            <a:ext cx="6422390" cy="76835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3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60"/>
              </a:spcBef>
            </a:pPr>
            <a:r>
              <a:rPr sz="2000">
                <a:latin typeface="Noto Sans CJK JP Regular"/>
                <a:cs typeface="Noto Sans CJK JP Regular"/>
              </a:rPr>
              <a:t>内部管理诊断报告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9223" y="4565903"/>
            <a:ext cx="713740" cy="769620"/>
          </a:xfrm>
          <a:prstGeom prst="rect">
            <a:avLst/>
          </a:prstGeom>
          <a:solidFill>
            <a:srgbClr val="00624F"/>
          </a:solidFill>
        </p:spPr>
        <p:txBody>
          <a:bodyPr vert="horz" wrap="square" lIns="0" tIns="2266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785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81327" y="4565903"/>
            <a:ext cx="6422390" cy="76962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224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770"/>
              </a:spcBef>
            </a:pPr>
            <a:r>
              <a:rPr sz="2000">
                <a:latin typeface="Noto Sans CJK JP Regular"/>
                <a:cs typeface="Noto Sans CJK JP Regular"/>
              </a:rPr>
              <a:t>下一阶段工作安排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7586" y="3548634"/>
            <a:ext cx="7591425" cy="935990"/>
          </a:xfrm>
          <a:custGeom>
            <a:rect l="l" t="t" r="r" b="b"/>
            <a:pathLst>
              <a:path w="7591425" h="935989">
                <a:moveTo>
                  <a:pt x="0" y="935736"/>
                </a:moveTo>
                <a:lnTo>
                  <a:pt x="7591044" y="935736"/>
                </a:lnTo>
                <a:lnTo>
                  <a:pt x="7591044" y="0"/>
                </a:lnTo>
                <a:lnTo>
                  <a:pt x="0" y="0"/>
                </a:lnTo>
                <a:lnTo>
                  <a:pt x="0" y="935736"/>
                </a:lnTo>
                <a:close/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17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27684" y="802004"/>
            <a:ext cx="769175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5"/>
              <a:t>光辉合益应用组织</a:t>
            </a:r>
            <a:r>
              <a:rPr spc="15"/>
              <a:t>绩</a:t>
            </a:r>
            <a:r>
              <a:rPr spc="5"/>
              <a:t>效</a:t>
            </a:r>
            <a:r>
              <a:rPr spc="114"/>
              <a:t>3C</a:t>
            </a:r>
            <a:r>
              <a:rPr spc="15"/>
              <a:t>模型</a:t>
            </a:r>
            <a:r>
              <a:rPr/>
              <a:t>对</a:t>
            </a:r>
            <a:r>
              <a:rPr spc="15"/>
              <a:t>中</a:t>
            </a:r>
            <a:r>
              <a:rPr/>
              <a:t>景</a:t>
            </a:r>
            <a:r>
              <a:rPr spc="15"/>
              <a:t>博道</a:t>
            </a:r>
            <a:r>
              <a:rPr/>
              <a:t>进</a:t>
            </a:r>
            <a:r>
              <a:rPr spc="15"/>
              <a:t>行</a:t>
            </a:r>
            <a:r>
              <a:rPr/>
              <a:t>组</a:t>
            </a:r>
            <a:r>
              <a:rPr spc="15"/>
              <a:t>织</a:t>
            </a:r>
            <a:r>
              <a:rPr/>
              <a:t>的</a:t>
            </a:r>
            <a:r>
              <a:rPr spc="15"/>
              <a:t>全面</a:t>
            </a:r>
            <a:r>
              <a:rPr/>
              <a:t>诊</a:t>
            </a:r>
            <a:r>
              <a:rPr spc="-5"/>
              <a:t>断</a:t>
            </a:r>
          </a:p>
        </p:txBody>
      </p:sp>
      <p:sp>
        <p:nvSpPr>
          <p:cNvPr id="6" name="object 6"/>
          <p:cNvSpPr/>
          <p:nvPr/>
        </p:nvSpPr>
        <p:spPr>
          <a:xfrm>
            <a:off x="2546604" y="2418588"/>
            <a:ext cx="4328159" cy="37551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30351" y="2142744"/>
            <a:ext cx="3461004" cy="37337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8657" y="2163826"/>
            <a:ext cx="30194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10">
                <a:latin typeface="Noto Sans CJK JP Regular"/>
                <a:cs typeface="Noto Sans CJK JP Regular"/>
              </a:rPr>
              <a:t>组织绩效＝明确性</a:t>
            </a:r>
            <a:r>
              <a:rPr sz="1800" spc="-35">
                <a:latin typeface="Trebuchet MS"/>
                <a:cs typeface="Trebuchet MS"/>
              </a:rPr>
              <a:t>×</a:t>
            </a:r>
            <a:r>
              <a:rPr sz="1800" spc="10">
                <a:latin typeface="Noto Sans CJK JP Regular"/>
                <a:cs typeface="Noto Sans CJK JP Regular"/>
              </a:rPr>
              <a:t>能力</a:t>
            </a:r>
            <a:r>
              <a:rPr sz="1800" spc="-35">
                <a:latin typeface="Trebuchet MS"/>
                <a:cs typeface="Trebuchet MS"/>
              </a:rPr>
              <a:t>×</a:t>
            </a:r>
            <a:r>
              <a:rPr sz="1800" spc="10">
                <a:latin typeface="Noto Sans CJK JP Regular"/>
                <a:cs typeface="Noto Sans CJK JP Regular"/>
              </a:rPr>
              <a:t>动力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28827" y="1284732"/>
            <a:ext cx="2999232" cy="85801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26363" y="1362455"/>
            <a:ext cx="2808605" cy="707390"/>
          </a:xfrm>
          <a:custGeom>
            <a:rect l="l" t="t" r="r" b="b"/>
            <a:pathLst>
              <a:path w="2808604" h="707389">
                <a:moveTo>
                  <a:pt x="0" y="706882"/>
                </a:moveTo>
                <a:lnTo>
                  <a:pt x="2808224" y="706882"/>
                </a:lnTo>
                <a:lnTo>
                  <a:pt x="2808224" y="0"/>
                </a:lnTo>
                <a:lnTo>
                  <a:pt x="0" y="0"/>
                </a:lnTo>
                <a:lnTo>
                  <a:pt x="0" y="706882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26363" y="1362455"/>
            <a:ext cx="2808605" cy="707390"/>
          </a:xfrm>
          <a:custGeom>
            <a:rect l="l" t="t" r="r" b="b"/>
            <a:pathLst>
              <a:path w="2808604" h="707389">
                <a:moveTo>
                  <a:pt x="0" y="706882"/>
                </a:moveTo>
                <a:lnTo>
                  <a:pt x="2808224" y="706882"/>
                </a:lnTo>
                <a:lnTo>
                  <a:pt x="2808224" y="0"/>
                </a:lnTo>
                <a:lnTo>
                  <a:pt x="0" y="0"/>
                </a:lnTo>
                <a:lnTo>
                  <a:pt x="0" y="706882"/>
                </a:lnTo>
                <a:close/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26363" y="1380820"/>
            <a:ext cx="2808605" cy="6369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2000" spc="10">
                <a:solidFill>
                  <a:srgbClr val="040934"/>
                </a:solidFill>
                <a:latin typeface="Noto Sans CJK JP Regular"/>
                <a:cs typeface="Noto Sans CJK JP Regular"/>
              </a:rPr>
              <a:t>光辉合益</a:t>
            </a:r>
            <a:endParaRPr sz="2000">
              <a:latin typeface="Noto Sans CJK JP Regular"/>
              <a:cs typeface="Noto Sans CJK JP Regular"/>
            </a:endParaRPr>
          </a:p>
          <a:p>
            <a:pPr marL="2540" algn="ctr">
              <a:lnSpc>
                <a:spcPct val="100000"/>
              </a:lnSpc>
              <a:spcBef>
                <a:spcPts val="5"/>
              </a:spcBef>
            </a:pPr>
            <a:r>
              <a:rPr sz="2000" spc="10">
                <a:solidFill>
                  <a:srgbClr val="040934"/>
                </a:solidFill>
                <a:latin typeface="Noto Sans CJK JP Regular"/>
                <a:cs typeface="Noto Sans CJK JP Regular"/>
              </a:rPr>
              <a:t>组织绩效模型</a:t>
            </a:r>
            <a:endParaRPr sz="20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006596" y="4073652"/>
            <a:ext cx="1446276" cy="144627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4372736" y="4499609"/>
            <a:ext cx="716280" cy="56642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ts val="2100"/>
              </a:lnSpc>
              <a:spcBef>
                <a:spcPts val="219"/>
              </a:spcBef>
            </a:pPr>
            <a:r>
              <a:rPr sz="1800" spc="10">
                <a:solidFill>
                  <a:srgbClr val="282828"/>
                </a:solidFill>
                <a:latin typeface="Noto Sans CJK JP Regular"/>
                <a:cs typeface="Noto Sans CJK JP Regular"/>
              </a:rPr>
              <a:t>内生性 创造力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7091680" y="5693981"/>
            <a:ext cx="534670" cy="297180"/>
          </a:xfrm>
          <a:custGeom>
            <a:rect l="l" t="t" r="r" b="b"/>
            <a:pathLst>
              <a:path w="534670" h="297179">
                <a:moveTo>
                  <a:pt x="534289" y="0"/>
                </a:moveTo>
                <a:lnTo>
                  <a:pt x="33274" y="0"/>
                </a:lnTo>
                <a:lnTo>
                  <a:pt x="0" y="296583"/>
                </a:lnTo>
                <a:lnTo>
                  <a:pt x="534289" y="0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790943" y="4155947"/>
            <a:ext cx="2004060" cy="1835150"/>
          </a:xfrm>
          <a:custGeom>
            <a:rect l="l" t="t" r="r" b="b"/>
            <a:pathLst>
              <a:path w="2004057" h="1835150">
                <a:moveTo>
                  <a:pt x="0" y="0"/>
                </a:moveTo>
                <a:lnTo>
                  <a:pt x="334009" y="0"/>
                </a:lnTo>
                <a:lnTo>
                  <a:pt x="835025" y="0"/>
                </a:lnTo>
                <a:lnTo>
                  <a:pt x="2004059" y="0"/>
                </a:lnTo>
                <a:lnTo>
                  <a:pt x="2004059" y="897127"/>
                </a:lnTo>
                <a:lnTo>
                  <a:pt x="2004059" y="1281683"/>
                </a:lnTo>
                <a:lnTo>
                  <a:pt x="2004059" y="1538033"/>
                </a:lnTo>
                <a:lnTo>
                  <a:pt x="835025" y="1538033"/>
                </a:lnTo>
                <a:lnTo>
                  <a:pt x="300735" y="1834616"/>
                </a:lnTo>
                <a:lnTo>
                  <a:pt x="334009" y="1538033"/>
                </a:lnTo>
                <a:lnTo>
                  <a:pt x="0" y="1538033"/>
                </a:lnTo>
                <a:lnTo>
                  <a:pt x="0" y="1281683"/>
                </a:lnTo>
                <a:lnTo>
                  <a:pt x="0" y="897127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790943" y="4155884"/>
            <a:ext cx="2004060" cy="15386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12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"/>
              </a:spcBef>
            </a:pPr>
            <a:endParaRPr sz="1550">
              <a:latin typeface="Times New Roman"/>
              <a:cs typeface="Times New Roman"/>
            </a:endParaRPr>
          </a:p>
          <a:p>
            <a:pPr marL="93345">
              <a:lnSpc>
                <a:spcPct val="100000"/>
              </a:lnSpc>
            </a:pPr>
            <a:r>
              <a:rPr sz="1400" spc="830">
                <a:latin typeface="Noto Sans CJK JP Regular"/>
                <a:cs typeface="Noto Sans CJK JP Regular"/>
              </a:rPr>
              <a:t>“</a:t>
            </a:r>
            <a:r>
              <a:rPr sz="1400" spc="215">
                <a:latin typeface="Noto Sans CJK JP Regular"/>
                <a:cs typeface="Noto Sans CJK JP Regular"/>
              </a:rPr>
              <a:t>发展人</a:t>
            </a:r>
            <a:r>
              <a:rPr sz="1400" spc="735">
                <a:latin typeface="Noto Sans CJK JP Regular"/>
                <a:cs typeface="Noto Sans CJK JP Regular"/>
              </a:rPr>
              <a:t>”</a:t>
            </a:r>
            <a:endParaRPr sz="1400">
              <a:latin typeface="Noto Sans CJK JP Regular"/>
              <a:cs typeface="Noto Sans CJK JP Regular"/>
            </a:endParaRPr>
          </a:p>
          <a:p>
            <a:pPr marL="273050" marR="117475" indent="-180340">
              <a:lnSpc>
                <a:spcPct val="99000"/>
              </a:lnSpc>
              <a:spcBef>
                <a:spcPts val="100"/>
              </a:spcBef>
            </a:pPr>
            <a:r>
              <a:rPr sz="1050" spc="1105">
                <a:latin typeface="Wingdings"/>
                <a:cs typeface="Wingdings"/>
              </a:rPr>
              <a:t>◼</a:t>
            </a:r>
            <a:r>
              <a:rPr sz="1050" spc="305">
                <a:latin typeface="Times New Roman"/>
                <a:cs typeface="Times New Roman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员工是否清晰知晓</a:t>
            </a:r>
            <a:r>
              <a:rPr sz="1400" spc="-1395">
                <a:latin typeface="Noto Sans CJK JP Regular"/>
                <a:cs typeface="Noto Sans CJK JP Regular"/>
              </a:rPr>
              <a:t>自 </a:t>
            </a:r>
            <a:r>
              <a:rPr sz="1400">
                <a:latin typeface="Noto Sans CJK JP Regular"/>
                <a:cs typeface="Noto Sans CJK JP Regular"/>
              </a:rPr>
              <a:t>己在公司的发展路径 ，并得到公司为其发 展所提供的支持？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270500" y="2168169"/>
            <a:ext cx="2412365" cy="755015"/>
          </a:xfrm>
          <a:custGeom>
            <a:rect l="l" t="t" r="r" b="b"/>
            <a:pathLst>
              <a:path w="2412365" h="755014">
                <a:moveTo>
                  <a:pt x="0" y="754608"/>
                </a:moveTo>
                <a:lnTo>
                  <a:pt x="2411983" y="754608"/>
                </a:lnTo>
                <a:lnTo>
                  <a:pt x="2411983" y="0"/>
                </a:lnTo>
                <a:lnTo>
                  <a:pt x="0" y="0"/>
                </a:lnTo>
                <a:lnTo>
                  <a:pt x="0" y="754608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908803" y="1629155"/>
            <a:ext cx="2773680" cy="646430"/>
          </a:xfrm>
          <a:custGeom>
            <a:rect l="l" t="t" r="r" b="b"/>
            <a:pathLst>
              <a:path w="2773679" h="646430">
                <a:moveTo>
                  <a:pt x="2773679" y="0"/>
                </a:moveTo>
                <a:lnTo>
                  <a:pt x="361696" y="0"/>
                </a:lnTo>
                <a:lnTo>
                  <a:pt x="361696" y="215646"/>
                </a:lnTo>
                <a:lnTo>
                  <a:pt x="0" y="646430"/>
                </a:lnTo>
                <a:lnTo>
                  <a:pt x="361696" y="538988"/>
                </a:lnTo>
                <a:lnTo>
                  <a:pt x="2773679" y="538988"/>
                </a:lnTo>
                <a:lnTo>
                  <a:pt x="2773679" y="0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908803" y="1629155"/>
            <a:ext cx="2773680" cy="1294130"/>
          </a:xfrm>
          <a:custGeom>
            <a:rect l="l" t="t" r="r" b="b"/>
            <a:pathLst>
              <a:path w="2773679" h="1294130">
                <a:moveTo>
                  <a:pt x="361696" y="0"/>
                </a:moveTo>
                <a:lnTo>
                  <a:pt x="763778" y="0"/>
                </a:lnTo>
                <a:lnTo>
                  <a:pt x="1366774" y="0"/>
                </a:lnTo>
                <a:lnTo>
                  <a:pt x="2773679" y="0"/>
                </a:lnTo>
                <a:lnTo>
                  <a:pt x="2773679" y="215646"/>
                </a:lnTo>
                <a:lnTo>
                  <a:pt x="2773679" y="538988"/>
                </a:lnTo>
                <a:lnTo>
                  <a:pt x="2773679" y="1293622"/>
                </a:lnTo>
                <a:lnTo>
                  <a:pt x="1366774" y="1293622"/>
                </a:lnTo>
                <a:lnTo>
                  <a:pt x="763778" y="1293622"/>
                </a:lnTo>
                <a:lnTo>
                  <a:pt x="361696" y="1293622"/>
                </a:lnTo>
                <a:lnTo>
                  <a:pt x="361696" y="538988"/>
                </a:lnTo>
                <a:lnTo>
                  <a:pt x="0" y="646430"/>
                </a:lnTo>
                <a:lnTo>
                  <a:pt x="361696" y="215646"/>
                </a:lnTo>
                <a:lnTo>
                  <a:pt x="361696" y="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5349366" y="1720976"/>
            <a:ext cx="2162810" cy="463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735">
                <a:latin typeface="Noto Sans CJK JP Regular"/>
                <a:cs typeface="Noto Sans CJK JP Regular"/>
              </a:rPr>
              <a:t>“</a:t>
            </a:r>
            <a:r>
              <a:rPr sz="1400" spc="-80">
                <a:latin typeface="Noto Sans CJK JP Regular"/>
                <a:cs typeface="Noto Sans CJK JP Regular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组</a:t>
            </a:r>
            <a:r>
              <a:rPr sz="1400" spc="185">
                <a:latin typeface="Noto Sans CJK JP Regular"/>
                <a:cs typeface="Noto Sans CJK JP Regular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织</a:t>
            </a:r>
            <a:r>
              <a:rPr sz="1400" spc="185">
                <a:latin typeface="Noto Sans CJK JP Regular"/>
                <a:cs typeface="Noto Sans CJK JP Regular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人</a:t>
            </a:r>
            <a:r>
              <a:rPr sz="1400" spc="185">
                <a:latin typeface="Noto Sans CJK JP Regular"/>
                <a:cs typeface="Noto Sans CJK JP Regular"/>
              </a:rPr>
              <a:t> </a:t>
            </a:r>
            <a:r>
              <a:rPr sz="1400" spc="735">
                <a:latin typeface="Noto Sans CJK JP Regular"/>
                <a:cs typeface="Noto Sans CJK JP Regular"/>
              </a:rPr>
              <a:t>”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z="1050" spc="1105">
                <a:latin typeface="Wingdings"/>
                <a:cs typeface="Wingdings"/>
              </a:rPr>
              <a:t>◼</a:t>
            </a:r>
            <a:r>
              <a:rPr sz="1050" spc="315">
                <a:latin typeface="Times New Roman"/>
                <a:cs typeface="Times New Roman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在公司</a:t>
            </a:r>
            <a:r>
              <a:rPr sz="1400" spc="-15">
                <a:latin typeface="Noto Sans CJK JP Regular"/>
                <a:cs typeface="Noto Sans CJK JP Regular"/>
              </a:rPr>
              <a:t>的</a:t>
            </a:r>
            <a:r>
              <a:rPr sz="1400">
                <a:latin typeface="Noto Sans CJK JP Regular"/>
                <a:cs typeface="Noto Sans CJK JP Regular"/>
              </a:rPr>
              <a:t>组织</a:t>
            </a:r>
            <a:r>
              <a:rPr sz="1400" spc="-15">
                <a:latin typeface="Noto Sans CJK JP Regular"/>
                <a:cs typeface="Noto Sans CJK JP Regular"/>
              </a:rPr>
              <a:t>架构</a:t>
            </a:r>
            <a:r>
              <a:rPr sz="1400">
                <a:latin typeface="Noto Sans CJK JP Regular"/>
                <a:cs typeface="Noto Sans CJK JP Regular"/>
              </a:rPr>
              <a:t>下，</a:t>
            </a:r>
            <a:r>
              <a:rPr sz="1400" spc="-1310">
                <a:latin typeface="Noto Sans CJK JP Regular"/>
                <a:cs typeface="Noto Sans CJK JP Regular"/>
              </a:rPr>
              <a:t>各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529198" y="2156841"/>
            <a:ext cx="1982470" cy="6616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98900"/>
              </a:lnSpc>
              <a:spcBef>
                <a:spcPts val="120"/>
              </a:spcBef>
            </a:pPr>
            <a:r>
              <a:rPr sz="1400">
                <a:latin typeface="Noto Sans CJK JP Regular"/>
                <a:cs typeface="Noto Sans CJK JP Regular"/>
              </a:rPr>
              <a:t>部门是</a:t>
            </a:r>
            <a:r>
              <a:rPr sz="1400" spc="-15">
                <a:latin typeface="Noto Sans CJK JP Regular"/>
                <a:cs typeface="Noto Sans CJK JP Regular"/>
              </a:rPr>
              <a:t>否</a:t>
            </a:r>
            <a:r>
              <a:rPr sz="1400">
                <a:latin typeface="Noto Sans CJK JP Regular"/>
                <a:cs typeface="Noto Sans CJK JP Regular"/>
              </a:rPr>
              <a:t>具备</a:t>
            </a:r>
            <a:r>
              <a:rPr sz="1400" spc="-15">
                <a:latin typeface="Noto Sans CJK JP Regular"/>
                <a:cs typeface="Noto Sans CJK JP Regular"/>
              </a:rPr>
              <a:t>清晰</a:t>
            </a:r>
            <a:r>
              <a:rPr sz="1400">
                <a:latin typeface="Noto Sans CJK JP Regular"/>
                <a:cs typeface="Noto Sans CJK JP Regular"/>
              </a:rPr>
              <a:t>的职责 描述与</a:t>
            </a:r>
            <a:r>
              <a:rPr sz="1400" spc="-15">
                <a:latin typeface="Noto Sans CJK JP Regular"/>
                <a:cs typeface="Noto Sans CJK JP Regular"/>
              </a:rPr>
              <a:t>分</a:t>
            </a:r>
            <a:r>
              <a:rPr sz="1400">
                <a:latin typeface="Noto Sans CJK JP Regular"/>
                <a:cs typeface="Noto Sans CJK JP Regular"/>
              </a:rPr>
              <a:t>工</a:t>
            </a:r>
            <a:r>
              <a:rPr sz="1400" spc="-10">
                <a:latin typeface="Noto Sans CJK JP Regular"/>
                <a:cs typeface="Noto Sans CJK JP Regular"/>
              </a:rPr>
              <a:t>，</a:t>
            </a:r>
            <a:r>
              <a:rPr sz="1400" spc="-15">
                <a:latin typeface="Noto Sans CJK JP Regular"/>
                <a:cs typeface="Noto Sans CJK JP Regular"/>
              </a:rPr>
              <a:t>并</a:t>
            </a:r>
            <a:r>
              <a:rPr sz="1400" spc="-25">
                <a:latin typeface="Noto Sans CJK JP Regular"/>
                <a:cs typeface="Noto Sans CJK JP Regular"/>
              </a:rPr>
              <a:t>层</a:t>
            </a:r>
            <a:r>
              <a:rPr sz="1400" spc="-15">
                <a:latin typeface="Noto Sans CJK JP Regular"/>
                <a:cs typeface="Noto Sans CJK JP Regular"/>
              </a:rPr>
              <a:t>层</a:t>
            </a:r>
            <a:r>
              <a:rPr sz="1400" spc="-25">
                <a:latin typeface="Noto Sans CJK JP Regular"/>
                <a:cs typeface="Noto Sans CJK JP Regular"/>
              </a:rPr>
              <a:t>落</a:t>
            </a:r>
            <a:r>
              <a:rPr sz="1400">
                <a:latin typeface="Noto Sans CJK JP Regular"/>
                <a:cs typeface="Noto Sans CJK JP Regular"/>
              </a:rPr>
              <a:t>实 到岗位职责</a:t>
            </a:r>
            <a:r>
              <a:rPr sz="1400" spc="5">
                <a:latin typeface="Noto Sans CJK JP Regular"/>
                <a:cs typeface="Noto Sans CJK JP Regular"/>
              </a:rPr>
              <a:t>？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739645" y="5693981"/>
            <a:ext cx="585470" cy="274320"/>
          </a:xfrm>
          <a:custGeom>
            <a:rect l="l" t="t" r="r" b="b"/>
            <a:pathLst>
              <a:path w="585469" h="274320">
                <a:moveTo>
                  <a:pt x="478536" y="0"/>
                </a:moveTo>
                <a:lnTo>
                  <a:pt x="0" y="0"/>
                </a:lnTo>
                <a:lnTo>
                  <a:pt x="585216" y="273951"/>
                </a:lnTo>
                <a:lnTo>
                  <a:pt x="478536" y="0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23316" y="4155947"/>
            <a:ext cx="1913889" cy="1812289"/>
          </a:xfrm>
          <a:custGeom>
            <a:rect l="l" t="t" r="r" b="b"/>
            <a:pathLst>
              <a:path w="1913889" h="1812289">
                <a:moveTo>
                  <a:pt x="0" y="0"/>
                </a:moveTo>
                <a:lnTo>
                  <a:pt x="1116330" y="0"/>
                </a:lnTo>
                <a:lnTo>
                  <a:pt x="1594866" y="0"/>
                </a:lnTo>
                <a:lnTo>
                  <a:pt x="1913763" y="0"/>
                </a:lnTo>
                <a:lnTo>
                  <a:pt x="1913763" y="897127"/>
                </a:lnTo>
                <a:lnTo>
                  <a:pt x="1913763" y="1281683"/>
                </a:lnTo>
                <a:lnTo>
                  <a:pt x="1913763" y="1538033"/>
                </a:lnTo>
                <a:lnTo>
                  <a:pt x="1594866" y="1538033"/>
                </a:lnTo>
                <a:lnTo>
                  <a:pt x="1701546" y="1811985"/>
                </a:lnTo>
                <a:lnTo>
                  <a:pt x="1116330" y="1538033"/>
                </a:lnTo>
                <a:lnTo>
                  <a:pt x="0" y="1538033"/>
                </a:lnTo>
                <a:lnTo>
                  <a:pt x="0" y="1281683"/>
                </a:lnTo>
                <a:lnTo>
                  <a:pt x="0" y="897127"/>
                </a:lnTo>
                <a:lnTo>
                  <a:pt x="0" y="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23316" y="4155884"/>
            <a:ext cx="1913889" cy="15386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1206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950"/>
              </a:spcBef>
            </a:pPr>
            <a:r>
              <a:rPr sz="1400" spc="830">
                <a:latin typeface="Noto Sans CJK JP Regular"/>
                <a:cs typeface="Noto Sans CJK JP Regular"/>
              </a:rPr>
              <a:t>“</a:t>
            </a:r>
            <a:r>
              <a:rPr sz="1400" spc="215">
                <a:latin typeface="Noto Sans CJK JP Regular"/>
                <a:cs typeface="Noto Sans CJK JP Regular"/>
              </a:rPr>
              <a:t>激励人</a:t>
            </a:r>
            <a:r>
              <a:rPr sz="1400" spc="740">
                <a:latin typeface="Noto Sans CJK JP Regular"/>
                <a:cs typeface="Noto Sans CJK JP Regular"/>
              </a:rPr>
              <a:t>”</a:t>
            </a:r>
            <a:endParaRPr sz="1400">
              <a:latin typeface="Noto Sans CJK JP Regular"/>
              <a:cs typeface="Noto Sans CJK JP Regular"/>
            </a:endParaRPr>
          </a:p>
          <a:p>
            <a:pPr marL="270510" marR="208915" indent="-180340" algn="just">
              <a:lnSpc>
                <a:spcPct val="99100"/>
              </a:lnSpc>
              <a:spcBef>
                <a:spcPts val="100"/>
              </a:spcBef>
            </a:pPr>
            <a:r>
              <a:rPr sz="1050" spc="1105">
                <a:latin typeface="Wingdings"/>
                <a:cs typeface="Wingdings"/>
              </a:rPr>
              <a:t>◼</a:t>
            </a:r>
            <a:r>
              <a:rPr sz="1050" spc="305">
                <a:latin typeface="Times New Roman"/>
                <a:cs typeface="Times New Roman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公司</a:t>
            </a:r>
            <a:r>
              <a:rPr sz="1400" spc="-5">
                <a:latin typeface="Noto Sans CJK JP Regular"/>
                <a:cs typeface="Noto Sans CJK JP Regular"/>
              </a:rPr>
              <a:t>是</a:t>
            </a:r>
            <a:r>
              <a:rPr sz="1400" spc="-15">
                <a:latin typeface="Noto Sans CJK JP Regular"/>
                <a:cs typeface="Noto Sans CJK JP Regular"/>
              </a:rPr>
              <a:t>否</a:t>
            </a:r>
            <a:r>
              <a:rPr sz="1400">
                <a:latin typeface="Noto Sans CJK JP Regular"/>
                <a:cs typeface="Noto Sans CJK JP Regular"/>
              </a:rPr>
              <a:t>对员</a:t>
            </a:r>
            <a:r>
              <a:rPr sz="1400" spc="-15">
                <a:latin typeface="Noto Sans CJK JP Regular"/>
                <a:cs typeface="Noto Sans CJK JP Regular"/>
              </a:rPr>
              <a:t>工</a:t>
            </a:r>
            <a:r>
              <a:rPr sz="1400" spc="-1370">
                <a:latin typeface="Noto Sans CJK JP Regular"/>
                <a:cs typeface="Noto Sans CJK JP Regular"/>
              </a:rPr>
              <a:t>的 </a:t>
            </a:r>
            <a:r>
              <a:rPr sz="1400">
                <a:latin typeface="Noto Sans CJK JP Regular"/>
                <a:cs typeface="Noto Sans CJK JP Regular"/>
              </a:rPr>
              <a:t>贡献</a:t>
            </a:r>
            <a:r>
              <a:rPr sz="1400" spc="-5">
                <a:latin typeface="Noto Sans CJK JP Regular"/>
                <a:cs typeface="Noto Sans CJK JP Regular"/>
              </a:rPr>
              <a:t>给</a:t>
            </a:r>
            <a:r>
              <a:rPr sz="1400" spc="-15">
                <a:latin typeface="Noto Sans CJK JP Regular"/>
                <a:cs typeface="Noto Sans CJK JP Regular"/>
              </a:rPr>
              <a:t>予</a:t>
            </a:r>
            <a:r>
              <a:rPr sz="1400">
                <a:latin typeface="Noto Sans CJK JP Regular"/>
                <a:cs typeface="Noto Sans CJK JP Regular"/>
              </a:rPr>
              <a:t>合理</a:t>
            </a:r>
            <a:r>
              <a:rPr sz="1400" spc="-15">
                <a:latin typeface="Noto Sans CJK JP Regular"/>
                <a:cs typeface="Noto Sans CJK JP Regular"/>
              </a:rPr>
              <a:t>的</a:t>
            </a:r>
            <a:r>
              <a:rPr sz="1400">
                <a:latin typeface="Noto Sans CJK JP Regular"/>
                <a:cs typeface="Noto Sans CJK JP Regular"/>
              </a:rPr>
              <a:t>评 价与</a:t>
            </a:r>
            <a:r>
              <a:rPr sz="1400" spc="-5">
                <a:latin typeface="Noto Sans CJK JP Regular"/>
                <a:cs typeface="Noto Sans CJK JP Regular"/>
              </a:rPr>
              <a:t>认</a:t>
            </a:r>
            <a:r>
              <a:rPr sz="1400" spc="-15">
                <a:latin typeface="Noto Sans CJK JP Regular"/>
                <a:cs typeface="Noto Sans CJK JP Regular"/>
              </a:rPr>
              <a:t>可</a:t>
            </a:r>
            <a:r>
              <a:rPr sz="1400">
                <a:latin typeface="Noto Sans CJK JP Regular"/>
                <a:cs typeface="Noto Sans CJK JP Regular"/>
              </a:rPr>
              <a:t>，以</a:t>
            </a:r>
            <a:r>
              <a:rPr sz="1400" spc="-15">
                <a:latin typeface="Noto Sans CJK JP Regular"/>
                <a:cs typeface="Noto Sans CJK JP Regular"/>
              </a:rPr>
              <a:t>提</a:t>
            </a:r>
            <a:r>
              <a:rPr sz="1400">
                <a:latin typeface="Noto Sans CJK JP Regular"/>
                <a:cs typeface="Noto Sans CJK JP Regular"/>
              </a:rPr>
              <a:t>高 员工</a:t>
            </a:r>
            <a:r>
              <a:rPr sz="1400" spc="-5">
                <a:latin typeface="Noto Sans CJK JP Regular"/>
                <a:cs typeface="Noto Sans CJK JP Regular"/>
              </a:rPr>
              <a:t>为</a:t>
            </a:r>
            <a:r>
              <a:rPr sz="1400">
                <a:latin typeface="Noto Sans CJK JP Regular"/>
                <a:cs typeface="Noto Sans CJK JP Regular"/>
              </a:rPr>
              <a:t>公司发展目 标奋</a:t>
            </a:r>
            <a:r>
              <a:rPr sz="1400" spc="-5">
                <a:latin typeface="Noto Sans CJK JP Regular"/>
                <a:cs typeface="Noto Sans CJK JP Regular"/>
              </a:rPr>
              <a:t>斗</a:t>
            </a:r>
            <a:r>
              <a:rPr sz="1400">
                <a:latin typeface="Noto Sans CJK JP Regular"/>
                <a:cs typeface="Noto Sans CJK JP Regular"/>
              </a:rPr>
              <a:t>的意愿？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18</a:t>
            </a:fld>
            <a:endParaRPr spc="-5"/>
          </a:p>
        </p:txBody>
      </p:sp>
      <p:sp>
        <p:nvSpPr>
          <p:cNvPr id="26" name="object 26"/>
          <p:cNvSpPr txBox="1"/>
          <p:nvPr/>
        </p:nvSpPr>
        <p:spPr>
          <a:xfrm>
            <a:off x="2787776" y="5431637"/>
            <a:ext cx="1877695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spc="10">
                <a:solidFill>
                  <a:srgbClr val="FFFFFF"/>
                </a:solidFill>
                <a:latin typeface="Noto Sans CJK JP Regular"/>
                <a:cs typeface="Noto Sans CJK JP Regular"/>
              </a:rPr>
              <a:t>动力</a:t>
            </a:r>
            <a:endParaRPr sz="18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18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（</a:t>
            </a:r>
            <a:r>
              <a:rPr sz="1800" b="1" spc="-5">
                <a:solidFill>
                  <a:srgbClr val="FFFFFF"/>
                </a:solidFill>
                <a:latin typeface="Arial"/>
                <a:cs typeface="Arial"/>
              </a:rPr>
              <a:t>Commitment</a:t>
            </a:r>
            <a:r>
              <a:rPr sz="18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）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114927" y="3223336"/>
            <a:ext cx="1191895" cy="576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" algn="ctr">
              <a:lnSpc>
                <a:spcPct val="100000"/>
              </a:lnSpc>
              <a:spcBef>
                <a:spcPts val="100"/>
              </a:spcBef>
            </a:pPr>
            <a:r>
              <a:rPr sz="18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明确性</a:t>
            </a:r>
            <a:endParaRPr sz="18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（</a:t>
            </a:r>
            <a:r>
              <a:rPr sz="1800" b="1" spc="-5">
                <a:solidFill>
                  <a:srgbClr val="FFFFFF"/>
                </a:solidFill>
                <a:latin typeface="Arial"/>
                <a:cs typeface="Arial"/>
              </a:rPr>
              <a:t>Cla</a:t>
            </a:r>
            <a:r>
              <a:rPr sz="1800" b="1" spc="-15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800" b="1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800" b="1" spc="-15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）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996941" y="5431637"/>
            <a:ext cx="1571625" cy="57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" algn="ctr">
              <a:lnSpc>
                <a:spcPct val="100000"/>
              </a:lnSpc>
              <a:spcBef>
                <a:spcPts val="100"/>
              </a:spcBef>
            </a:pPr>
            <a:r>
              <a:rPr sz="1800" spc="10">
                <a:solidFill>
                  <a:srgbClr val="FFFFFF"/>
                </a:solidFill>
                <a:latin typeface="Noto Sans CJK JP Regular"/>
                <a:cs typeface="Noto Sans CJK JP Regular"/>
              </a:rPr>
              <a:t>能力</a:t>
            </a:r>
            <a:endParaRPr sz="18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（</a:t>
            </a:r>
            <a:r>
              <a:rPr sz="1800" b="1" spc="-5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15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800" b="1">
                <a:solidFill>
                  <a:srgbClr val="FFFFFF"/>
                </a:solidFill>
                <a:latin typeface="Arial"/>
                <a:cs typeface="Arial"/>
              </a:rPr>
              <a:t>pab</a:t>
            </a:r>
            <a:r>
              <a:rPr sz="1800" b="1" spc="5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800" b="1" spc="-1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800" b="1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800" b="1" spc="-1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800" b="1" spc="-2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）</a:t>
            </a:r>
            <a:endParaRPr sz="18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41163" y="3732657"/>
            <a:ext cx="2311400" cy="114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ts val="4490"/>
              </a:lnSpc>
              <a:spcBef>
                <a:spcPts val="105"/>
              </a:spcBef>
            </a:pPr>
            <a:r>
              <a:rPr sz="3600">
                <a:solidFill>
                  <a:srgbClr val="FFFFFF"/>
                </a:solidFill>
              </a:rPr>
              <a:t>明 确 性 ：  组织与岗位</a:t>
            </a:r>
            <a:endParaRPr sz="36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5000" y="745998"/>
            <a:ext cx="339153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5"/>
              <a:t>中景博道项目诊断</a:t>
            </a:r>
            <a:r>
              <a:rPr spc="15"/>
              <a:t>核</a:t>
            </a:r>
            <a:r>
              <a:rPr spc="5"/>
              <a:t>心</a:t>
            </a:r>
            <a:r>
              <a:rPr spc="15"/>
              <a:t>发</a:t>
            </a:r>
            <a:r>
              <a:rPr spc="-5"/>
              <a:t>现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20</a:t>
            </a:fld>
            <a:endParaRPr spc="-5"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647700" y="1905000"/>
          <a:ext cx="7610475" cy="37992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0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0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092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57555">
                <a:tc row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 marL="201295" marR="165735" algn="just">
                        <a:lnSpc>
                          <a:spcPct val="82000"/>
                        </a:lnSpc>
                        <a:spcBef>
                          <a:spcPts val="1845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组 织 与 岗 位</a:t>
                      </a:r>
                      <a:endParaRPr sz="2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635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组织发展目标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965" marR="124460">
                        <a:lnSpc>
                          <a:spcPct val="100000"/>
                        </a:lnSpc>
                        <a:spcBef>
                          <a:spcPts val="1225"/>
                        </a:spcBef>
                      </a:pPr>
                      <a:r>
                        <a:rPr sz="1600">
                          <a:latin typeface="Noto Sans CJK JP Regular"/>
                          <a:cs typeface="Noto Sans CJK JP Regular"/>
                        </a:rPr>
                        <a:t>未来上市目标认知明确，但业绩目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标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未具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体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设置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与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分解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，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实 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现战略的具体策略未形成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5575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009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组织管理模式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54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965" marR="124460">
                        <a:lnSpc>
                          <a:spcPct val="100000"/>
                        </a:lnSpc>
                        <a:spcBef>
                          <a:spcPts val="1245"/>
                        </a:spcBef>
                      </a:pPr>
                      <a:r>
                        <a:rPr sz="1600">
                          <a:latin typeface="Noto Sans CJK JP Regular"/>
                          <a:cs typeface="Noto Sans CJK JP Regular"/>
                        </a:rPr>
                        <a:t>表面为职能管理模式，实际运作为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直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线管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理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模式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，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且分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支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机 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构的管理模式不一且不明确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8115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200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组织层级设置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81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965" marR="124460">
                        <a:lnSpc>
                          <a:spcPct val="100000"/>
                        </a:lnSpc>
                        <a:spcBef>
                          <a:spcPts val="1255"/>
                        </a:spcBef>
                      </a:pPr>
                      <a:r>
                        <a:rPr sz="1600">
                          <a:latin typeface="Noto Sans CJK JP Regular"/>
                          <a:cs typeface="Noto Sans CJK JP Regular"/>
                        </a:rPr>
                        <a:t>中高层断层严重，权限在高层高度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集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中，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缺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乏合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理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的授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权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与 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承接，层级发展路径不明确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9385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200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spc="-10">
                          <a:latin typeface="Noto Sans CJK JP Regular"/>
                          <a:cs typeface="Noto Sans CJK JP Regular"/>
                        </a:rPr>
                        <a:t>部门职能界定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81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965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部门职能有待清晰界定，</a:t>
                      </a:r>
                      <a:r>
                        <a:rPr sz="1600" spc="5">
                          <a:latin typeface="Noto Sans CJK JP Regular"/>
                          <a:cs typeface="Noto Sans CJK JP Regular"/>
                        </a:rPr>
                        <a:t>部门间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在</a:t>
                      </a:r>
                      <a:r>
                        <a:rPr sz="1600" spc="5">
                          <a:latin typeface="Noto Sans CJK JP Regular"/>
                          <a:cs typeface="Noto Sans CJK JP Regular"/>
                        </a:rPr>
                        <a:t>协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作事</a:t>
                      </a:r>
                      <a:r>
                        <a:rPr sz="1600" spc="5">
                          <a:latin typeface="Noto Sans CJK JP Regular"/>
                          <a:cs typeface="Noto Sans CJK JP Regular"/>
                        </a:rPr>
                        <a:t>项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上的</a:t>
                      </a:r>
                      <a:r>
                        <a:rPr sz="1600" spc="5">
                          <a:latin typeface="Noto Sans CJK JP Regular"/>
                          <a:cs typeface="Noto Sans CJK JP Regular"/>
                        </a:rPr>
                        <a:t>职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能边</a:t>
                      </a:r>
                      <a:r>
                        <a:rPr sz="1600" spc="5">
                          <a:latin typeface="Noto Sans CJK JP Regular"/>
                          <a:cs typeface="Noto Sans CJK JP Regular"/>
                        </a:rPr>
                        <a:t>界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划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  <a:p>
                      <a:pPr marL="100965">
                        <a:lnSpc>
                          <a:spcPct val="100000"/>
                        </a:lnSpc>
                      </a:pPr>
                      <a:r>
                        <a:rPr sz="1600">
                          <a:latin typeface="Noto Sans CJK JP Regular"/>
                          <a:cs typeface="Noto Sans CJK JP Regular"/>
                        </a:rPr>
                        <a:t>分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不</a:t>
                      </a:r>
                      <a:r>
                        <a:rPr sz="1600" spc="-10">
                          <a:latin typeface="Noto Sans CJK JP Regular"/>
                          <a:cs typeface="Noto Sans CJK JP Regular"/>
                        </a:rPr>
                        <a:t>清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晰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造</a:t>
                      </a:r>
                      <a:r>
                        <a:rPr sz="1600" spc="-10">
                          <a:latin typeface="Noto Sans CJK JP Regular"/>
                          <a:cs typeface="Noto Sans CJK JP Regular"/>
                        </a:rPr>
                        <a:t>成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相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互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扯皮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12700">
                      <a:solidFill>
                        <a:srgbClr val="A6A6A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755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00614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岗位设置规范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12700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  <a:solidFill>
                      <a:srgbClr val="E2F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965" marR="124460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600">
                          <a:latin typeface="Noto Sans CJK JP Regular"/>
                          <a:cs typeface="Noto Sans CJK JP Regular"/>
                        </a:rPr>
                        <a:t>岗位设置未定型，存在大量的“一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人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多岗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”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现象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，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岗位</a:t>
                      </a:r>
                      <a:r>
                        <a:rPr sz="1600" spc="10">
                          <a:latin typeface="Noto Sans CJK JP Regular"/>
                          <a:cs typeface="Noto Sans CJK JP Regular"/>
                        </a:rPr>
                        <a:t>职</a:t>
                      </a:r>
                      <a:r>
                        <a:rPr sz="1600">
                          <a:latin typeface="Noto Sans CJK JP Regular"/>
                          <a:cs typeface="Noto Sans CJK JP Regular"/>
                        </a:rPr>
                        <a:t>责 </a:t>
                      </a:r>
                      <a:r>
                        <a:rPr sz="1600" spc="-5">
                          <a:latin typeface="Noto Sans CJK JP Regular"/>
                          <a:cs typeface="Noto Sans CJK JP Regular"/>
                        </a:rPr>
                        <a:t>说明书不规范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8750" marB="0">
                    <a:lnL w="12700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12700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A6A6A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636523" y="1315592"/>
            <a:ext cx="28886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Noto Sans CJK JP Regular"/>
                <a:cs typeface="Noto Sans CJK JP Regular"/>
              </a:rPr>
              <a:t>3C</a:t>
            </a:r>
            <a:r>
              <a:rPr sz="1800" spc="10">
                <a:latin typeface="Noto Sans CJK JP Regular"/>
                <a:cs typeface="Noto Sans CJK JP Regular"/>
              </a:rPr>
              <a:t>诊断</a:t>
            </a:r>
            <a:r>
              <a:rPr sz="1800" spc="340">
                <a:latin typeface="Noto Sans CJK JP Regular"/>
                <a:cs typeface="Noto Sans CJK JP Regular"/>
              </a:rPr>
              <a:t>—</a:t>
            </a:r>
            <a:r>
              <a:rPr sz="1800" spc="10">
                <a:latin typeface="Noto Sans CJK JP Regular"/>
                <a:cs typeface="Noto Sans CJK JP Regular"/>
              </a:rPr>
              <a:t>明确性</a:t>
            </a:r>
            <a:r>
              <a:rPr sz="1800" spc="-5">
                <a:latin typeface="Noto Sans CJK JP Regular"/>
                <a:cs typeface="Noto Sans CJK JP Regular"/>
              </a:rPr>
              <a:t>（</a:t>
            </a:r>
            <a:r>
              <a:rPr sz="1800" b="1" spc="-5">
                <a:latin typeface="Arial"/>
                <a:cs typeface="Arial"/>
              </a:rPr>
              <a:t>Clarity</a:t>
            </a:r>
            <a:r>
              <a:rPr sz="1800" spc="-5">
                <a:latin typeface="Noto Sans CJK JP Regular"/>
                <a:cs typeface="Noto Sans CJK JP Regular"/>
              </a:rPr>
              <a:t>）</a:t>
            </a:r>
            <a:endParaRPr sz="18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34364" y="131444"/>
            <a:ext cx="7281545" cy="1031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组织目标：</a:t>
            </a:r>
          </a:p>
          <a:p>
            <a:pPr marL="12700" marR="5080">
              <a:lnSpc>
                <a:spcPct val="100000"/>
              </a:lnSpc>
            </a:pPr>
            <a:r>
              <a:rPr spc="-5"/>
              <a:t>未来上市目标认知明确，但业绩目</a:t>
            </a:r>
            <a:r>
              <a:rPr/>
              <a:t>标</a:t>
            </a:r>
            <a:r>
              <a:rPr spc="-5"/>
              <a:t>未具</a:t>
            </a:r>
            <a:r>
              <a:rPr/>
              <a:t>体</a:t>
            </a:r>
            <a:r>
              <a:rPr spc="-5"/>
              <a:t>设置</a:t>
            </a:r>
            <a:r>
              <a:rPr/>
              <a:t>与</a:t>
            </a:r>
            <a:r>
              <a:rPr spc="-5"/>
              <a:t>分解</a:t>
            </a:r>
            <a:r>
              <a:rPr/>
              <a:t>，</a:t>
            </a:r>
            <a:r>
              <a:rPr spc="-5"/>
              <a:t>实 现战略的具体策略未形成</a:t>
            </a:r>
          </a:p>
        </p:txBody>
      </p:sp>
      <p:sp>
        <p:nvSpPr>
          <p:cNvPr id="6" name="object 6"/>
          <p:cNvSpPr/>
          <p:nvPr/>
        </p:nvSpPr>
        <p:spPr>
          <a:xfrm>
            <a:off x="2290572" y="3017520"/>
            <a:ext cx="771525" cy="426720"/>
          </a:xfrm>
          <a:custGeom>
            <a:rect l="l" t="t" r="r" b="b"/>
            <a:pathLst>
              <a:path w="771525" h="426720">
                <a:moveTo>
                  <a:pt x="0" y="426720"/>
                </a:moveTo>
                <a:lnTo>
                  <a:pt x="771144" y="426720"/>
                </a:lnTo>
                <a:lnTo>
                  <a:pt x="771144" y="0"/>
                </a:lnTo>
                <a:lnTo>
                  <a:pt x="0" y="0"/>
                </a:lnTo>
                <a:lnTo>
                  <a:pt x="0" y="426720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296032" y="3062097"/>
            <a:ext cx="78295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6364" marR="13970" indent="-1270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强有力</a:t>
            </a:r>
            <a:r>
              <a:rPr sz="1000" spc="5">
                <a:latin typeface="Noto Sans CJK JP Regular"/>
                <a:cs typeface="Noto Sans CJK JP Regular"/>
              </a:rPr>
              <a:t>的</a:t>
            </a:r>
            <a:r>
              <a:rPr sz="1000" spc="-5">
                <a:latin typeface="Noto Sans CJK JP Regular"/>
                <a:cs typeface="Noto Sans CJK JP Regular"/>
              </a:rPr>
              <a:t>市场 拓展能力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2960" y="3121151"/>
            <a:ext cx="699770" cy="57467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990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80"/>
              </a:spcBef>
            </a:pPr>
            <a:r>
              <a:rPr sz="1200" spc="-5">
                <a:latin typeface="Noto Sans CJK JP Regular"/>
                <a:cs typeface="Noto Sans CJK JP Regular"/>
              </a:rPr>
              <a:t>每年</a:t>
            </a:r>
            <a:endParaRPr sz="1200">
              <a:latin typeface="Noto Sans CJK JP Regular"/>
              <a:cs typeface="Noto Sans CJK JP Regular"/>
            </a:endParaRPr>
          </a:p>
          <a:p>
            <a:pPr marL="1905" algn="ctr">
              <a:lnSpc>
                <a:spcPct val="100000"/>
              </a:lnSpc>
            </a:pPr>
            <a:r>
              <a:rPr sz="1200">
                <a:latin typeface="Noto Sans CJK JP Regular"/>
                <a:cs typeface="Noto Sans CJK JP Regular"/>
              </a:rPr>
              <a:t>战略目标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299716" y="3520440"/>
            <a:ext cx="771525" cy="428625"/>
          </a:xfrm>
          <a:custGeom>
            <a:rect l="l" t="t" r="r" b="b"/>
            <a:pathLst>
              <a:path w="771525" h="428625">
                <a:moveTo>
                  <a:pt x="0" y="428244"/>
                </a:moveTo>
                <a:lnTo>
                  <a:pt x="771144" y="428244"/>
                </a:lnTo>
                <a:lnTo>
                  <a:pt x="771144" y="0"/>
                </a:lnTo>
                <a:lnTo>
                  <a:pt x="0" y="0"/>
                </a:lnTo>
                <a:lnTo>
                  <a:pt x="0" y="428244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307335" y="3533902"/>
            <a:ext cx="7715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3660" marR="79375" indent="74295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完善的 内部管理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07335" y="2514600"/>
            <a:ext cx="771525" cy="42862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2603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769" marR="88900" indent="74295">
              <a:lnSpc>
                <a:spcPct val="100000"/>
              </a:lnSpc>
              <a:spcBef>
                <a:spcPts val="204"/>
              </a:spcBef>
            </a:pPr>
            <a:r>
              <a:rPr sz="1200">
                <a:latin typeface="Noto Sans CJK JP Regular"/>
                <a:cs typeface="Noto Sans CJK JP Regular"/>
              </a:rPr>
              <a:t>卓越的 财务业绩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6072" y="1577339"/>
            <a:ext cx="1199515" cy="28194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279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3204">
              <a:lnSpc>
                <a:spcPct val="100000"/>
              </a:lnSpc>
              <a:spcBef>
                <a:spcPts val="219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目标分解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0907" y="1577339"/>
            <a:ext cx="1199515" cy="28194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279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6379">
              <a:lnSpc>
                <a:spcPct val="100000"/>
              </a:lnSpc>
              <a:spcBef>
                <a:spcPts val="219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驱动要素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6072" y="1930907"/>
            <a:ext cx="1199515" cy="19367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3375">
              <a:lnSpc>
                <a:spcPts val="1435"/>
              </a:lnSpc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未来</a:t>
            </a:r>
            <a:r>
              <a:rPr sz="120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年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30907" y="1930907"/>
            <a:ext cx="1199515" cy="20129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25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>
              <a:lnSpc>
                <a:spcPct val="100000"/>
              </a:lnSpc>
              <a:spcBef>
                <a:spcPts val="20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未来</a:t>
            </a:r>
            <a:r>
              <a:rPr sz="120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年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6" name="object 16"/>
          <p:cNvSpPr/>
          <p:nvPr/>
        </p:nvSpPr>
        <p:spPr>
          <a:xfrm flipH="1">
            <a:off x="527304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 flipH="1">
            <a:off x="1850135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 flipH="1">
            <a:off x="5804915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879591" y="1577339"/>
            <a:ext cx="1148080" cy="306705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393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9539">
              <a:lnSpc>
                <a:spcPct val="100000"/>
              </a:lnSpc>
              <a:spcBef>
                <a:spcPts val="31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跟踪及</a:t>
            </a:r>
            <a:r>
              <a:rPr sz="1400" spc="-15">
                <a:solidFill>
                  <a:srgbClr val="FFFFFF"/>
                </a:solidFill>
                <a:latin typeface="Noto Sans CJK JP Regular"/>
                <a:cs typeface="Noto Sans CJK JP Regular"/>
              </a:rPr>
              <a:t>预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测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879591" y="1930907"/>
            <a:ext cx="1148080" cy="21336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88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7970">
              <a:lnSpc>
                <a:spcPct val="100000"/>
              </a:lnSpc>
              <a:spcBef>
                <a:spcPts val="70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按季滚动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016752" y="5013959"/>
            <a:ext cx="942340" cy="672465"/>
          </a:xfrm>
          <a:prstGeom prst="rect">
            <a:avLst/>
          </a:prstGeom>
          <a:solidFill>
            <a:srgbClr val="C6CDFC"/>
          </a:solidFill>
        </p:spPr>
        <p:txBody>
          <a:bodyPr vert="horz" wrap="square" lIns="0" tIns="50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0"/>
              </a:spcBef>
            </a:pPr>
            <a:endParaRPr sz="1600">
              <a:latin typeface="Times New Roman"/>
              <a:cs typeface="Times New Roman"/>
            </a:endParaRPr>
          </a:p>
          <a:p>
            <a:pPr marL="14604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Noto Sans CJK JP Regular"/>
                <a:cs typeface="Noto Sans CJK JP Regular"/>
              </a:rPr>
              <a:t>季度经营回顾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877567" y="3032760"/>
            <a:ext cx="325120" cy="800100"/>
          </a:xfrm>
          <a:custGeom>
            <a:rect l="l" t="t" r="r" b="b"/>
            <a:pathLst>
              <a:path w="325119" h="800100">
                <a:moveTo>
                  <a:pt x="0" y="800100"/>
                </a:moveTo>
                <a:lnTo>
                  <a:pt x="324612" y="800100"/>
                </a:lnTo>
                <a:lnTo>
                  <a:pt x="324612" y="0"/>
                </a:lnTo>
                <a:lnTo>
                  <a:pt x="0" y="0"/>
                </a:lnTo>
                <a:lnTo>
                  <a:pt x="0" y="800100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1856232" y="3060319"/>
            <a:ext cx="3460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50" marR="78105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驱 动 因 素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95883" y="5949696"/>
            <a:ext cx="1188720" cy="309880"/>
          </a:xfrm>
          <a:custGeom>
            <a:rect l="l" t="t" r="r" b="b"/>
            <a:pathLst>
              <a:path w="1188720" h="309879">
                <a:moveTo>
                  <a:pt x="0" y="309371"/>
                </a:moveTo>
                <a:lnTo>
                  <a:pt x="1188719" y="309371"/>
                </a:lnTo>
                <a:lnTo>
                  <a:pt x="1188719" y="0"/>
                </a:lnTo>
                <a:lnTo>
                  <a:pt x="0" y="0"/>
                </a:lnTo>
                <a:lnTo>
                  <a:pt x="0" y="309371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567944" y="5963208"/>
            <a:ext cx="12433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战略目</a:t>
            </a: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标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分解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917192" y="5949696"/>
            <a:ext cx="1221105" cy="30988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254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>
              <a:lnSpc>
                <a:spcPct val="100000"/>
              </a:lnSpc>
              <a:spcBef>
                <a:spcPts val="200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驱动要</a:t>
            </a: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素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分析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588008" y="3493008"/>
            <a:ext cx="172211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597152" y="3192779"/>
            <a:ext cx="172211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133600" y="4157471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133600" y="3678935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133600" y="3183635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5865876" y="5949696"/>
            <a:ext cx="1148080" cy="31750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2920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5405">
              <a:lnSpc>
                <a:spcPct val="100000"/>
              </a:lnSpc>
              <a:spcBef>
                <a:spcPts val="229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控制与</a:t>
            </a: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分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析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33" name="object 33"/>
          <p:cNvSpPr/>
          <p:nvPr/>
        </p:nvSpPr>
        <p:spPr>
          <a:xfrm flipH="1">
            <a:off x="7077456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405116" y="4023359"/>
            <a:ext cx="708660" cy="426720"/>
          </a:xfrm>
          <a:custGeom>
            <a:rect l="l" t="t" r="r" b="b"/>
            <a:pathLst>
              <a:path w="708659" h="426720">
                <a:moveTo>
                  <a:pt x="0" y="426719"/>
                </a:moveTo>
                <a:lnTo>
                  <a:pt x="708659" y="426719"/>
                </a:lnTo>
                <a:lnTo>
                  <a:pt x="708659" y="0"/>
                </a:lnTo>
                <a:lnTo>
                  <a:pt x="0" y="0"/>
                </a:lnTo>
                <a:lnTo>
                  <a:pt x="0" y="426719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395971" y="3268979"/>
            <a:ext cx="708660" cy="428625"/>
          </a:xfrm>
          <a:custGeom>
            <a:rect l="l" t="t" r="r" b="b"/>
            <a:pathLst>
              <a:path w="708659" h="428625">
                <a:moveTo>
                  <a:pt x="0" y="428244"/>
                </a:moveTo>
                <a:lnTo>
                  <a:pt x="708659" y="428244"/>
                </a:lnTo>
                <a:lnTo>
                  <a:pt x="708659" y="0"/>
                </a:lnTo>
                <a:lnTo>
                  <a:pt x="0" y="0"/>
                </a:lnTo>
                <a:lnTo>
                  <a:pt x="0" y="428244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6067044" y="3317747"/>
            <a:ext cx="708660" cy="42862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168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165">
              <a:lnSpc>
                <a:spcPct val="100000"/>
              </a:lnSpc>
              <a:spcBef>
                <a:spcPts val="919"/>
              </a:spcBef>
            </a:pPr>
            <a:r>
              <a:rPr sz="1200" spc="-5">
                <a:latin typeface="Noto Sans CJK JP Regular"/>
                <a:cs typeface="Noto Sans CJK JP Regular"/>
              </a:rPr>
              <a:t>季度滚动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7325868" y="5013959"/>
            <a:ext cx="798830" cy="672465"/>
          </a:xfrm>
          <a:custGeom>
            <a:rect l="l" t="t" r="r" b="b"/>
            <a:pathLst>
              <a:path w="798829" h="672464">
                <a:moveTo>
                  <a:pt x="0" y="672083"/>
                </a:moveTo>
                <a:lnTo>
                  <a:pt x="798576" y="672083"/>
                </a:lnTo>
                <a:lnTo>
                  <a:pt x="798576" y="0"/>
                </a:lnTo>
                <a:lnTo>
                  <a:pt x="0" y="0"/>
                </a:lnTo>
                <a:lnTo>
                  <a:pt x="0" y="672083"/>
                </a:lnTo>
                <a:close/>
              </a:path>
            </a:pathLst>
          </a:custGeom>
          <a:solidFill>
            <a:srgbClr val="C6CDF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395971" y="2514600"/>
            <a:ext cx="708660" cy="428625"/>
          </a:xfrm>
          <a:custGeom>
            <a:rect l="l" t="t" r="r" b="b"/>
            <a:pathLst>
              <a:path w="708659" h="428625">
                <a:moveTo>
                  <a:pt x="0" y="428244"/>
                </a:moveTo>
                <a:lnTo>
                  <a:pt x="708659" y="428244"/>
                </a:lnTo>
                <a:lnTo>
                  <a:pt x="708659" y="0"/>
                </a:lnTo>
                <a:lnTo>
                  <a:pt x="0" y="0"/>
                </a:lnTo>
                <a:lnTo>
                  <a:pt x="0" y="428244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575303" y="4677155"/>
            <a:ext cx="684530" cy="114300"/>
          </a:xfrm>
          <a:custGeom>
            <a:rect l="l" t="t" r="r" b="b"/>
            <a:pathLst>
              <a:path w="684529" h="114300">
                <a:moveTo>
                  <a:pt x="684276" y="0"/>
                </a:moveTo>
                <a:lnTo>
                  <a:pt x="0" y="0"/>
                </a:lnTo>
                <a:lnTo>
                  <a:pt x="342011" y="114300"/>
                </a:lnTo>
                <a:lnTo>
                  <a:pt x="684276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144767" y="4677155"/>
            <a:ext cx="684530" cy="114300"/>
          </a:xfrm>
          <a:custGeom>
            <a:rect l="l" t="t" r="r" b="b"/>
            <a:pathLst>
              <a:path w="684529" h="114300">
                <a:moveTo>
                  <a:pt x="684276" y="0"/>
                </a:moveTo>
                <a:lnTo>
                  <a:pt x="0" y="0"/>
                </a:lnTo>
                <a:lnTo>
                  <a:pt x="342011" y="114300"/>
                </a:lnTo>
                <a:lnTo>
                  <a:pt x="684276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7421880" y="4677155"/>
            <a:ext cx="683260" cy="114300"/>
          </a:xfrm>
          <a:custGeom>
            <a:rect l="l" t="t" r="r" b="b"/>
            <a:pathLst>
              <a:path w="683259" h="114300">
                <a:moveTo>
                  <a:pt x="682751" y="0"/>
                </a:moveTo>
                <a:lnTo>
                  <a:pt x="0" y="0"/>
                </a:lnTo>
                <a:lnTo>
                  <a:pt x="341249" y="114300"/>
                </a:lnTo>
                <a:lnTo>
                  <a:pt x="682751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2307335" y="4023359"/>
            <a:ext cx="771525" cy="426720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247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95"/>
              </a:spcBef>
            </a:pPr>
            <a:r>
              <a:rPr sz="1200" spc="-5">
                <a:latin typeface="Noto Sans CJK JP Regular"/>
                <a:cs typeface="Noto Sans CJK JP Regular"/>
              </a:rPr>
              <a:t>积极的</a:t>
            </a:r>
            <a:endParaRPr sz="1200">
              <a:latin typeface="Noto Sans CJK JP Regular"/>
              <a:cs typeface="Noto Sans CJK JP Regular"/>
            </a:endParaRPr>
          </a:p>
          <a:p>
            <a:pPr marL="1270" algn="ctr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Noto Sans CJK JP Regular"/>
                <a:cs typeface="Noto Sans CJK JP Regular"/>
              </a:rPr>
              <a:t>学习型组织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715255" y="5013959"/>
            <a:ext cx="942340" cy="672465"/>
          </a:xfrm>
          <a:prstGeom prst="rect">
            <a:avLst/>
          </a:prstGeom>
          <a:solidFill>
            <a:srgbClr val="C6CDFC"/>
          </a:solidFill>
        </p:spPr>
        <p:txBody>
          <a:bodyPr vert="horz" wrap="square" lIns="0" tIns="50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0"/>
              </a:spcBef>
            </a:pPr>
            <a:endParaRPr sz="1600">
              <a:latin typeface="Times New Roman"/>
              <a:cs typeface="Times New Roman"/>
            </a:endParaRPr>
          </a:p>
          <a:p>
            <a:pPr marL="167005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Noto Sans CJK JP Regular"/>
                <a:cs typeface="Noto Sans CJK JP Regular"/>
              </a:rPr>
              <a:t>年度预算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608576" y="1930907"/>
            <a:ext cx="1146175" cy="21336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88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7650">
              <a:lnSpc>
                <a:spcPct val="100000"/>
              </a:lnSpc>
              <a:spcBef>
                <a:spcPts val="70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年度计划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611623" y="5949696"/>
            <a:ext cx="1146175" cy="31750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2920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7005">
              <a:lnSpc>
                <a:spcPct val="100000"/>
              </a:lnSpc>
              <a:spcBef>
                <a:spcPts val="229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财务预算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608576" y="1577339"/>
            <a:ext cx="1146175" cy="306705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393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" algn="ctr">
              <a:lnSpc>
                <a:spcPct val="100000"/>
              </a:lnSpc>
              <a:spcBef>
                <a:spcPts val="31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预算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794004" y="2246376"/>
            <a:ext cx="746760" cy="579120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009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7945">
              <a:lnSpc>
                <a:spcPct val="100000"/>
              </a:lnSpc>
              <a:spcBef>
                <a:spcPts val="795"/>
              </a:spcBef>
            </a:pPr>
            <a:r>
              <a:rPr sz="1200">
                <a:latin typeface="Noto Sans CJK JP Regular"/>
                <a:cs typeface="Noto Sans CJK JP Regular"/>
              </a:rPr>
              <a:t>中景博道</a:t>
            </a:r>
            <a:endParaRPr sz="1200">
              <a:latin typeface="Noto Sans CJK JP Regular"/>
              <a:cs typeface="Noto Sans CJK JP Regular"/>
            </a:endParaRPr>
          </a:p>
          <a:p>
            <a:pPr marL="106045">
              <a:lnSpc>
                <a:spcPct val="100000"/>
              </a:lnSpc>
            </a:pPr>
            <a:r>
              <a:rPr sz="1200">
                <a:latin typeface="Times New Roman"/>
                <a:cs typeface="Times New Roman"/>
              </a:rPr>
              <a:t>3</a:t>
            </a:r>
            <a:r>
              <a:rPr sz="1200">
                <a:latin typeface="Noto Sans CJK JP Regular"/>
                <a:cs typeface="Noto Sans CJK JP Regular"/>
              </a:rPr>
              <a:t>年规划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203448" y="3060319"/>
            <a:ext cx="31877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915" marR="7620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经 营 计 划</a:t>
            </a:r>
            <a:endParaRPr sz="1200">
              <a:latin typeface="Noto Sans CJK JP Regular"/>
              <a:cs typeface="Noto Sans CJK JP Regular"/>
            </a:endParaRPr>
          </a:p>
        </p:txBody>
      </p:sp>
      <p:graphicFrame>
        <p:nvGraphicFramePr>
          <p:cNvPr id="49" name="object 49"/>
          <p:cNvGraphicFramePr>
            <a:graphicFrameLocks noGrp="1"/>
          </p:cNvGraphicFramePr>
          <p:nvPr/>
        </p:nvGraphicFramePr>
        <p:xfrm>
          <a:off x="3627120" y="2514600"/>
          <a:ext cx="709930" cy="1934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99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65455">
                <a:tc>
                  <a:txBody>
                    <a:bodyPr vert="horz" wrap="square"/>
                    <a:lstStyle/>
                    <a:p>
                      <a:pPr marL="34290" marR="57785" indent="15240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明确 战略举措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6034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95C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1650">
                <a:tc>
                  <a:txBody>
                    <a:bodyPr vert="horz" wrap="square"/>
                    <a:lstStyle/>
                    <a:p>
                      <a:pPr marL="34290" marR="57785" indent="152400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确定 行动方案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223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95C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3555">
                <a:tc>
                  <a:txBody>
                    <a:bodyPr vert="horz" wrap="square"/>
                    <a:lstStyle/>
                    <a:p>
                      <a:pPr marL="43180" marR="48895" indent="152400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明确 资源配置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413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95C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550"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200" spc="-5">
                          <a:latin typeface="Noto Sans CJK JP Regular"/>
                          <a:cs typeface="Noto Sans CJK JP Regular"/>
                        </a:rPr>
                        <a:t>确定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衡量指标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2230" marB="0"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95C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0" name="object 50"/>
          <p:cNvSpPr txBox="1"/>
          <p:nvPr/>
        </p:nvSpPr>
        <p:spPr>
          <a:xfrm>
            <a:off x="3256788" y="1577339"/>
            <a:ext cx="1148080" cy="306705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393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7804">
              <a:lnSpc>
                <a:spcPct val="100000"/>
              </a:lnSpc>
              <a:spcBef>
                <a:spcPts val="31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经营计划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256788" y="1930907"/>
            <a:ext cx="1148080" cy="213360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88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980">
              <a:lnSpc>
                <a:spcPct val="100000"/>
              </a:lnSpc>
              <a:spcBef>
                <a:spcPts val="70"/>
              </a:spcBef>
            </a:pP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年度</a:t>
            </a:r>
            <a:r>
              <a:rPr sz="1200">
                <a:solidFill>
                  <a:srgbClr val="FFFFFF"/>
                </a:solidFill>
                <a:latin typeface="Times New Roman"/>
                <a:cs typeface="Times New Roman"/>
              </a:rPr>
              <a:t>/</a:t>
            </a:r>
            <a:r>
              <a:rPr sz="1200">
                <a:solidFill>
                  <a:srgbClr val="FFFFFF"/>
                </a:solidFill>
                <a:latin typeface="Noto Sans CJK JP Regular"/>
                <a:cs typeface="Noto Sans CJK JP Regular"/>
              </a:rPr>
              <a:t>季度计划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358896" y="5013959"/>
            <a:ext cx="942340" cy="672465"/>
          </a:xfrm>
          <a:prstGeom prst="rect">
            <a:avLst/>
          </a:prstGeom>
          <a:solidFill>
            <a:srgbClr val="C6CDFC"/>
          </a:solidFill>
        </p:spPr>
        <p:txBody>
          <a:bodyPr vert="horz" wrap="square" lIns="0" tIns="1479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735" marR="80645" indent="-74930">
              <a:lnSpc>
                <a:spcPct val="100000"/>
              </a:lnSpc>
              <a:spcBef>
                <a:spcPts val="1165"/>
              </a:spcBef>
            </a:pPr>
            <a:r>
              <a:rPr sz="1200">
                <a:latin typeface="Noto Sans CJK JP Regular"/>
                <a:cs typeface="Noto Sans CJK JP Regular"/>
              </a:rPr>
              <a:t>年度及季度 经营计划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199892" y="5967171"/>
            <a:ext cx="12433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年度经</a:t>
            </a: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营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计划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980432" y="3268979"/>
            <a:ext cx="708660" cy="42862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168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165">
              <a:lnSpc>
                <a:spcPct val="100000"/>
              </a:lnSpc>
              <a:spcBef>
                <a:spcPts val="919"/>
              </a:spcBef>
            </a:pPr>
            <a:r>
              <a:rPr sz="1200">
                <a:latin typeface="Noto Sans CJK JP Regular"/>
                <a:cs typeface="Noto Sans CJK JP Regular"/>
              </a:rPr>
              <a:t>运营成本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989576" y="4023359"/>
            <a:ext cx="708660" cy="426720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168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165">
              <a:lnSpc>
                <a:spcPct val="100000"/>
              </a:lnSpc>
              <a:spcBef>
                <a:spcPts val="919"/>
              </a:spcBef>
            </a:pPr>
            <a:r>
              <a:rPr sz="1200">
                <a:latin typeface="Noto Sans CJK JP Regular"/>
                <a:cs typeface="Noto Sans CJK JP Regular"/>
              </a:rPr>
              <a:t>资本预算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980432" y="2514600"/>
            <a:ext cx="708660" cy="42862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168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2565">
              <a:lnSpc>
                <a:spcPct val="100000"/>
              </a:lnSpc>
              <a:spcBef>
                <a:spcPts val="919"/>
              </a:spcBef>
            </a:pPr>
            <a:r>
              <a:rPr sz="1200">
                <a:latin typeface="Noto Sans CJK JP Regular"/>
                <a:cs typeface="Noto Sans CJK JP Regular"/>
              </a:rPr>
              <a:t>收入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588764" y="3049523"/>
            <a:ext cx="234950" cy="203835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196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910">
              <a:lnSpc>
                <a:spcPct val="100000"/>
              </a:lnSpc>
              <a:spcBef>
                <a:spcPts val="155"/>
              </a:spcBef>
            </a:pPr>
            <a:r>
              <a:rPr sz="1200">
                <a:latin typeface="Noto Sans CJK JP Regular"/>
                <a:cs typeface="Noto Sans CJK JP Regular"/>
              </a:rPr>
              <a:t>财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588764" y="3252745"/>
            <a:ext cx="234950" cy="182880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910">
              <a:lnSpc>
                <a:spcPts val="1440"/>
              </a:lnSpc>
            </a:pPr>
            <a:r>
              <a:rPr sz="1200">
                <a:latin typeface="Noto Sans CJK JP Regular"/>
                <a:cs typeface="Noto Sans CJK JP Regular"/>
              </a:rPr>
              <a:t>务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588764" y="3435625"/>
            <a:ext cx="234950" cy="182880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910">
              <a:lnSpc>
                <a:spcPts val="1440"/>
              </a:lnSpc>
            </a:pPr>
            <a:r>
              <a:rPr sz="1200">
                <a:latin typeface="Noto Sans CJK JP Regular"/>
                <a:cs typeface="Noto Sans CJK JP Regular"/>
              </a:rPr>
              <a:t>预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588764" y="3618505"/>
            <a:ext cx="234950" cy="214629"/>
          </a:xfrm>
          <a:prstGeom prst="rect">
            <a:avLst/>
          </a:prstGeom>
          <a:solidFill>
            <a:srgbClr val="95C9F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910">
              <a:lnSpc>
                <a:spcPts val="1440"/>
              </a:lnSpc>
            </a:pPr>
            <a:r>
              <a:rPr sz="1200">
                <a:latin typeface="Noto Sans CJK JP Regular"/>
                <a:cs typeface="Noto Sans CJK JP Regular"/>
              </a:rPr>
              <a:t>算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74319" y="5190562"/>
            <a:ext cx="939800" cy="2190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50" spc="-55">
                <a:latin typeface="Noto Sans CJK JP Regular"/>
                <a:cs typeface="Noto Sans CJK JP Regular"/>
              </a:rPr>
              <a:t>承接战略规划</a:t>
            </a:r>
            <a:endParaRPr sz="1250">
              <a:latin typeface="Noto Sans CJK JP Regular"/>
              <a:cs typeface="Noto Sans CJK JP Regular"/>
            </a:endParaRPr>
          </a:p>
        </p:txBody>
      </p:sp>
      <p:graphicFrame>
        <p:nvGraphicFramePr>
          <p:cNvPr id="62" name="object 62"/>
          <p:cNvGraphicFramePr>
            <a:graphicFrameLocks noGrp="1"/>
          </p:cNvGraphicFramePr>
          <p:nvPr/>
        </p:nvGraphicFramePr>
        <p:xfrm>
          <a:off x="7120890" y="1577339"/>
          <a:ext cx="1180465" cy="46882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04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083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绩效考核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937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0064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8125"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年度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429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77BB1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0237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78155" marR="244475" indent="-143510">
                        <a:lnSpc>
                          <a:spcPct val="100000"/>
                        </a:lnSpc>
                        <a:spcBef>
                          <a:spcPts val="1255"/>
                        </a:spcBef>
                      </a:pPr>
                      <a:r>
                        <a:rPr sz="1200" spc="-1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1200">
                          <a:latin typeface="Times New Roman"/>
                          <a:cs typeface="Times New Roman"/>
                        </a:rPr>
                        <a:t>SC</a:t>
                      </a:r>
                      <a:r>
                        <a:rPr sz="1200">
                          <a:latin typeface="Noto Sans CJK JP Regular"/>
                          <a:cs typeface="Noto Sans CJK JP Regular"/>
                        </a:rPr>
                        <a:t>绩效 指标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325755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季度跟踪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334645">
                        <a:lnSpc>
                          <a:spcPct val="100000"/>
                        </a:lnSpc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年度考核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51484" marR="264160" indent="-152400">
                        <a:lnSpc>
                          <a:spcPct val="100000"/>
                        </a:lnSpc>
                        <a:spcBef>
                          <a:spcPts val="1085"/>
                        </a:spcBef>
                      </a:pPr>
                      <a:r>
                        <a:rPr sz="1200">
                          <a:latin typeface="Noto Sans CJK JP Regular"/>
                          <a:cs typeface="Noto Sans CJK JP Regular"/>
                        </a:rPr>
                        <a:t>持续跟踪 改进</a:t>
                      </a:r>
                      <a:endParaRPr sz="12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68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1600" spc="-5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绩效管理</a:t>
                      </a:r>
                      <a:endParaRPr sz="16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9209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0064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3" name="object 63"/>
          <p:cNvSpPr/>
          <p:nvPr/>
        </p:nvSpPr>
        <p:spPr>
          <a:xfrm>
            <a:off x="2144267" y="2680716"/>
            <a:ext cx="173736" cy="762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 flipH="1">
            <a:off x="4498847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104900" y="2842260"/>
            <a:ext cx="76200" cy="20878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197351" y="3032760"/>
            <a:ext cx="325120" cy="800100"/>
          </a:xfrm>
          <a:custGeom>
            <a:rect l="l" t="t" r="r" b="b"/>
            <a:pathLst>
              <a:path w="325120" h="800100">
                <a:moveTo>
                  <a:pt x="0" y="800100"/>
                </a:moveTo>
                <a:lnTo>
                  <a:pt x="324612" y="800100"/>
                </a:lnTo>
                <a:lnTo>
                  <a:pt x="324612" y="0"/>
                </a:lnTo>
                <a:lnTo>
                  <a:pt x="0" y="0"/>
                </a:lnTo>
                <a:lnTo>
                  <a:pt x="0" y="800100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454908" y="4157471"/>
            <a:ext cx="172212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454908" y="3593591"/>
            <a:ext cx="172212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3454908" y="3294888"/>
            <a:ext cx="172212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465576" y="2680716"/>
            <a:ext cx="172212" cy="762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037332" y="3593591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046476" y="3294888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 flipH="1">
            <a:off x="3197351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5748528" y="3593591"/>
            <a:ext cx="173736" cy="762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5757671" y="3294888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6963156" y="3593591"/>
            <a:ext cx="172212" cy="762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6972300" y="3294888"/>
            <a:ext cx="172211" cy="762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4588764" y="3049523"/>
            <a:ext cx="234950" cy="783590"/>
          </a:xfrm>
          <a:custGeom>
            <a:rect l="l" t="t" r="r" b="b"/>
            <a:pathLst>
              <a:path w="234950" h="783589">
                <a:moveTo>
                  <a:pt x="0" y="783336"/>
                </a:moveTo>
                <a:lnTo>
                  <a:pt x="234696" y="783336"/>
                </a:lnTo>
                <a:lnTo>
                  <a:pt x="234696" y="0"/>
                </a:lnTo>
                <a:lnTo>
                  <a:pt x="0" y="0"/>
                </a:lnTo>
                <a:lnTo>
                  <a:pt x="0" y="783336"/>
                </a:lnTo>
                <a:close/>
              </a:path>
            </a:pathLst>
          </a:custGeom>
          <a:solidFill>
            <a:srgbClr val="95C9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4823459" y="4172711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823459" y="3438144"/>
            <a:ext cx="173736" cy="76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834128" y="2697479"/>
            <a:ext cx="173736" cy="762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347971" y="3610355"/>
            <a:ext cx="172212" cy="762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357115" y="3311652"/>
            <a:ext cx="172212" cy="762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 flipH="1">
            <a:off x="8307323" y="1600200"/>
            <a:ext cx="0" cy="4742815"/>
          </a:xfrm>
          <a:custGeom>
            <a:rect l="l" t="t" r="r" b="b"/>
            <a:pathLst>
              <a:path h="4742815">
                <a:moveTo>
                  <a:pt x="0" y="0"/>
                </a:moveTo>
                <a:lnTo>
                  <a:pt x="0" y="4742688"/>
                </a:lnTo>
              </a:path>
            </a:pathLst>
          </a:custGeom>
          <a:ln w="12192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4980432" y="4677155"/>
            <a:ext cx="683260" cy="114300"/>
          </a:xfrm>
          <a:custGeom>
            <a:rect l="l" t="t" r="r" b="b"/>
            <a:pathLst>
              <a:path w="683260" h="114300">
                <a:moveTo>
                  <a:pt x="682751" y="0"/>
                </a:moveTo>
                <a:lnTo>
                  <a:pt x="0" y="0"/>
                </a:lnTo>
                <a:lnTo>
                  <a:pt x="341248" y="114300"/>
                </a:lnTo>
                <a:lnTo>
                  <a:pt x="682751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87" name="object 8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21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08621" y="6552124"/>
            <a:ext cx="1863725" cy="99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70"/>
              </a:lnSpc>
              <a:tabLst>
                <a:tab pos="1765300"/>
              </a:tabLst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</a:t>
            </a:r>
            <a:r>
              <a:rPr sz="700" spc="-5">
                <a:latin typeface="Arial"/>
                <a:cs typeface="Arial"/>
              </a:rPr>
              <a:t>8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5">
                <a:latin typeface="Arial"/>
                <a:cs typeface="Arial"/>
              </a:rPr>
              <a:t>K</a:t>
            </a:r>
            <a:r>
              <a:rPr sz="700" spc="-10">
                <a:latin typeface="Arial"/>
                <a:cs typeface="Arial"/>
              </a:rPr>
              <a:t>or</a:t>
            </a:r>
            <a:r>
              <a:rPr sz="700" spc="-5">
                <a:latin typeface="Arial"/>
                <a:cs typeface="Arial"/>
              </a:rPr>
              <a:t>n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15">
                <a:latin typeface="Arial"/>
                <a:cs typeface="Arial"/>
              </a:rPr>
              <a:t>F</a:t>
            </a:r>
            <a:r>
              <a:rPr sz="700" spc="-10">
                <a:latin typeface="Arial"/>
                <a:cs typeface="Arial"/>
              </a:rPr>
              <a:t>err</a:t>
            </a:r>
            <a:r>
              <a:rPr sz="700" spc="-30">
                <a:latin typeface="Arial"/>
                <a:cs typeface="Arial"/>
              </a:rPr>
              <a:t>y</a:t>
            </a:r>
            <a:r>
              <a:rPr sz="700" spc="-5">
                <a:latin typeface="Arial"/>
                <a:cs typeface="Arial"/>
              </a:rPr>
              <a:t>.</a:t>
            </a:r>
            <a:r>
              <a:rPr sz="700" spc="65">
                <a:latin typeface="Arial"/>
                <a:cs typeface="Arial"/>
              </a:rPr>
              <a:t> </a:t>
            </a:r>
            <a:r>
              <a:rPr sz="700" spc="-5">
                <a:latin typeface="Arial"/>
                <a:cs typeface="Arial"/>
              </a:rPr>
              <a:t>All</a:t>
            </a:r>
            <a:r>
              <a:rPr sz="700" spc="-15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</a:t>
            </a:r>
            <a:r>
              <a:rPr sz="700" spc="-5">
                <a:latin typeface="Arial"/>
                <a:cs typeface="Arial"/>
              </a:rPr>
              <a:t>ig</a:t>
            </a:r>
            <a:r>
              <a:rPr sz="700" spc="-10">
                <a:latin typeface="Arial"/>
                <a:cs typeface="Arial"/>
              </a:rPr>
              <a:t>h</a:t>
            </a:r>
            <a:r>
              <a:rPr sz="700" spc="-5">
                <a:latin typeface="Arial"/>
                <a:cs typeface="Arial"/>
              </a:rPr>
              <a:t>ts</a:t>
            </a:r>
            <a:r>
              <a:rPr sz="700" spc="15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</a:t>
            </a:r>
            <a:r>
              <a:rPr sz="700" spc="-5">
                <a:latin typeface="Arial"/>
                <a:cs typeface="Arial"/>
              </a:rPr>
              <a:t>s</a:t>
            </a:r>
            <a:r>
              <a:rPr sz="700" spc="-10">
                <a:latin typeface="Arial"/>
                <a:cs typeface="Arial"/>
              </a:rPr>
              <a:t>er</a:t>
            </a:r>
            <a:r>
              <a:rPr sz="700" spc="-5">
                <a:latin typeface="Arial"/>
                <a:cs typeface="Arial"/>
              </a:rPr>
              <a:t>v</a:t>
            </a:r>
            <a:r>
              <a:rPr sz="700" spc="-10">
                <a:latin typeface="Arial"/>
                <a:cs typeface="Arial"/>
              </a:rPr>
              <a:t>e</a:t>
            </a:r>
            <a:r>
              <a:rPr sz="700" spc="-5">
                <a:latin typeface="Arial"/>
                <a:cs typeface="Arial"/>
              </a:rPr>
              <a:t>d</a:t>
            </a:r>
            <a:r>
              <a:rPr sz="700">
                <a:latin typeface="Arial"/>
                <a:cs typeface="Arial"/>
              </a:rPr>
              <a:t>	</a:t>
            </a:r>
            <a:r>
              <a:rPr sz="700" spc="-10">
                <a:latin typeface="Arial"/>
                <a:cs typeface="Arial"/>
              </a:rPr>
              <a:t>22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481316" y="6027420"/>
            <a:ext cx="1384300" cy="622300"/>
          </a:xfrm>
          <a:custGeom>
            <a:rect l="l" t="t" r="r" b="b"/>
            <a:pathLst>
              <a:path w="1384300" h="622300">
                <a:moveTo>
                  <a:pt x="0" y="621791"/>
                </a:moveTo>
                <a:lnTo>
                  <a:pt x="1383792" y="621791"/>
                </a:lnTo>
                <a:lnTo>
                  <a:pt x="1383792" y="0"/>
                </a:lnTo>
                <a:lnTo>
                  <a:pt x="0" y="0"/>
                </a:lnTo>
                <a:lnTo>
                  <a:pt x="0" y="6217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948684" y="6027420"/>
            <a:ext cx="204470" cy="622300"/>
          </a:xfrm>
          <a:custGeom>
            <a:rect l="l" t="t" r="r" b="b"/>
            <a:pathLst>
              <a:path w="204470" h="622300">
                <a:moveTo>
                  <a:pt x="0" y="621791"/>
                </a:moveTo>
                <a:lnTo>
                  <a:pt x="204216" y="621791"/>
                </a:lnTo>
                <a:lnTo>
                  <a:pt x="204216" y="0"/>
                </a:lnTo>
                <a:lnTo>
                  <a:pt x="0" y="0"/>
                </a:lnTo>
                <a:lnTo>
                  <a:pt x="0" y="6217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2964" y="6027420"/>
            <a:ext cx="186055" cy="622300"/>
          </a:xfrm>
          <a:custGeom>
            <a:rect l="l" t="t" r="r" b="b"/>
            <a:pathLst>
              <a:path w="186054" h="622300">
                <a:moveTo>
                  <a:pt x="0" y="621791"/>
                </a:moveTo>
                <a:lnTo>
                  <a:pt x="185928" y="621791"/>
                </a:lnTo>
                <a:lnTo>
                  <a:pt x="185928" y="0"/>
                </a:lnTo>
                <a:lnTo>
                  <a:pt x="0" y="0"/>
                </a:lnTo>
                <a:lnTo>
                  <a:pt x="0" y="6217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152900" y="4998720"/>
            <a:ext cx="3328670" cy="1828800"/>
          </a:xfrm>
          <a:custGeom>
            <a:rect l="l" t="t" r="r" b="b"/>
            <a:pathLst>
              <a:path w="3328670" h="1828800">
                <a:moveTo>
                  <a:pt x="0" y="1828799"/>
                </a:moveTo>
                <a:lnTo>
                  <a:pt x="3328415" y="1828799"/>
                </a:lnTo>
                <a:lnTo>
                  <a:pt x="3328415" y="0"/>
                </a:lnTo>
                <a:lnTo>
                  <a:pt x="0" y="0"/>
                </a:lnTo>
                <a:lnTo>
                  <a:pt x="0" y="1828799"/>
                </a:lnTo>
                <a:close/>
              </a:path>
            </a:pathLst>
          </a:custGeom>
          <a:solidFill>
            <a:srgbClr val="FF83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78891" y="6021323"/>
            <a:ext cx="3670300" cy="806450"/>
          </a:xfrm>
          <a:custGeom>
            <a:rect l="l" t="t" r="r" b="b"/>
            <a:pathLst>
              <a:path w="3670300" h="806450">
                <a:moveTo>
                  <a:pt x="0" y="806196"/>
                </a:moveTo>
                <a:lnTo>
                  <a:pt x="3669791" y="806196"/>
                </a:lnTo>
                <a:lnTo>
                  <a:pt x="3669791" y="0"/>
                </a:lnTo>
                <a:lnTo>
                  <a:pt x="0" y="0"/>
                </a:lnTo>
                <a:lnTo>
                  <a:pt x="0" y="806196"/>
                </a:lnTo>
                <a:close/>
              </a:path>
            </a:pathLst>
          </a:custGeom>
          <a:solidFill>
            <a:srgbClr val="FF83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423659" y="1168908"/>
            <a:ext cx="2580640" cy="2377440"/>
          </a:xfrm>
          <a:custGeom>
            <a:rect l="l" t="t" r="r" b="b"/>
            <a:pathLst>
              <a:path w="2580640" h="2377440">
                <a:moveTo>
                  <a:pt x="0" y="2377440"/>
                </a:moveTo>
                <a:lnTo>
                  <a:pt x="2580132" y="2377440"/>
                </a:lnTo>
                <a:lnTo>
                  <a:pt x="2580132" y="0"/>
                </a:lnTo>
                <a:lnTo>
                  <a:pt x="0" y="0"/>
                </a:lnTo>
                <a:lnTo>
                  <a:pt x="0" y="2377440"/>
                </a:lnTo>
                <a:close/>
              </a:path>
            </a:pathLst>
          </a:custGeom>
          <a:solidFill>
            <a:srgbClr val="C4D5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126236" y="1109472"/>
            <a:ext cx="3032760" cy="1757680"/>
          </a:xfrm>
          <a:custGeom>
            <a:rect l="l" t="t" r="r" b="b"/>
            <a:pathLst>
              <a:path w="3032760" h="1757680">
                <a:moveTo>
                  <a:pt x="0" y="1757172"/>
                </a:moveTo>
                <a:lnTo>
                  <a:pt x="3032760" y="1757172"/>
                </a:lnTo>
                <a:lnTo>
                  <a:pt x="3032760" y="0"/>
                </a:lnTo>
                <a:lnTo>
                  <a:pt x="0" y="0"/>
                </a:lnTo>
                <a:lnTo>
                  <a:pt x="0" y="1757172"/>
                </a:lnTo>
                <a:close/>
              </a:path>
            </a:pathLst>
          </a:custGeom>
          <a:solidFill>
            <a:srgbClr val="C4D5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586841" y="397891"/>
            <a:ext cx="141986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管理模式：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86841" y="699338"/>
            <a:ext cx="58845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10">
                <a:latin typeface="Noto Sans CJK JP Regular"/>
                <a:cs typeface="Noto Sans CJK JP Regular"/>
              </a:rPr>
              <a:t>表面为职能管理模式，实际运作为</a:t>
            </a:r>
            <a:r>
              <a:rPr sz="2200">
                <a:latin typeface="Noto Sans CJK JP Regular"/>
                <a:cs typeface="Noto Sans CJK JP Regular"/>
              </a:rPr>
              <a:t>直</a:t>
            </a:r>
            <a:r>
              <a:rPr sz="2200" spc="-10">
                <a:latin typeface="Noto Sans CJK JP Regular"/>
                <a:cs typeface="Noto Sans CJK JP Regular"/>
              </a:rPr>
              <a:t>线管</a:t>
            </a:r>
            <a:r>
              <a:rPr sz="2200">
                <a:latin typeface="Noto Sans CJK JP Regular"/>
                <a:cs typeface="Noto Sans CJK JP Regular"/>
              </a:rPr>
              <a:t>理</a:t>
            </a:r>
            <a:r>
              <a:rPr sz="2200" spc="-10">
                <a:latin typeface="Noto Sans CJK JP Regular"/>
                <a:cs typeface="Noto Sans CJK JP Regular"/>
              </a:rPr>
              <a:t>模式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66522" y="2320289"/>
            <a:ext cx="6188075" cy="2505710"/>
          </a:xfrm>
          <a:custGeom>
            <a:rect l="l" t="t" r="r" b="b"/>
            <a:pathLst>
              <a:path w="6188075" h="2505710">
                <a:moveTo>
                  <a:pt x="0" y="2505202"/>
                </a:moveTo>
                <a:lnTo>
                  <a:pt x="61387" y="2504886"/>
                </a:lnTo>
                <a:lnTo>
                  <a:pt x="122753" y="2503945"/>
                </a:lnTo>
                <a:lnTo>
                  <a:pt x="184078" y="2502387"/>
                </a:lnTo>
                <a:lnTo>
                  <a:pt x="245342" y="2500219"/>
                </a:lnTo>
                <a:lnTo>
                  <a:pt x="306522" y="2497451"/>
                </a:lnTo>
                <a:lnTo>
                  <a:pt x="367599" y="2494090"/>
                </a:lnTo>
                <a:lnTo>
                  <a:pt x="428552" y="2490145"/>
                </a:lnTo>
                <a:lnTo>
                  <a:pt x="489360" y="2485624"/>
                </a:lnTo>
                <a:lnTo>
                  <a:pt x="550003" y="2480535"/>
                </a:lnTo>
                <a:lnTo>
                  <a:pt x="610459" y="2474886"/>
                </a:lnTo>
                <a:lnTo>
                  <a:pt x="670708" y="2468686"/>
                </a:lnTo>
                <a:lnTo>
                  <a:pt x="730729" y="2461942"/>
                </a:lnTo>
                <a:lnTo>
                  <a:pt x="790503" y="2454664"/>
                </a:lnTo>
                <a:lnTo>
                  <a:pt x="850007" y="2446859"/>
                </a:lnTo>
                <a:lnTo>
                  <a:pt x="909221" y="2438535"/>
                </a:lnTo>
                <a:lnTo>
                  <a:pt x="968124" y="2429701"/>
                </a:lnTo>
                <a:lnTo>
                  <a:pt x="1026697" y="2420365"/>
                </a:lnTo>
                <a:lnTo>
                  <a:pt x="1084917" y="2410535"/>
                </a:lnTo>
                <a:lnTo>
                  <a:pt x="1142765" y="2400219"/>
                </a:lnTo>
                <a:lnTo>
                  <a:pt x="1200219" y="2389426"/>
                </a:lnTo>
                <a:lnTo>
                  <a:pt x="1257259" y="2378164"/>
                </a:lnTo>
                <a:lnTo>
                  <a:pt x="1313864" y="2366440"/>
                </a:lnTo>
                <a:lnTo>
                  <a:pt x="1370014" y="2354265"/>
                </a:lnTo>
                <a:lnTo>
                  <a:pt x="1425688" y="2341644"/>
                </a:lnTo>
                <a:lnTo>
                  <a:pt x="1480864" y="2328588"/>
                </a:lnTo>
                <a:lnTo>
                  <a:pt x="1535523" y="2315103"/>
                </a:lnTo>
                <a:lnTo>
                  <a:pt x="1589644" y="2301199"/>
                </a:lnTo>
                <a:lnTo>
                  <a:pt x="1643205" y="2286883"/>
                </a:lnTo>
                <a:lnTo>
                  <a:pt x="1696187" y="2272164"/>
                </a:lnTo>
                <a:lnTo>
                  <a:pt x="1748568" y="2257049"/>
                </a:lnTo>
                <a:lnTo>
                  <a:pt x="1800328" y="2241548"/>
                </a:lnTo>
                <a:lnTo>
                  <a:pt x="1851446" y="2225668"/>
                </a:lnTo>
                <a:lnTo>
                  <a:pt x="1901902" y="2209418"/>
                </a:lnTo>
                <a:lnTo>
                  <a:pt x="1951673" y="2192805"/>
                </a:lnTo>
                <a:lnTo>
                  <a:pt x="2000741" y="2175839"/>
                </a:lnTo>
                <a:lnTo>
                  <a:pt x="2049084" y="2158527"/>
                </a:lnTo>
                <a:lnTo>
                  <a:pt x="2096682" y="2140877"/>
                </a:lnTo>
                <a:lnTo>
                  <a:pt x="2143513" y="2122898"/>
                </a:lnTo>
                <a:lnTo>
                  <a:pt x="2189558" y="2104598"/>
                </a:lnTo>
                <a:lnTo>
                  <a:pt x="2234795" y="2085985"/>
                </a:lnTo>
                <a:lnTo>
                  <a:pt x="2279203" y="2067068"/>
                </a:lnTo>
                <a:lnTo>
                  <a:pt x="2322763" y="2047854"/>
                </a:lnTo>
                <a:lnTo>
                  <a:pt x="2365452" y="2028352"/>
                </a:lnTo>
                <a:lnTo>
                  <a:pt x="2407252" y="2008570"/>
                </a:lnTo>
                <a:lnTo>
                  <a:pt x="2448140" y="1988517"/>
                </a:lnTo>
                <a:lnTo>
                  <a:pt x="2488096" y="1968200"/>
                </a:lnTo>
                <a:lnTo>
                  <a:pt x="2527099" y="1947627"/>
                </a:lnTo>
                <a:lnTo>
                  <a:pt x="2565129" y="1926808"/>
                </a:lnTo>
                <a:lnTo>
                  <a:pt x="2602165" y="1905750"/>
                </a:lnTo>
                <a:lnTo>
                  <a:pt x="2638187" y="1884462"/>
                </a:lnTo>
                <a:lnTo>
                  <a:pt x="2673172" y="1862951"/>
                </a:lnTo>
                <a:lnTo>
                  <a:pt x="2707102" y="1841226"/>
                </a:lnTo>
                <a:lnTo>
                  <a:pt x="2739955" y="1819296"/>
                </a:lnTo>
                <a:lnTo>
                  <a:pt x="2771710" y="1797167"/>
                </a:lnTo>
                <a:lnTo>
                  <a:pt x="2831845" y="1752351"/>
                </a:lnTo>
                <a:lnTo>
                  <a:pt x="2887341" y="1706843"/>
                </a:lnTo>
                <a:lnTo>
                  <a:pt x="2938032" y="1660708"/>
                </a:lnTo>
                <a:lnTo>
                  <a:pt x="2983753" y="1614014"/>
                </a:lnTo>
                <a:lnTo>
                  <a:pt x="3024337" y="1566826"/>
                </a:lnTo>
                <a:lnTo>
                  <a:pt x="3059621" y="1519209"/>
                </a:lnTo>
                <a:lnTo>
                  <a:pt x="3089436" y="1471230"/>
                </a:lnTo>
                <a:lnTo>
                  <a:pt x="3113619" y="1422953"/>
                </a:lnTo>
                <a:lnTo>
                  <a:pt x="3132002" y="1374446"/>
                </a:lnTo>
                <a:lnTo>
                  <a:pt x="3144422" y="1325774"/>
                </a:lnTo>
                <a:lnTo>
                  <a:pt x="3150711" y="1277003"/>
                </a:lnTo>
                <a:lnTo>
                  <a:pt x="3152311" y="1227552"/>
                </a:lnTo>
                <a:lnTo>
                  <a:pt x="3154714" y="1202513"/>
                </a:lnTo>
                <a:lnTo>
                  <a:pt x="3164228" y="1152497"/>
                </a:lnTo>
                <a:lnTo>
                  <a:pt x="3179873" y="1102622"/>
                </a:lnTo>
                <a:lnTo>
                  <a:pt x="3201478" y="1052961"/>
                </a:lnTo>
                <a:lnTo>
                  <a:pt x="3228868" y="1003584"/>
                </a:lnTo>
                <a:lnTo>
                  <a:pt x="3261871" y="954563"/>
                </a:lnTo>
                <a:lnTo>
                  <a:pt x="3300316" y="905969"/>
                </a:lnTo>
                <a:lnTo>
                  <a:pt x="3344028" y="857874"/>
                </a:lnTo>
                <a:lnTo>
                  <a:pt x="3392835" y="810349"/>
                </a:lnTo>
                <a:lnTo>
                  <a:pt x="3446565" y="763464"/>
                </a:lnTo>
                <a:lnTo>
                  <a:pt x="3505044" y="717292"/>
                </a:lnTo>
                <a:lnTo>
                  <a:pt x="3536011" y="694495"/>
                </a:lnTo>
                <a:lnTo>
                  <a:pt x="3568101" y="671903"/>
                </a:lnTo>
                <a:lnTo>
                  <a:pt x="3601291" y="649525"/>
                </a:lnTo>
                <a:lnTo>
                  <a:pt x="3635562" y="627369"/>
                </a:lnTo>
                <a:lnTo>
                  <a:pt x="3670890" y="605445"/>
                </a:lnTo>
                <a:lnTo>
                  <a:pt x="3707254" y="583761"/>
                </a:lnTo>
                <a:lnTo>
                  <a:pt x="3744633" y="562327"/>
                </a:lnTo>
                <a:lnTo>
                  <a:pt x="3783005" y="541151"/>
                </a:lnTo>
                <a:lnTo>
                  <a:pt x="3822349" y="520242"/>
                </a:lnTo>
                <a:lnTo>
                  <a:pt x="3862643" y="499609"/>
                </a:lnTo>
                <a:lnTo>
                  <a:pt x="3903865" y="479261"/>
                </a:lnTo>
                <a:lnTo>
                  <a:pt x="3945994" y="459207"/>
                </a:lnTo>
                <a:lnTo>
                  <a:pt x="3989008" y="439456"/>
                </a:lnTo>
                <a:lnTo>
                  <a:pt x="4032885" y="420016"/>
                </a:lnTo>
                <a:lnTo>
                  <a:pt x="4077605" y="400898"/>
                </a:lnTo>
                <a:lnTo>
                  <a:pt x="4123145" y="382108"/>
                </a:lnTo>
                <a:lnTo>
                  <a:pt x="4169484" y="363657"/>
                </a:lnTo>
                <a:lnTo>
                  <a:pt x="4216600" y="345554"/>
                </a:lnTo>
                <a:lnTo>
                  <a:pt x="4264472" y="327807"/>
                </a:lnTo>
                <a:lnTo>
                  <a:pt x="4313078" y="310425"/>
                </a:lnTo>
                <a:lnTo>
                  <a:pt x="4362396" y="293417"/>
                </a:lnTo>
                <a:lnTo>
                  <a:pt x="4412405" y="276792"/>
                </a:lnTo>
                <a:lnTo>
                  <a:pt x="4463083" y="260559"/>
                </a:lnTo>
                <a:lnTo>
                  <a:pt x="4514409" y="244727"/>
                </a:lnTo>
                <a:lnTo>
                  <a:pt x="4566362" y="229304"/>
                </a:lnTo>
                <a:lnTo>
                  <a:pt x="4618918" y="214300"/>
                </a:lnTo>
                <a:lnTo>
                  <a:pt x="4672058" y="199724"/>
                </a:lnTo>
                <a:lnTo>
                  <a:pt x="4725759" y="185584"/>
                </a:lnTo>
                <a:lnTo>
                  <a:pt x="4780000" y="171890"/>
                </a:lnTo>
                <a:lnTo>
                  <a:pt x="4834758" y="158649"/>
                </a:lnTo>
                <a:lnTo>
                  <a:pt x="4890014" y="145872"/>
                </a:lnTo>
                <a:lnTo>
                  <a:pt x="4945744" y="133568"/>
                </a:lnTo>
                <a:lnTo>
                  <a:pt x="5001928" y="121744"/>
                </a:lnTo>
                <a:lnTo>
                  <a:pt x="5058544" y="110410"/>
                </a:lnTo>
                <a:lnTo>
                  <a:pt x="5115569" y="99575"/>
                </a:lnTo>
                <a:lnTo>
                  <a:pt x="5172984" y="89247"/>
                </a:lnTo>
                <a:lnTo>
                  <a:pt x="5230765" y="79436"/>
                </a:lnTo>
                <a:lnTo>
                  <a:pt x="5288892" y="70151"/>
                </a:lnTo>
                <a:lnTo>
                  <a:pt x="5347343" y="61401"/>
                </a:lnTo>
                <a:lnTo>
                  <a:pt x="5406096" y="53193"/>
                </a:lnTo>
                <a:lnTo>
                  <a:pt x="5465129" y="45538"/>
                </a:lnTo>
                <a:lnTo>
                  <a:pt x="5524422" y="38444"/>
                </a:lnTo>
                <a:lnTo>
                  <a:pt x="5583952" y="31921"/>
                </a:lnTo>
                <a:lnTo>
                  <a:pt x="5643698" y="25976"/>
                </a:lnTo>
                <a:lnTo>
                  <a:pt x="5703639" y="20619"/>
                </a:lnTo>
                <a:lnTo>
                  <a:pt x="5763752" y="15859"/>
                </a:lnTo>
                <a:lnTo>
                  <a:pt x="5824016" y="11705"/>
                </a:lnTo>
                <a:lnTo>
                  <a:pt x="5884410" y="8165"/>
                </a:lnTo>
                <a:lnTo>
                  <a:pt x="5944912" y="5249"/>
                </a:lnTo>
                <a:lnTo>
                  <a:pt x="6005500" y="2966"/>
                </a:lnTo>
                <a:lnTo>
                  <a:pt x="6066153" y="1324"/>
                </a:lnTo>
                <a:lnTo>
                  <a:pt x="6126849" y="332"/>
                </a:lnTo>
                <a:lnTo>
                  <a:pt x="6187567" y="0"/>
                </a:lnTo>
              </a:path>
            </a:pathLst>
          </a:custGeom>
          <a:ln w="38100">
            <a:solidFill>
              <a:srgbClr val="77BB1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29844" y="5852261"/>
            <a:ext cx="711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决策者的助手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996820" y="4778501"/>
            <a:ext cx="2026920" cy="72644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085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保持统一指挥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发挥职能部门专业化和管理特点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职能部门拥有的资源容易被基层共享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不同功能部门间横向协调较差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666235" y="3312414"/>
            <a:ext cx="1798320" cy="72644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085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强化横向联系，促进部门协同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容易调动资源，进行项目式管理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容易培养专业人才的合作精神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对项目经理能力要求高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473444" y="3594861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事业部式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73444" y="3747261"/>
            <a:ext cx="1798320" cy="100076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085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充分授权，有利于调动各事业部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高层领导可集中精力制定战略</a:t>
            </a:r>
            <a:endParaRPr sz="900">
              <a:latin typeface="Noto Sans CJK JP Regular"/>
              <a:cs typeface="Noto Sans CJK JP Regular"/>
            </a:endParaRPr>
          </a:p>
          <a:p>
            <a:pPr marL="184785" marR="5080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各事业部专注于某一产品或地 域，能较好满足要求，提高竞争 力</a:t>
            </a:r>
            <a:endParaRPr sz="9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900">
                <a:latin typeface="Noto Sans CJK JP Regular"/>
                <a:cs typeface="Noto Sans CJK JP Regular"/>
              </a:rPr>
              <a:t>适合大规模的集团企业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60320" y="1353311"/>
            <a:ext cx="535305" cy="193675"/>
          </a:xfrm>
          <a:prstGeom prst="rect">
            <a:avLst/>
          </a:prstGeom>
          <a:solidFill>
            <a:srgbClr val="FFFFFF"/>
          </a:solidFill>
          <a:ln w="12191">
            <a:solidFill>
              <a:srgbClr val="000000"/>
            </a:solidFill>
          </a:ln>
        </p:spPr>
        <p:txBody>
          <a:bodyPr vert="horz" wrap="square" lIns="0" tIns="241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6520">
              <a:lnSpc>
                <a:spcPct val="100000"/>
              </a:lnSpc>
              <a:spcBef>
                <a:spcPts val="190"/>
              </a:spcBef>
            </a:pPr>
            <a:r>
              <a:rPr sz="900">
                <a:latin typeface="Noto Sans CJK JP Regular"/>
                <a:cs typeface="Noto Sans CJK JP Regular"/>
              </a:rPr>
              <a:t>总经理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691639" y="1740407"/>
            <a:ext cx="571500" cy="193675"/>
          </a:xfrm>
          <a:prstGeom prst="rect">
            <a:avLst/>
          </a:prstGeom>
          <a:solidFill>
            <a:srgbClr val="FFFFFF"/>
          </a:solidFill>
          <a:ln w="12191">
            <a:solidFill>
              <a:srgbClr val="000000"/>
            </a:solidFill>
          </a:ln>
        </p:spPr>
        <p:txBody>
          <a:bodyPr vert="horz" wrap="square" lIns="0" tIns="234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85"/>
              </a:spcBef>
            </a:pPr>
            <a:r>
              <a:rPr sz="900">
                <a:latin typeface="Noto Sans CJK JP Regular"/>
                <a:cs typeface="Noto Sans CJK JP Regular"/>
              </a:rPr>
              <a:t>设计院院长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691639" y="2061972"/>
            <a:ext cx="571500" cy="193675"/>
          </a:xfrm>
          <a:prstGeom prst="rect">
            <a:avLst/>
          </a:prstGeom>
          <a:solidFill>
            <a:srgbClr val="FFFFFF"/>
          </a:solidFill>
          <a:ln w="12191">
            <a:solidFill>
              <a:srgbClr val="000000"/>
            </a:solidFill>
          </a:ln>
        </p:spPr>
        <p:txBody>
          <a:bodyPr vert="horz" wrap="square" lIns="0" tIns="241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90"/>
              </a:spcBef>
            </a:pPr>
            <a:r>
              <a:rPr sz="900" spc="-5">
                <a:latin typeface="Noto Sans CJK JP Regular"/>
                <a:cs typeface="Noto Sans CJK JP Regular"/>
              </a:rPr>
              <a:t>高级工程师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1691639" y="2319527"/>
            <a:ext cx="533400" cy="193675"/>
          </a:xfrm>
          <a:custGeom>
            <a:rect l="l" t="t" r="r" b="b"/>
            <a:pathLst>
              <a:path w="533400" h="193675">
                <a:moveTo>
                  <a:pt x="0" y="193548"/>
                </a:moveTo>
                <a:lnTo>
                  <a:pt x="533400" y="193548"/>
                </a:lnTo>
                <a:lnTo>
                  <a:pt x="533400" y="0"/>
                </a:lnTo>
                <a:lnTo>
                  <a:pt x="0" y="0"/>
                </a:lnTo>
                <a:lnTo>
                  <a:pt x="0" y="19354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1697735" y="2325623"/>
            <a:ext cx="521334" cy="19558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177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7630">
              <a:lnSpc>
                <a:spcPct val="100000"/>
              </a:lnSpc>
              <a:spcBef>
                <a:spcPts val="140"/>
              </a:spcBef>
            </a:pPr>
            <a:r>
              <a:rPr sz="900">
                <a:latin typeface="Noto Sans CJK JP Regular"/>
                <a:cs typeface="Noto Sans CJK JP Regular"/>
              </a:rPr>
              <a:t>工程师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1691639" y="2577083"/>
            <a:ext cx="533400" cy="192405"/>
          </a:xfrm>
          <a:custGeom>
            <a:rect l="l" t="t" r="r" b="b"/>
            <a:pathLst>
              <a:path w="533400" h="192405">
                <a:moveTo>
                  <a:pt x="0" y="192024"/>
                </a:moveTo>
                <a:lnTo>
                  <a:pt x="533400" y="192024"/>
                </a:lnTo>
                <a:lnTo>
                  <a:pt x="533400" y="0"/>
                </a:lnTo>
                <a:lnTo>
                  <a:pt x="0" y="0"/>
                </a:lnTo>
                <a:lnTo>
                  <a:pt x="0" y="192024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1697735" y="2532888"/>
            <a:ext cx="521334" cy="279400"/>
          </a:xfrm>
          <a:prstGeom prst="rect">
            <a:avLst/>
          </a:prstGeom>
          <a:solidFill>
            <a:srgbClr val="FFCE00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">
              <a:lnSpc>
                <a:spcPct val="100000"/>
              </a:lnSpc>
              <a:spcBef>
                <a:spcPts val="535"/>
              </a:spcBef>
            </a:pPr>
            <a:r>
              <a:rPr sz="900">
                <a:latin typeface="Noto Sans CJK JP Regular"/>
                <a:cs typeface="Noto Sans CJK JP Regular"/>
              </a:rPr>
              <a:t>项目经理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560320" y="1740407"/>
            <a:ext cx="573405" cy="193675"/>
          </a:xfrm>
          <a:prstGeom prst="rect">
            <a:avLst/>
          </a:prstGeom>
          <a:solidFill>
            <a:srgbClr val="FFFFFF"/>
          </a:solidFill>
          <a:ln w="12191">
            <a:solidFill>
              <a:srgbClr val="000000"/>
            </a:solidFill>
          </a:ln>
        </p:spPr>
        <p:txBody>
          <a:bodyPr vert="horz" wrap="square" lIns="0" tIns="234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85"/>
              </a:spcBef>
            </a:pPr>
            <a:r>
              <a:rPr sz="900">
                <a:latin typeface="Noto Sans CJK JP Regular"/>
                <a:cs typeface="Noto Sans CJK JP Regular"/>
              </a:rPr>
              <a:t>设计院院长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560320" y="2061972"/>
            <a:ext cx="573405" cy="193675"/>
          </a:xfrm>
          <a:prstGeom prst="rect">
            <a:avLst/>
          </a:prstGeom>
          <a:solidFill>
            <a:srgbClr val="FFFFFF"/>
          </a:solidFill>
          <a:ln w="12191">
            <a:solidFill>
              <a:srgbClr val="000000"/>
            </a:solidFill>
          </a:ln>
        </p:spPr>
        <p:txBody>
          <a:bodyPr vert="horz" wrap="square" lIns="0" tIns="241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90"/>
              </a:spcBef>
            </a:pPr>
            <a:r>
              <a:rPr sz="900" spc="-5">
                <a:latin typeface="Noto Sans CJK JP Regular"/>
                <a:cs typeface="Noto Sans CJK JP Regular"/>
              </a:rPr>
              <a:t>高级工程师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560320" y="2319527"/>
            <a:ext cx="535305" cy="193675"/>
          </a:xfrm>
          <a:custGeom>
            <a:rect l="l" t="t" r="r" b="b"/>
            <a:pathLst>
              <a:path w="535305" h="193675">
                <a:moveTo>
                  <a:pt x="0" y="193548"/>
                </a:moveTo>
                <a:lnTo>
                  <a:pt x="534924" y="193548"/>
                </a:lnTo>
                <a:lnTo>
                  <a:pt x="534924" y="0"/>
                </a:lnTo>
                <a:lnTo>
                  <a:pt x="0" y="0"/>
                </a:lnTo>
                <a:lnTo>
                  <a:pt x="0" y="19354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2566416" y="2325623"/>
            <a:ext cx="523240" cy="19558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177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>
              <a:lnSpc>
                <a:spcPct val="100000"/>
              </a:lnSpc>
              <a:spcBef>
                <a:spcPts val="140"/>
              </a:spcBef>
            </a:pPr>
            <a:r>
              <a:rPr sz="900">
                <a:latin typeface="Noto Sans CJK JP Regular"/>
                <a:cs typeface="Noto Sans CJK JP Regular"/>
              </a:rPr>
              <a:t>工程师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560320" y="2577083"/>
            <a:ext cx="535305" cy="192405"/>
          </a:xfrm>
          <a:custGeom>
            <a:rect l="l" t="t" r="r" b="b"/>
            <a:pathLst>
              <a:path w="535305" h="192405">
                <a:moveTo>
                  <a:pt x="0" y="192024"/>
                </a:moveTo>
                <a:lnTo>
                  <a:pt x="534924" y="192024"/>
                </a:lnTo>
                <a:lnTo>
                  <a:pt x="534924" y="0"/>
                </a:lnTo>
                <a:lnTo>
                  <a:pt x="0" y="0"/>
                </a:lnTo>
                <a:lnTo>
                  <a:pt x="0" y="192024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2566416" y="2532888"/>
            <a:ext cx="523240" cy="279400"/>
          </a:xfrm>
          <a:prstGeom prst="rect">
            <a:avLst/>
          </a:prstGeom>
          <a:solidFill>
            <a:srgbClr val="FFCE00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655">
              <a:lnSpc>
                <a:spcPct val="100000"/>
              </a:lnSpc>
              <a:spcBef>
                <a:spcPts val="535"/>
              </a:spcBef>
            </a:pPr>
            <a:r>
              <a:rPr sz="900">
                <a:latin typeface="Noto Sans CJK JP Regular"/>
                <a:cs typeface="Noto Sans CJK JP Regular"/>
              </a:rPr>
              <a:t>项目成员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432047" y="1740407"/>
            <a:ext cx="533400" cy="193675"/>
          </a:xfrm>
          <a:prstGeom prst="rect">
            <a:avLst/>
          </a:prstGeom>
          <a:solidFill>
            <a:srgbClr val="FFFFFF"/>
          </a:solidFill>
          <a:ln w="12192">
            <a:solidFill>
              <a:srgbClr val="000000"/>
            </a:solidFill>
          </a:ln>
        </p:spPr>
        <p:txBody>
          <a:bodyPr vert="horz" wrap="square" lIns="0" tIns="234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85"/>
              </a:spcBef>
            </a:pPr>
            <a:r>
              <a:rPr sz="900">
                <a:latin typeface="Noto Sans CJK JP Regular"/>
                <a:cs typeface="Noto Sans CJK JP Regular"/>
              </a:rPr>
              <a:t>职能经理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432047" y="2061972"/>
            <a:ext cx="533400" cy="193675"/>
          </a:xfrm>
          <a:prstGeom prst="rect">
            <a:avLst/>
          </a:prstGeom>
          <a:solidFill>
            <a:srgbClr val="FFFFFF"/>
          </a:solidFill>
          <a:ln w="12192">
            <a:solidFill>
              <a:srgbClr val="000000"/>
            </a:solidFill>
          </a:ln>
        </p:spPr>
        <p:txBody>
          <a:bodyPr vert="horz" wrap="square" lIns="0" tIns="241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400">
              <a:lnSpc>
                <a:spcPct val="100000"/>
              </a:lnSpc>
              <a:spcBef>
                <a:spcPts val="190"/>
              </a:spcBef>
            </a:pPr>
            <a:r>
              <a:rPr sz="900" spc="-5">
                <a:latin typeface="Noto Sans CJK JP Regular"/>
                <a:cs typeface="Noto Sans CJK JP Regular"/>
              </a:rPr>
              <a:t>职员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432047" y="2319527"/>
            <a:ext cx="533400" cy="193675"/>
          </a:xfrm>
          <a:custGeom>
            <a:rect l="l" t="t" r="r" b="b"/>
            <a:pathLst>
              <a:path w="533400" h="193675">
                <a:moveTo>
                  <a:pt x="0" y="193548"/>
                </a:moveTo>
                <a:lnTo>
                  <a:pt x="533400" y="193548"/>
                </a:lnTo>
                <a:lnTo>
                  <a:pt x="533400" y="0"/>
                </a:lnTo>
                <a:lnTo>
                  <a:pt x="0" y="0"/>
                </a:lnTo>
                <a:lnTo>
                  <a:pt x="0" y="19354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3438144" y="2325623"/>
            <a:ext cx="521334" cy="19558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177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050">
              <a:lnSpc>
                <a:spcPct val="100000"/>
              </a:lnSpc>
              <a:spcBef>
                <a:spcPts val="140"/>
              </a:spcBef>
            </a:pPr>
            <a:r>
              <a:rPr sz="900">
                <a:latin typeface="Noto Sans CJK JP Regular"/>
                <a:cs typeface="Noto Sans CJK JP Regular"/>
              </a:rPr>
              <a:t>职员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3432047" y="2577083"/>
            <a:ext cx="533400" cy="192405"/>
          </a:xfrm>
          <a:custGeom>
            <a:rect l="l" t="t" r="r" b="b"/>
            <a:pathLst>
              <a:path w="533400" h="192405">
                <a:moveTo>
                  <a:pt x="0" y="192024"/>
                </a:moveTo>
                <a:lnTo>
                  <a:pt x="533400" y="192024"/>
                </a:lnTo>
                <a:lnTo>
                  <a:pt x="533400" y="0"/>
                </a:lnTo>
                <a:lnTo>
                  <a:pt x="0" y="0"/>
                </a:lnTo>
                <a:lnTo>
                  <a:pt x="0" y="192024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3438144" y="2532888"/>
            <a:ext cx="521334" cy="279400"/>
          </a:xfrm>
          <a:prstGeom prst="rect">
            <a:avLst/>
          </a:prstGeom>
          <a:solidFill>
            <a:srgbClr val="FFCE00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">
              <a:lnSpc>
                <a:spcPct val="100000"/>
              </a:lnSpc>
              <a:spcBef>
                <a:spcPts val="535"/>
              </a:spcBef>
            </a:pPr>
            <a:r>
              <a:rPr sz="900">
                <a:latin typeface="Noto Sans CJK JP Regular"/>
                <a:cs typeface="Noto Sans CJK JP Regular"/>
              </a:rPr>
              <a:t>项目成员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1958339" y="1546860"/>
            <a:ext cx="871219" cy="193675"/>
          </a:xfrm>
          <a:custGeom>
            <a:rect l="l" t="t" r="r" b="b"/>
            <a:pathLst>
              <a:path w="871219" h="193675">
                <a:moveTo>
                  <a:pt x="871093" y="0"/>
                </a:moveTo>
                <a:lnTo>
                  <a:pt x="871093" y="96519"/>
                </a:lnTo>
                <a:lnTo>
                  <a:pt x="0" y="96519"/>
                </a:lnTo>
                <a:lnTo>
                  <a:pt x="0" y="193166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 flipH="1">
            <a:off x="2828544" y="1546860"/>
            <a:ext cx="0" cy="193675"/>
          </a:xfrm>
          <a:custGeom>
            <a:rect l="l" t="t" r="r" b="b"/>
            <a:pathLst>
              <a:path h="193675">
                <a:moveTo>
                  <a:pt x="0" y="0"/>
                </a:moveTo>
                <a:lnTo>
                  <a:pt x="0" y="193166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828544" y="1546860"/>
            <a:ext cx="869950" cy="193675"/>
          </a:xfrm>
          <a:custGeom>
            <a:rect l="l" t="t" r="r" b="b"/>
            <a:pathLst>
              <a:path w="869950" h="193675">
                <a:moveTo>
                  <a:pt x="0" y="0"/>
                </a:moveTo>
                <a:lnTo>
                  <a:pt x="0" y="96519"/>
                </a:lnTo>
                <a:lnTo>
                  <a:pt x="869442" y="96519"/>
                </a:lnTo>
                <a:lnTo>
                  <a:pt x="869442" y="193166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461388" y="1836420"/>
            <a:ext cx="232410" cy="322580"/>
          </a:xfrm>
          <a:custGeom>
            <a:rect l="l" t="t" r="r" b="b"/>
            <a:pathLst>
              <a:path w="232410" h="322580">
                <a:moveTo>
                  <a:pt x="230250" y="0"/>
                </a:moveTo>
                <a:lnTo>
                  <a:pt x="0" y="0"/>
                </a:lnTo>
                <a:lnTo>
                  <a:pt x="0" y="322325"/>
                </a:lnTo>
                <a:lnTo>
                  <a:pt x="231902" y="322325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461388" y="1836420"/>
            <a:ext cx="232410" cy="579755"/>
          </a:xfrm>
          <a:custGeom>
            <a:rect l="l" t="t" r="r" b="b"/>
            <a:pathLst>
              <a:path w="232410" h="579755">
                <a:moveTo>
                  <a:pt x="230250" y="0"/>
                </a:moveTo>
                <a:lnTo>
                  <a:pt x="0" y="0"/>
                </a:lnTo>
                <a:lnTo>
                  <a:pt x="0" y="579374"/>
                </a:lnTo>
                <a:lnTo>
                  <a:pt x="231902" y="579374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461388" y="1836420"/>
            <a:ext cx="232410" cy="836930"/>
          </a:xfrm>
          <a:custGeom>
            <a:rect l="l" t="t" r="r" b="b"/>
            <a:pathLst>
              <a:path w="232410" h="836930">
                <a:moveTo>
                  <a:pt x="230250" y="0"/>
                </a:moveTo>
                <a:lnTo>
                  <a:pt x="0" y="0"/>
                </a:lnTo>
                <a:lnTo>
                  <a:pt x="0" y="836421"/>
                </a:lnTo>
                <a:lnTo>
                  <a:pt x="231902" y="836421"/>
                </a:lnTo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2330069" y="1836420"/>
            <a:ext cx="232410" cy="322580"/>
          </a:xfrm>
          <a:custGeom>
            <a:rect l="l" t="t" r="r" b="b"/>
            <a:pathLst>
              <a:path w="232410" h="322580">
                <a:moveTo>
                  <a:pt x="230250" y="0"/>
                </a:moveTo>
                <a:lnTo>
                  <a:pt x="0" y="0"/>
                </a:lnTo>
                <a:lnTo>
                  <a:pt x="0" y="322325"/>
                </a:lnTo>
                <a:lnTo>
                  <a:pt x="231901" y="322325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330069" y="1836420"/>
            <a:ext cx="232410" cy="579755"/>
          </a:xfrm>
          <a:custGeom>
            <a:rect l="l" t="t" r="r" b="b"/>
            <a:pathLst>
              <a:path w="232410" h="579755">
                <a:moveTo>
                  <a:pt x="230250" y="0"/>
                </a:moveTo>
                <a:lnTo>
                  <a:pt x="0" y="0"/>
                </a:lnTo>
                <a:lnTo>
                  <a:pt x="0" y="579374"/>
                </a:lnTo>
                <a:lnTo>
                  <a:pt x="231901" y="579374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330069" y="1836420"/>
            <a:ext cx="232410" cy="836930"/>
          </a:xfrm>
          <a:custGeom>
            <a:rect l="l" t="t" r="r" b="b"/>
            <a:pathLst>
              <a:path w="232410" h="836930">
                <a:moveTo>
                  <a:pt x="230250" y="0"/>
                </a:moveTo>
                <a:lnTo>
                  <a:pt x="0" y="0"/>
                </a:lnTo>
                <a:lnTo>
                  <a:pt x="0" y="836421"/>
                </a:lnTo>
                <a:lnTo>
                  <a:pt x="231901" y="836421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201923" y="1836420"/>
            <a:ext cx="231775" cy="322580"/>
          </a:xfrm>
          <a:custGeom>
            <a:rect l="l" t="t" r="r" b="b"/>
            <a:pathLst>
              <a:path w="231775" h="322580">
                <a:moveTo>
                  <a:pt x="230124" y="0"/>
                </a:moveTo>
                <a:lnTo>
                  <a:pt x="0" y="0"/>
                </a:lnTo>
                <a:lnTo>
                  <a:pt x="0" y="322325"/>
                </a:lnTo>
                <a:lnTo>
                  <a:pt x="231775" y="322325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201923" y="1836420"/>
            <a:ext cx="231775" cy="579755"/>
          </a:xfrm>
          <a:custGeom>
            <a:rect l="l" t="t" r="r" b="b"/>
            <a:pathLst>
              <a:path w="231775" h="579755">
                <a:moveTo>
                  <a:pt x="230124" y="0"/>
                </a:moveTo>
                <a:lnTo>
                  <a:pt x="0" y="0"/>
                </a:lnTo>
                <a:lnTo>
                  <a:pt x="0" y="579374"/>
                </a:lnTo>
                <a:lnTo>
                  <a:pt x="231775" y="579374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201923" y="1836420"/>
            <a:ext cx="231775" cy="836930"/>
          </a:xfrm>
          <a:custGeom>
            <a:rect l="l" t="t" r="r" b="b"/>
            <a:pathLst>
              <a:path w="231775" h="836930">
                <a:moveTo>
                  <a:pt x="230124" y="0"/>
                </a:moveTo>
                <a:lnTo>
                  <a:pt x="0" y="0"/>
                </a:lnTo>
                <a:lnTo>
                  <a:pt x="0" y="836421"/>
                </a:lnTo>
                <a:lnTo>
                  <a:pt x="231775" y="836421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568196" y="2526792"/>
            <a:ext cx="2531745" cy="291465"/>
          </a:xfrm>
          <a:custGeom>
            <a:rect l="l" t="t" r="r" b="b"/>
            <a:pathLst>
              <a:path w="2531745" h="291464">
                <a:moveTo>
                  <a:pt x="0" y="291084"/>
                </a:moveTo>
                <a:lnTo>
                  <a:pt x="2531364" y="291084"/>
                </a:lnTo>
                <a:lnTo>
                  <a:pt x="2531364" y="0"/>
                </a:lnTo>
                <a:lnTo>
                  <a:pt x="0" y="0"/>
                </a:lnTo>
                <a:lnTo>
                  <a:pt x="0" y="291084"/>
                </a:lnTo>
                <a:close/>
              </a:path>
            </a:pathLst>
          </a:custGeom>
          <a:ln w="12192">
            <a:solidFill>
              <a:srgbClr val="FF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 txBox="1"/>
          <p:nvPr/>
        </p:nvSpPr>
        <p:spPr>
          <a:xfrm>
            <a:off x="2584830" y="1124839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矩阵式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7419593" y="1435608"/>
            <a:ext cx="644525" cy="2317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31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050">
              <a:lnSpc>
                <a:spcPct val="100000"/>
              </a:lnSpc>
              <a:spcBef>
                <a:spcPts val="340"/>
              </a:spcBef>
            </a:pPr>
            <a:r>
              <a:rPr sz="900">
                <a:latin typeface="Noto Sans CJK JP Regular"/>
                <a:cs typeface="Noto Sans CJK JP Regular"/>
              </a:rPr>
              <a:t>董事会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419593" y="1778507"/>
            <a:ext cx="644525" cy="2317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31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050">
              <a:lnSpc>
                <a:spcPct val="100000"/>
              </a:lnSpc>
              <a:spcBef>
                <a:spcPts val="340"/>
              </a:spcBef>
            </a:pPr>
            <a:r>
              <a:rPr sz="900">
                <a:latin typeface="Noto Sans CJK JP Regular"/>
                <a:cs typeface="Noto Sans CJK JP Regular"/>
              </a:rPr>
              <a:t>总经理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6585204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585204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6688201" y="2149855"/>
            <a:ext cx="24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总务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7208519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7208519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857743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857743" y="2119883"/>
            <a:ext cx="433070" cy="230504"/>
          </a:xfrm>
          <a:custGeom>
            <a:rect l="l" t="t" r="r" b="b"/>
            <a:pathLst>
              <a:path w="433070" h="230503">
                <a:moveTo>
                  <a:pt x="0" y="230124"/>
                </a:moveTo>
                <a:lnTo>
                  <a:pt x="432816" y="230124"/>
                </a:lnTo>
                <a:lnTo>
                  <a:pt x="4328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7312152" y="2149855"/>
            <a:ext cx="890269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  <a:tabLst>
                <a:tab pos="648335"/>
              </a:tabLst>
            </a:pPr>
            <a:r>
              <a:rPr sz="900">
                <a:latin typeface="Noto Sans CJK JP Regular"/>
                <a:cs typeface="Noto Sans CJK JP Regular"/>
              </a:rPr>
              <a:t>人事	财务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8534400" y="2119883"/>
            <a:ext cx="434340" cy="230504"/>
          </a:xfrm>
          <a:custGeom>
            <a:rect l="l" t="t" r="r" b="b"/>
            <a:pathLst>
              <a:path w="434340" h="230503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8534400" y="2119883"/>
            <a:ext cx="434340" cy="230504"/>
          </a:xfrm>
          <a:custGeom>
            <a:rect l="l" t="t" r="r" b="b"/>
            <a:pathLst>
              <a:path w="434340" h="230503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 txBox="1"/>
          <p:nvPr/>
        </p:nvSpPr>
        <p:spPr>
          <a:xfrm>
            <a:off x="8638031" y="2149855"/>
            <a:ext cx="24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营销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6772656" y="2578607"/>
            <a:ext cx="623570" cy="230504"/>
          </a:xfrm>
          <a:custGeom>
            <a:rect l="l" t="t" r="r" b="b"/>
            <a:pathLst>
              <a:path w="623570" h="230503">
                <a:moveTo>
                  <a:pt x="0" y="230124"/>
                </a:moveTo>
                <a:lnTo>
                  <a:pt x="623316" y="230124"/>
                </a:lnTo>
                <a:lnTo>
                  <a:pt x="6233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6773671" y="2577464"/>
            <a:ext cx="646430" cy="230504"/>
          </a:xfrm>
          <a:prstGeom prst="rect">
            <a:avLst/>
          </a:prstGeom>
          <a:ln w="9144">
            <a:solidFill>
              <a:srgbClr val="002C5C"/>
            </a:solidFill>
          </a:ln>
        </p:spPr>
        <p:txBody>
          <a:bodyPr vert="horz" wrap="square" lIns="0" tIns="438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314">
              <a:lnSpc>
                <a:spcPct val="100000"/>
              </a:lnSpc>
              <a:spcBef>
                <a:spcPts val="345"/>
              </a:spcBef>
            </a:pPr>
            <a:r>
              <a:rPr sz="900">
                <a:latin typeface="Noto Sans CJK JP Regular"/>
                <a:cs typeface="Noto Sans CJK JP Regular"/>
              </a:rPr>
              <a:t>事业部</a:t>
            </a:r>
            <a:r>
              <a:rPr sz="900" spc="25">
                <a:latin typeface="Noto Sans CJK JP Regular"/>
                <a:cs typeface="Noto Sans CJK JP Regular"/>
              </a:rPr>
              <a:t>1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7450835" y="2578607"/>
            <a:ext cx="624840" cy="230504"/>
          </a:xfrm>
          <a:custGeom>
            <a:rect l="l" t="t" r="r" b="b"/>
            <a:pathLst>
              <a:path w="624840" h="230503">
                <a:moveTo>
                  <a:pt x="0" y="230124"/>
                </a:moveTo>
                <a:lnTo>
                  <a:pt x="624840" y="230124"/>
                </a:lnTo>
                <a:lnTo>
                  <a:pt x="6248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 txBox="1"/>
          <p:nvPr/>
        </p:nvSpPr>
        <p:spPr>
          <a:xfrm>
            <a:off x="7419593" y="2577464"/>
            <a:ext cx="644525" cy="230504"/>
          </a:xfrm>
          <a:prstGeom prst="rect">
            <a:avLst/>
          </a:prstGeom>
          <a:ln w="9144">
            <a:solidFill>
              <a:srgbClr val="002C5C"/>
            </a:solidFill>
          </a:ln>
        </p:spPr>
        <p:txBody>
          <a:bodyPr vert="horz" wrap="square" lIns="0" tIns="438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0335">
              <a:lnSpc>
                <a:spcPct val="100000"/>
              </a:lnSpc>
              <a:spcBef>
                <a:spcPts val="345"/>
              </a:spcBef>
            </a:pPr>
            <a:r>
              <a:rPr sz="900">
                <a:latin typeface="Noto Sans CJK JP Regular"/>
                <a:cs typeface="Noto Sans CJK JP Regular"/>
              </a:rPr>
              <a:t>事业部</a:t>
            </a:r>
            <a:r>
              <a:rPr sz="900" spc="25">
                <a:latin typeface="Noto Sans CJK JP Regular"/>
                <a:cs typeface="Noto Sans CJK JP Regular"/>
              </a:rPr>
              <a:t>2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8101583" y="2574035"/>
            <a:ext cx="623570" cy="230504"/>
          </a:xfrm>
          <a:custGeom>
            <a:rect l="l" t="t" r="r" b="b"/>
            <a:pathLst>
              <a:path w="623570" h="230503">
                <a:moveTo>
                  <a:pt x="0" y="230124"/>
                </a:moveTo>
                <a:lnTo>
                  <a:pt x="623316" y="230124"/>
                </a:lnTo>
                <a:lnTo>
                  <a:pt x="623316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 txBox="1"/>
          <p:nvPr/>
        </p:nvSpPr>
        <p:spPr>
          <a:xfrm>
            <a:off x="8064055" y="2577464"/>
            <a:ext cx="674370" cy="230504"/>
          </a:xfrm>
          <a:prstGeom prst="rect">
            <a:avLst/>
          </a:prstGeom>
          <a:ln w="9144">
            <a:solidFill>
              <a:srgbClr val="002C5C"/>
            </a:solidFill>
          </a:ln>
        </p:spPr>
        <p:txBody>
          <a:bodyPr vert="horz" wrap="square" lIns="0" tIns="3936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5415">
              <a:lnSpc>
                <a:spcPct val="100000"/>
              </a:lnSpc>
              <a:spcBef>
                <a:spcPts val="309"/>
              </a:spcBef>
            </a:pPr>
            <a:r>
              <a:rPr sz="900">
                <a:latin typeface="Noto Sans CJK JP Regular"/>
                <a:cs typeface="Noto Sans CJK JP Regular"/>
              </a:rPr>
              <a:t>事业部</a:t>
            </a:r>
            <a:r>
              <a:rPr sz="900" spc="25">
                <a:latin typeface="Noto Sans CJK JP Regular"/>
                <a:cs typeface="Noto Sans CJK JP Regular"/>
              </a:rPr>
              <a:t>3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6528816" y="3092195"/>
            <a:ext cx="218440" cy="368935"/>
          </a:xfrm>
          <a:custGeom>
            <a:rect l="l" t="t" r="r" b="b"/>
            <a:pathLst>
              <a:path w="218440" h="368935">
                <a:moveTo>
                  <a:pt x="0" y="368808"/>
                </a:moveTo>
                <a:lnTo>
                  <a:pt x="217931" y="368808"/>
                </a:lnTo>
                <a:lnTo>
                  <a:pt x="217931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 txBox="1"/>
          <p:nvPr/>
        </p:nvSpPr>
        <p:spPr>
          <a:xfrm>
            <a:off x="6528816" y="3094482"/>
            <a:ext cx="245110" cy="367030"/>
          </a:xfrm>
          <a:prstGeom prst="rect">
            <a:avLst/>
          </a:prstGeom>
          <a:ln w="9144">
            <a:solidFill>
              <a:srgbClr val="002C5C"/>
            </a:solidFill>
          </a:ln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069" marR="71120">
              <a:lnSpc>
                <a:spcPct val="100000"/>
              </a:lnSpc>
              <a:spcBef>
                <a:spcPts val="325"/>
              </a:spcBef>
            </a:pPr>
            <a:r>
              <a:rPr sz="900">
                <a:latin typeface="Noto Sans CJK JP Regular"/>
                <a:cs typeface="Noto Sans CJK JP Regular"/>
              </a:rPr>
              <a:t>运 营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773671" y="3094482"/>
            <a:ext cx="244475" cy="367030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9375" marR="42545">
              <a:lnSpc>
                <a:spcPct val="100000"/>
              </a:lnSpc>
              <a:spcBef>
                <a:spcPts val="325"/>
              </a:spcBef>
            </a:pPr>
            <a:r>
              <a:rPr sz="900">
                <a:latin typeface="Noto Sans CJK JP Regular"/>
                <a:cs typeface="Noto Sans CJK JP Regular"/>
              </a:rPr>
              <a:t>设 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094071" y="3094482"/>
            <a:ext cx="250190" cy="367030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455" marR="43180">
              <a:lnSpc>
                <a:spcPct val="100000"/>
              </a:lnSpc>
              <a:spcBef>
                <a:spcPts val="325"/>
              </a:spcBef>
            </a:pPr>
            <a:r>
              <a:rPr sz="900">
                <a:latin typeface="Noto Sans CJK JP Regular"/>
                <a:cs typeface="Noto Sans CJK JP Regular"/>
              </a:rPr>
              <a:t>营 销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419593" y="3094482"/>
            <a:ext cx="208279" cy="3714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209" marR="56515">
              <a:lnSpc>
                <a:spcPct val="100000"/>
              </a:lnSpc>
              <a:spcBef>
                <a:spcPts val="325"/>
              </a:spcBef>
            </a:pPr>
            <a:r>
              <a:rPr sz="900">
                <a:latin typeface="Noto Sans CJK JP Regular"/>
                <a:cs typeface="Noto Sans CJK JP Regular"/>
              </a:rPr>
              <a:t>人 事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952867" y="3223640"/>
            <a:ext cx="1987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-175">
                <a:latin typeface="Noto Sans CJK JP Regular"/>
                <a:cs typeface="Noto Sans CJK JP Regular"/>
              </a:rPr>
              <a:t>……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79" name="object 79"/>
          <p:cNvSpPr/>
          <p:nvPr/>
        </p:nvSpPr>
        <p:spPr>
          <a:xfrm flipH="1">
            <a:off x="7749540" y="1688592"/>
            <a:ext cx="0" cy="93345"/>
          </a:xfrm>
          <a:custGeom>
            <a:rect l="l" t="t" r="r" b="b"/>
            <a:pathLst>
              <a:path h="93344">
                <a:moveTo>
                  <a:pt x="0" y="0"/>
                </a:moveTo>
                <a:lnTo>
                  <a:pt x="0" y="92963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6827519" y="2086355"/>
            <a:ext cx="1923414" cy="91440"/>
          </a:xfrm>
          <a:custGeom>
            <a:rect l="l" t="t" r="r" b="b"/>
            <a:pathLst>
              <a:path w="1923414" h="91439">
                <a:moveTo>
                  <a:pt x="0" y="91440"/>
                </a:moveTo>
                <a:lnTo>
                  <a:pt x="0" y="0"/>
                </a:lnTo>
                <a:lnTo>
                  <a:pt x="1923287" y="0"/>
                </a:lnTo>
                <a:lnTo>
                  <a:pt x="1923287" y="9144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 flipH="1">
            <a:off x="7424928" y="2086355"/>
            <a:ext cx="0" cy="91440"/>
          </a:xfrm>
          <a:custGeom>
            <a:rect l="l" t="t" r="r" b="b"/>
            <a:pathLst>
              <a:path h="91439">
                <a:moveTo>
                  <a:pt x="0" y="0"/>
                </a:moveTo>
                <a:lnTo>
                  <a:pt x="0" y="9144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 flipH="1">
            <a:off x="8074152" y="2086355"/>
            <a:ext cx="0" cy="91440"/>
          </a:xfrm>
          <a:custGeom>
            <a:rect l="l" t="t" r="r" b="b"/>
            <a:pathLst>
              <a:path h="91439">
                <a:moveTo>
                  <a:pt x="0" y="0"/>
                </a:moveTo>
                <a:lnTo>
                  <a:pt x="0" y="9144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7071359" y="2513076"/>
            <a:ext cx="1355090" cy="121920"/>
          </a:xfrm>
          <a:custGeom>
            <a:rect l="l" t="t" r="r" b="b"/>
            <a:pathLst>
              <a:path w="1355090" h="121919">
                <a:moveTo>
                  <a:pt x="0" y="121920"/>
                </a:moveTo>
                <a:lnTo>
                  <a:pt x="0" y="0"/>
                </a:lnTo>
                <a:lnTo>
                  <a:pt x="1354836" y="0"/>
                </a:lnTo>
                <a:lnTo>
                  <a:pt x="1354836" y="91439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 flipH="1">
            <a:off x="7749540" y="2033016"/>
            <a:ext cx="0" cy="565785"/>
          </a:xfrm>
          <a:custGeom>
            <a:rect l="l" t="t" r="r" b="b"/>
            <a:pathLst>
              <a:path h="565785">
                <a:moveTo>
                  <a:pt x="0" y="0"/>
                </a:moveTo>
                <a:lnTo>
                  <a:pt x="0" y="565404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 txBox="1"/>
          <p:nvPr/>
        </p:nvSpPr>
        <p:spPr>
          <a:xfrm>
            <a:off x="7684007" y="3094482"/>
            <a:ext cx="196215" cy="3714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501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340" marR="20320">
              <a:lnSpc>
                <a:spcPct val="100000"/>
              </a:lnSpc>
              <a:spcBef>
                <a:spcPts val="395"/>
              </a:spcBef>
            </a:pPr>
            <a:r>
              <a:rPr sz="900">
                <a:latin typeface="Noto Sans CJK JP Regular"/>
                <a:cs typeface="Noto Sans CJK JP Regular"/>
              </a:rPr>
              <a:t>财 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7085076" y="2808732"/>
            <a:ext cx="708660" cy="292100"/>
          </a:xfrm>
          <a:custGeom>
            <a:rect l="l" t="t" r="r" b="b"/>
            <a:pathLst>
              <a:path w="708659" h="292100">
                <a:moveTo>
                  <a:pt x="0" y="0"/>
                </a:moveTo>
                <a:lnTo>
                  <a:pt x="0" y="145922"/>
                </a:lnTo>
                <a:lnTo>
                  <a:pt x="708659" y="145922"/>
                </a:lnTo>
                <a:lnTo>
                  <a:pt x="708659" y="291972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6637019" y="2808732"/>
            <a:ext cx="447675" cy="283845"/>
          </a:xfrm>
          <a:custGeom>
            <a:rect l="l" t="t" r="r" b="b"/>
            <a:pathLst>
              <a:path w="447675" h="283844">
                <a:moveTo>
                  <a:pt x="447166" y="0"/>
                </a:moveTo>
                <a:lnTo>
                  <a:pt x="447166" y="141604"/>
                </a:lnTo>
                <a:lnTo>
                  <a:pt x="0" y="141604"/>
                </a:lnTo>
                <a:lnTo>
                  <a:pt x="0" y="283337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6909816" y="2808732"/>
            <a:ext cx="175260" cy="283845"/>
          </a:xfrm>
          <a:custGeom>
            <a:rect l="l" t="t" r="r" b="b"/>
            <a:pathLst>
              <a:path w="175259" h="283844">
                <a:moveTo>
                  <a:pt x="175132" y="0"/>
                </a:moveTo>
                <a:lnTo>
                  <a:pt x="175132" y="141604"/>
                </a:lnTo>
                <a:lnTo>
                  <a:pt x="0" y="141604"/>
                </a:lnTo>
                <a:lnTo>
                  <a:pt x="0" y="283337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7085076" y="2808732"/>
            <a:ext cx="420370" cy="283845"/>
          </a:xfrm>
          <a:custGeom>
            <a:rect l="l" t="t" r="r" b="b"/>
            <a:pathLst>
              <a:path w="420370" h="283844">
                <a:moveTo>
                  <a:pt x="0" y="0"/>
                </a:moveTo>
                <a:lnTo>
                  <a:pt x="0" y="141604"/>
                </a:lnTo>
                <a:lnTo>
                  <a:pt x="420370" y="141604"/>
                </a:lnTo>
                <a:lnTo>
                  <a:pt x="420370" y="283337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7085076" y="2808732"/>
            <a:ext cx="150495" cy="283845"/>
          </a:xfrm>
          <a:custGeom>
            <a:rect l="l" t="t" r="r" b="b"/>
            <a:pathLst>
              <a:path w="150495" h="283844">
                <a:moveTo>
                  <a:pt x="0" y="0"/>
                </a:moveTo>
                <a:lnTo>
                  <a:pt x="0" y="141604"/>
                </a:lnTo>
                <a:lnTo>
                  <a:pt x="150495" y="141604"/>
                </a:lnTo>
                <a:lnTo>
                  <a:pt x="150495" y="283337"/>
                </a:lnTo>
              </a:path>
            </a:pathLst>
          </a:custGeom>
          <a:ln w="609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 txBox="1"/>
          <p:nvPr/>
        </p:nvSpPr>
        <p:spPr>
          <a:xfrm>
            <a:off x="7445375" y="1180846"/>
            <a:ext cx="622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事业部式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1792223" y="6092952"/>
            <a:ext cx="602615" cy="2317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3985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董事长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420623" y="6480047"/>
            <a:ext cx="433070" cy="231775"/>
          </a:xfrm>
          <a:prstGeom prst="rect">
            <a:avLst/>
          </a:prstGeom>
          <a:solidFill>
            <a:srgbClr val="FFFFFF"/>
          </a:solidFill>
          <a:ln w="9143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600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营销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987552" y="6480047"/>
            <a:ext cx="433070" cy="231775"/>
          </a:xfrm>
          <a:prstGeom prst="rect">
            <a:avLst/>
          </a:prstGeom>
          <a:solidFill>
            <a:srgbClr val="FFFFFF"/>
          </a:solidFill>
          <a:ln w="9143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870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工程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1580388" y="6480047"/>
            <a:ext cx="434340" cy="2317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870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人事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2164079" y="6480047"/>
            <a:ext cx="434340" cy="231775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870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财务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637031" y="6324600"/>
            <a:ext cx="1461135" cy="156845"/>
          </a:xfrm>
          <a:custGeom>
            <a:rect l="l" t="t" r="r" b="b"/>
            <a:pathLst>
              <a:path w="1461135" h="156845">
                <a:moveTo>
                  <a:pt x="1460627" y="0"/>
                </a:moveTo>
                <a:lnTo>
                  <a:pt x="1460627" y="78130"/>
                </a:lnTo>
                <a:lnTo>
                  <a:pt x="0" y="78130"/>
                </a:lnTo>
                <a:lnTo>
                  <a:pt x="0" y="15626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203960" y="6324600"/>
            <a:ext cx="892810" cy="156845"/>
          </a:xfrm>
          <a:custGeom>
            <a:rect l="l" t="t" r="r" b="b"/>
            <a:pathLst>
              <a:path w="892810" h="156845">
                <a:moveTo>
                  <a:pt x="892810" y="0"/>
                </a:moveTo>
                <a:lnTo>
                  <a:pt x="892810" y="78130"/>
                </a:lnTo>
                <a:lnTo>
                  <a:pt x="0" y="78130"/>
                </a:lnTo>
                <a:lnTo>
                  <a:pt x="0" y="156273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798320" y="6324600"/>
            <a:ext cx="299720" cy="156845"/>
          </a:xfrm>
          <a:custGeom>
            <a:rect l="l" t="t" r="r" b="b"/>
            <a:pathLst>
              <a:path w="299719" h="156845">
                <a:moveTo>
                  <a:pt x="299466" y="0"/>
                </a:moveTo>
                <a:lnTo>
                  <a:pt x="299466" y="78130"/>
                </a:lnTo>
                <a:lnTo>
                  <a:pt x="0" y="78130"/>
                </a:lnTo>
                <a:lnTo>
                  <a:pt x="0" y="15626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2097023" y="6324600"/>
            <a:ext cx="284480" cy="156845"/>
          </a:xfrm>
          <a:custGeom>
            <a:rect l="l" t="t" r="r" b="b"/>
            <a:pathLst>
              <a:path w="284480" h="156845">
                <a:moveTo>
                  <a:pt x="0" y="0"/>
                </a:moveTo>
                <a:lnTo>
                  <a:pt x="0" y="78130"/>
                </a:lnTo>
                <a:lnTo>
                  <a:pt x="284480" y="78130"/>
                </a:lnTo>
                <a:lnTo>
                  <a:pt x="284480" y="156273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 txBox="1"/>
          <p:nvPr/>
        </p:nvSpPr>
        <p:spPr>
          <a:xfrm>
            <a:off x="2767583" y="6480047"/>
            <a:ext cx="434340" cy="236220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235">
              <a:lnSpc>
                <a:spcPct val="100000"/>
              </a:lnSpc>
              <a:spcBef>
                <a:spcPts val="350"/>
              </a:spcBef>
            </a:pPr>
            <a:r>
              <a:rPr sz="900">
                <a:latin typeface="Noto Sans CJK JP Regular"/>
                <a:cs typeface="Noto Sans CJK JP Regular"/>
              </a:rPr>
              <a:t>采购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02" name="object 102"/>
          <p:cNvSpPr/>
          <p:nvPr/>
        </p:nvSpPr>
        <p:spPr>
          <a:xfrm>
            <a:off x="2097023" y="6324600"/>
            <a:ext cx="887094" cy="156845"/>
          </a:xfrm>
          <a:custGeom>
            <a:rect l="l" t="t" r="r" b="b"/>
            <a:pathLst>
              <a:path w="887094" h="156845">
                <a:moveTo>
                  <a:pt x="0" y="0"/>
                </a:moveTo>
                <a:lnTo>
                  <a:pt x="0" y="78130"/>
                </a:lnTo>
                <a:lnTo>
                  <a:pt x="887094" y="78130"/>
                </a:lnTo>
                <a:lnTo>
                  <a:pt x="887094" y="156273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2097023" y="6324600"/>
            <a:ext cx="1471295" cy="165735"/>
          </a:xfrm>
          <a:custGeom>
            <a:rect l="l" t="t" r="r" b="b"/>
            <a:pathLst>
              <a:path w="1471295" h="165735">
                <a:moveTo>
                  <a:pt x="0" y="0"/>
                </a:moveTo>
                <a:lnTo>
                  <a:pt x="0" y="82626"/>
                </a:lnTo>
                <a:lnTo>
                  <a:pt x="1471040" y="82626"/>
                </a:lnTo>
                <a:lnTo>
                  <a:pt x="1471040" y="165252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 txBox="1"/>
          <p:nvPr/>
        </p:nvSpPr>
        <p:spPr>
          <a:xfrm>
            <a:off x="3351276" y="6480047"/>
            <a:ext cx="434340" cy="236220"/>
          </a:xfrm>
          <a:prstGeom prst="rect">
            <a:avLst/>
          </a:prstGeom>
          <a:solidFill>
            <a:srgbClr val="FFFFFF"/>
          </a:solidFill>
          <a:ln w="9144">
            <a:solidFill>
              <a:srgbClr val="002C5C"/>
            </a:solidFill>
          </a:ln>
        </p:spPr>
        <p:txBody>
          <a:bodyPr vert="horz" wrap="square" lIns="0" tIns="533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3825">
              <a:lnSpc>
                <a:spcPct val="100000"/>
              </a:lnSpc>
              <a:spcBef>
                <a:spcPts val="420"/>
              </a:spcBef>
            </a:pPr>
            <a:r>
              <a:rPr sz="900" spc="-175">
                <a:latin typeface="Noto Sans CJK JP Regular"/>
                <a:cs typeface="Noto Sans CJK JP Regular"/>
              </a:rPr>
              <a:t>……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05" name="object 105"/>
          <p:cNvSpPr/>
          <p:nvPr/>
        </p:nvSpPr>
        <p:spPr>
          <a:xfrm>
            <a:off x="5398008" y="5370576"/>
            <a:ext cx="623570" cy="230504"/>
          </a:xfrm>
          <a:custGeom>
            <a:rect l="l" t="t" r="r" b="b"/>
            <a:pathLst>
              <a:path w="623570" h="230502">
                <a:moveTo>
                  <a:pt x="0" y="230124"/>
                </a:moveTo>
                <a:lnTo>
                  <a:pt x="623315" y="230124"/>
                </a:lnTo>
                <a:lnTo>
                  <a:pt x="6233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5398008" y="5370576"/>
            <a:ext cx="623570" cy="230504"/>
          </a:xfrm>
          <a:custGeom>
            <a:rect l="l" t="t" r="r" b="b"/>
            <a:pathLst>
              <a:path w="623570" h="230502">
                <a:moveTo>
                  <a:pt x="0" y="230124"/>
                </a:moveTo>
                <a:lnTo>
                  <a:pt x="623315" y="230124"/>
                </a:lnTo>
                <a:lnTo>
                  <a:pt x="6233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7" name="object 107"/>
          <p:cNvSpPr txBox="1"/>
          <p:nvPr/>
        </p:nvSpPr>
        <p:spPr>
          <a:xfrm>
            <a:off x="5526404" y="5400802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总经理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4322064" y="5865876"/>
            <a:ext cx="433070" cy="230504"/>
          </a:xfrm>
          <a:custGeom>
            <a:rect l="l" t="t" r="r" b="b"/>
            <a:pathLst>
              <a:path w="433070" h="230502">
                <a:moveTo>
                  <a:pt x="0" y="230124"/>
                </a:moveTo>
                <a:lnTo>
                  <a:pt x="432815" y="230124"/>
                </a:lnTo>
                <a:lnTo>
                  <a:pt x="4328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4322064" y="5865876"/>
            <a:ext cx="433070" cy="230504"/>
          </a:xfrm>
          <a:custGeom>
            <a:rect l="l" t="t" r="r" b="b"/>
            <a:pathLst>
              <a:path w="433070" h="230502">
                <a:moveTo>
                  <a:pt x="0" y="230124"/>
                </a:moveTo>
                <a:lnTo>
                  <a:pt x="432815" y="230124"/>
                </a:lnTo>
                <a:lnTo>
                  <a:pt x="4328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object 110"/>
          <p:cNvSpPr txBox="1"/>
          <p:nvPr/>
        </p:nvSpPr>
        <p:spPr>
          <a:xfrm>
            <a:off x="4412107" y="589676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营销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11" name="object 111"/>
          <p:cNvSpPr/>
          <p:nvPr/>
        </p:nvSpPr>
        <p:spPr>
          <a:xfrm>
            <a:off x="4888991" y="5865876"/>
            <a:ext cx="433070" cy="230504"/>
          </a:xfrm>
          <a:custGeom>
            <a:rect l="l" t="t" r="r" b="b"/>
            <a:pathLst>
              <a:path w="433070" h="230502">
                <a:moveTo>
                  <a:pt x="0" y="230124"/>
                </a:moveTo>
                <a:lnTo>
                  <a:pt x="432815" y="230124"/>
                </a:lnTo>
                <a:lnTo>
                  <a:pt x="4328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4888991" y="5865876"/>
            <a:ext cx="433070" cy="230504"/>
          </a:xfrm>
          <a:custGeom>
            <a:rect l="l" t="t" r="r" b="b"/>
            <a:pathLst>
              <a:path w="433070" h="230502">
                <a:moveTo>
                  <a:pt x="0" y="230124"/>
                </a:moveTo>
                <a:lnTo>
                  <a:pt x="432815" y="230124"/>
                </a:lnTo>
                <a:lnTo>
                  <a:pt x="432815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object 113"/>
          <p:cNvSpPr txBox="1"/>
          <p:nvPr/>
        </p:nvSpPr>
        <p:spPr>
          <a:xfrm>
            <a:off x="4979923" y="589676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工程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5393435" y="5865876"/>
            <a:ext cx="662940" cy="230504"/>
          </a:xfrm>
          <a:custGeom>
            <a:rect l="l" t="t" r="r" b="b"/>
            <a:pathLst>
              <a:path w="662939" h="230502">
                <a:moveTo>
                  <a:pt x="0" y="230124"/>
                </a:moveTo>
                <a:lnTo>
                  <a:pt x="662939" y="230124"/>
                </a:lnTo>
                <a:lnTo>
                  <a:pt x="662939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5393435" y="5865876"/>
            <a:ext cx="662940" cy="230504"/>
          </a:xfrm>
          <a:custGeom>
            <a:rect l="l" t="t" r="r" b="b"/>
            <a:pathLst>
              <a:path w="662939" h="230502">
                <a:moveTo>
                  <a:pt x="0" y="230124"/>
                </a:moveTo>
                <a:lnTo>
                  <a:pt x="662939" y="230124"/>
                </a:lnTo>
                <a:lnTo>
                  <a:pt x="662939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6" name="object 116"/>
          <p:cNvSpPr txBox="1"/>
          <p:nvPr/>
        </p:nvSpPr>
        <p:spPr>
          <a:xfrm>
            <a:off x="5484114" y="5896762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人事行政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17" name="object 117"/>
          <p:cNvSpPr/>
          <p:nvPr/>
        </p:nvSpPr>
        <p:spPr>
          <a:xfrm>
            <a:off x="6141720" y="5865876"/>
            <a:ext cx="434340" cy="230504"/>
          </a:xfrm>
          <a:custGeom>
            <a:rect l="l" t="t" r="r" b="b"/>
            <a:pathLst>
              <a:path w="434340" h="230502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6141720" y="5865876"/>
            <a:ext cx="434340" cy="230504"/>
          </a:xfrm>
          <a:custGeom>
            <a:rect l="l" t="t" r="r" b="b"/>
            <a:pathLst>
              <a:path w="434340" h="230502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9" name="object 119"/>
          <p:cNvSpPr txBox="1"/>
          <p:nvPr/>
        </p:nvSpPr>
        <p:spPr>
          <a:xfrm>
            <a:off x="6231763" y="589676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采购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20" name="object 120"/>
          <p:cNvSpPr/>
          <p:nvPr/>
        </p:nvSpPr>
        <p:spPr>
          <a:xfrm>
            <a:off x="4538471" y="5600700"/>
            <a:ext cx="1171575" cy="265430"/>
          </a:xfrm>
          <a:custGeom>
            <a:rect l="l" t="t" r="r" b="b"/>
            <a:pathLst>
              <a:path w="1171575" h="265429">
                <a:moveTo>
                  <a:pt x="1171448" y="0"/>
                </a:moveTo>
                <a:lnTo>
                  <a:pt x="1171448" y="132549"/>
                </a:lnTo>
                <a:lnTo>
                  <a:pt x="0" y="132549"/>
                </a:lnTo>
                <a:lnTo>
                  <a:pt x="0" y="26509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5105400" y="5600700"/>
            <a:ext cx="603885" cy="265430"/>
          </a:xfrm>
          <a:custGeom>
            <a:rect l="l" t="t" r="r" b="b"/>
            <a:pathLst>
              <a:path w="603885" h="265429">
                <a:moveTo>
                  <a:pt x="603630" y="0"/>
                </a:moveTo>
                <a:lnTo>
                  <a:pt x="603630" y="132549"/>
                </a:lnTo>
                <a:lnTo>
                  <a:pt x="0" y="132549"/>
                </a:lnTo>
                <a:lnTo>
                  <a:pt x="0" y="26509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5708903" y="5600700"/>
            <a:ext cx="15875" cy="265430"/>
          </a:xfrm>
          <a:custGeom>
            <a:rect l="l" t="t" r="r" b="b"/>
            <a:pathLst>
              <a:path w="15875" h="265429">
                <a:moveTo>
                  <a:pt x="0" y="0"/>
                </a:moveTo>
                <a:lnTo>
                  <a:pt x="0" y="132549"/>
                </a:lnTo>
                <a:lnTo>
                  <a:pt x="15748" y="132549"/>
                </a:lnTo>
                <a:lnTo>
                  <a:pt x="15748" y="265112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5708903" y="5600700"/>
            <a:ext cx="648970" cy="265430"/>
          </a:xfrm>
          <a:custGeom>
            <a:rect l="l" t="t" r="r" b="b"/>
            <a:pathLst>
              <a:path w="648970" h="265429">
                <a:moveTo>
                  <a:pt x="0" y="0"/>
                </a:moveTo>
                <a:lnTo>
                  <a:pt x="0" y="132549"/>
                </a:lnTo>
                <a:lnTo>
                  <a:pt x="648970" y="132549"/>
                </a:lnTo>
                <a:lnTo>
                  <a:pt x="648970" y="26509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6669023" y="5865876"/>
            <a:ext cx="434340" cy="230504"/>
          </a:xfrm>
          <a:custGeom>
            <a:rect l="l" t="t" r="r" b="b"/>
            <a:pathLst>
              <a:path w="434340" h="230502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6669023" y="5865876"/>
            <a:ext cx="434340" cy="230504"/>
          </a:xfrm>
          <a:custGeom>
            <a:rect l="l" t="t" r="r" b="b"/>
            <a:pathLst>
              <a:path w="434340" h="230502">
                <a:moveTo>
                  <a:pt x="0" y="230124"/>
                </a:moveTo>
                <a:lnTo>
                  <a:pt x="434340" y="230124"/>
                </a:lnTo>
                <a:lnTo>
                  <a:pt x="434340" y="0"/>
                </a:lnTo>
                <a:lnTo>
                  <a:pt x="0" y="0"/>
                </a:lnTo>
                <a:lnTo>
                  <a:pt x="0" y="230124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6" name="object 126"/>
          <p:cNvSpPr txBox="1"/>
          <p:nvPr/>
        </p:nvSpPr>
        <p:spPr>
          <a:xfrm>
            <a:off x="6759320" y="589676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Noto Sans CJK JP Regular"/>
                <a:cs typeface="Noto Sans CJK JP Regular"/>
              </a:rPr>
              <a:t>财务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27" name="object 127"/>
          <p:cNvSpPr/>
          <p:nvPr/>
        </p:nvSpPr>
        <p:spPr>
          <a:xfrm>
            <a:off x="5708903" y="5600700"/>
            <a:ext cx="1176655" cy="265430"/>
          </a:xfrm>
          <a:custGeom>
            <a:rect l="l" t="t" r="r" b="b"/>
            <a:pathLst>
              <a:path w="1176654" h="265429">
                <a:moveTo>
                  <a:pt x="0" y="0"/>
                </a:moveTo>
                <a:lnTo>
                  <a:pt x="0" y="132549"/>
                </a:lnTo>
                <a:lnTo>
                  <a:pt x="1176274" y="132549"/>
                </a:lnTo>
                <a:lnTo>
                  <a:pt x="1176274" y="26509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5314188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5314188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5615940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5615940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5917691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5917691" y="6355079"/>
            <a:ext cx="218440" cy="370840"/>
          </a:xfrm>
          <a:custGeom>
            <a:rect l="l" t="t" r="r" b="b"/>
            <a:pathLst>
              <a:path w="218439" h="370840">
                <a:moveTo>
                  <a:pt x="0" y="370332"/>
                </a:moveTo>
                <a:lnTo>
                  <a:pt x="217932" y="370332"/>
                </a:lnTo>
                <a:lnTo>
                  <a:pt x="21793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4" name="object 134"/>
          <p:cNvSpPr txBox="1"/>
          <p:nvPr/>
        </p:nvSpPr>
        <p:spPr>
          <a:xfrm>
            <a:off x="5354192" y="6387490"/>
            <a:ext cx="7435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招	培	行</a:t>
            </a:r>
            <a:endParaRPr sz="9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聘	训	政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35" name="object 135"/>
          <p:cNvSpPr/>
          <p:nvPr/>
        </p:nvSpPr>
        <p:spPr>
          <a:xfrm>
            <a:off x="5423915" y="6096000"/>
            <a:ext cx="301625" cy="259715"/>
          </a:xfrm>
          <a:custGeom>
            <a:rect l="l" t="t" r="r" b="b"/>
            <a:pathLst>
              <a:path w="301625" h="259714">
                <a:moveTo>
                  <a:pt x="301625" y="0"/>
                </a:moveTo>
                <a:lnTo>
                  <a:pt x="301625" y="129552"/>
                </a:lnTo>
                <a:lnTo>
                  <a:pt x="0" y="129552"/>
                </a:lnTo>
                <a:lnTo>
                  <a:pt x="0" y="259118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5725667" y="6096000"/>
            <a:ext cx="635" cy="259715"/>
          </a:xfrm>
          <a:custGeom>
            <a:rect l="l" t="t" r="r" b="b"/>
            <a:pathLst>
              <a:path w="635" h="259714">
                <a:moveTo>
                  <a:pt x="63" y="-3048"/>
                </a:moveTo>
                <a:lnTo>
                  <a:pt x="63" y="262166"/>
                </a:lnTo>
              </a:path>
            </a:pathLst>
          </a:custGeom>
          <a:ln w="622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5725667" y="6096000"/>
            <a:ext cx="302260" cy="259715"/>
          </a:xfrm>
          <a:custGeom>
            <a:rect l="l" t="t" r="r" b="b"/>
            <a:pathLst>
              <a:path w="302260" h="259714">
                <a:moveTo>
                  <a:pt x="0" y="0"/>
                </a:moveTo>
                <a:lnTo>
                  <a:pt x="0" y="129552"/>
                </a:lnTo>
                <a:lnTo>
                  <a:pt x="302006" y="129552"/>
                </a:lnTo>
                <a:lnTo>
                  <a:pt x="302006" y="259118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6483096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6483096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6784847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6784847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7086600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7086600" y="6359652"/>
            <a:ext cx="219710" cy="368935"/>
          </a:xfrm>
          <a:custGeom>
            <a:rect l="l" t="t" r="r" b="b"/>
            <a:pathLst>
              <a:path w="219709" h="368934">
                <a:moveTo>
                  <a:pt x="0" y="368808"/>
                </a:moveTo>
                <a:lnTo>
                  <a:pt x="219455" y="368808"/>
                </a:lnTo>
                <a:lnTo>
                  <a:pt x="219455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4" name="object 144"/>
          <p:cNvSpPr txBox="1"/>
          <p:nvPr/>
        </p:nvSpPr>
        <p:spPr>
          <a:xfrm>
            <a:off x="6523990" y="6390538"/>
            <a:ext cx="74422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出	财	审</a:t>
            </a:r>
            <a:endParaRPr sz="9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纳	务	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45" name="object 145"/>
          <p:cNvSpPr/>
          <p:nvPr/>
        </p:nvSpPr>
        <p:spPr>
          <a:xfrm>
            <a:off x="6592823" y="6096000"/>
            <a:ext cx="293370" cy="262255"/>
          </a:xfrm>
          <a:custGeom>
            <a:rect l="l" t="t" r="r" b="b"/>
            <a:pathLst>
              <a:path w="293370" h="262254">
                <a:moveTo>
                  <a:pt x="292861" y="0"/>
                </a:moveTo>
                <a:lnTo>
                  <a:pt x="292861" y="131114"/>
                </a:lnTo>
                <a:lnTo>
                  <a:pt x="0" y="131114"/>
                </a:lnTo>
                <a:lnTo>
                  <a:pt x="0" y="26222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6885431" y="6096000"/>
            <a:ext cx="9525" cy="262255"/>
          </a:xfrm>
          <a:custGeom>
            <a:rect l="l" t="t" r="r" b="b"/>
            <a:pathLst>
              <a:path w="9525" h="262254">
                <a:moveTo>
                  <a:pt x="0" y="0"/>
                </a:moveTo>
                <a:lnTo>
                  <a:pt x="0" y="131114"/>
                </a:lnTo>
                <a:lnTo>
                  <a:pt x="9017" y="131114"/>
                </a:lnTo>
                <a:lnTo>
                  <a:pt x="9017" y="26222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6885431" y="6096000"/>
            <a:ext cx="311150" cy="262255"/>
          </a:xfrm>
          <a:custGeom>
            <a:rect l="l" t="t" r="r" b="b"/>
            <a:pathLst>
              <a:path w="311150" h="262254">
                <a:moveTo>
                  <a:pt x="0" y="0"/>
                </a:moveTo>
                <a:lnTo>
                  <a:pt x="0" y="131114"/>
                </a:lnTo>
                <a:lnTo>
                  <a:pt x="310769" y="131114"/>
                </a:lnTo>
                <a:lnTo>
                  <a:pt x="310769" y="26222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4210811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4210811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4512564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4512564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4814315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4814315" y="6390132"/>
            <a:ext cx="218440" cy="368935"/>
          </a:xfrm>
          <a:custGeom>
            <a:rect l="l" t="t" r="r" b="b"/>
            <a:pathLst>
              <a:path w="218439" h="368934">
                <a:moveTo>
                  <a:pt x="0" y="368807"/>
                </a:moveTo>
                <a:lnTo>
                  <a:pt x="217932" y="368807"/>
                </a:lnTo>
                <a:lnTo>
                  <a:pt x="21793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ln w="9144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4" name="object 154"/>
          <p:cNvSpPr txBox="1"/>
          <p:nvPr/>
        </p:nvSpPr>
        <p:spPr>
          <a:xfrm>
            <a:off x="4249928" y="6421323"/>
            <a:ext cx="74422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拓	销	商</a:t>
            </a:r>
            <a:endParaRPr sz="9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14325"/>
                <a:tab pos="615950"/>
              </a:tabLst>
            </a:pPr>
            <a:r>
              <a:rPr sz="900">
                <a:latin typeface="Noto Sans CJK JP Regular"/>
                <a:cs typeface="Noto Sans CJK JP Regular"/>
              </a:rPr>
              <a:t>展	售	务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55" name="object 155"/>
          <p:cNvSpPr/>
          <p:nvPr/>
        </p:nvSpPr>
        <p:spPr>
          <a:xfrm>
            <a:off x="4319015" y="6096000"/>
            <a:ext cx="219075" cy="293370"/>
          </a:xfrm>
          <a:custGeom>
            <a:rect l="l" t="t" r="r" b="b"/>
            <a:pathLst>
              <a:path w="219075" h="293370">
                <a:moveTo>
                  <a:pt x="218694" y="0"/>
                </a:moveTo>
                <a:lnTo>
                  <a:pt x="218694" y="146659"/>
                </a:lnTo>
                <a:lnTo>
                  <a:pt x="0" y="146659"/>
                </a:lnTo>
                <a:lnTo>
                  <a:pt x="0" y="29331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4533900" y="6086855"/>
            <a:ext cx="87630" cy="303530"/>
          </a:xfrm>
          <a:custGeom>
            <a:rect l="l" t="t" r="r" b="b"/>
            <a:pathLst>
              <a:path w="87629" h="303529">
                <a:moveTo>
                  <a:pt x="0" y="0"/>
                </a:moveTo>
                <a:lnTo>
                  <a:pt x="0" y="151511"/>
                </a:lnTo>
                <a:lnTo>
                  <a:pt x="87629" y="151511"/>
                </a:lnTo>
                <a:lnTo>
                  <a:pt x="87629" y="303022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4538471" y="6096000"/>
            <a:ext cx="385445" cy="293370"/>
          </a:xfrm>
          <a:custGeom>
            <a:rect l="l" t="t" r="r" b="b"/>
            <a:pathLst>
              <a:path w="385445" h="293370">
                <a:moveTo>
                  <a:pt x="0" y="0"/>
                </a:moveTo>
                <a:lnTo>
                  <a:pt x="0" y="146659"/>
                </a:lnTo>
                <a:lnTo>
                  <a:pt x="385063" y="146659"/>
                </a:lnTo>
                <a:lnTo>
                  <a:pt x="385063" y="29331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8" name="object 158"/>
          <p:cNvSpPr txBox="1"/>
          <p:nvPr/>
        </p:nvSpPr>
        <p:spPr>
          <a:xfrm>
            <a:off x="5425821" y="5028057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职能式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59" name="object 159"/>
          <p:cNvSpPr/>
          <p:nvPr/>
        </p:nvSpPr>
        <p:spPr>
          <a:xfrm>
            <a:off x="185928" y="5960364"/>
            <a:ext cx="248412" cy="24841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0" name="object 160"/>
          <p:cNvSpPr txBox="1"/>
          <p:nvPr/>
        </p:nvSpPr>
        <p:spPr>
          <a:xfrm>
            <a:off x="249732" y="5975096"/>
            <a:ext cx="1193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70">
                <a:latin typeface="Noto Sans CJK JP Regular"/>
                <a:cs typeface="Noto Sans CJK JP Regular"/>
              </a:rPr>
              <a:t>1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61" name="object 161"/>
          <p:cNvSpPr/>
          <p:nvPr/>
        </p:nvSpPr>
        <p:spPr>
          <a:xfrm>
            <a:off x="4062984" y="4878323"/>
            <a:ext cx="246887" cy="24993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2" name="object 162"/>
          <p:cNvSpPr txBox="1"/>
          <p:nvPr/>
        </p:nvSpPr>
        <p:spPr>
          <a:xfrm>
            <a:off x="4126738" y="4893691"/>
            <a:ext cx="1193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70">
                <a:latin typeface="Noto Sans CJK JP Regular"/>
                <a:cs typeface="Noto Sans CJK JP Regular"/>
              </a:rPr>
              <a:t>2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63" name="object 163"/>
          <p:cNvSpPr/>
          <p:nvPr/>
        </p:nvSpPr>
        <p:spPr>
          <a:xfrm>
            <a:off x="1005839" y="1005839"/>
            <a:ext cx="246887" cy="24841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4" name="object 164"/>
          <p:cNvSpPr txBox="1"/>
          <p:nvPr/>
        </p:nvSpPr>
        <p:spPr>
          <a:xfrm>
            <a:off x="1069035" y="1019683"/>
            <a:ext cx="1193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70">
                <a:latin typeface="Noto Sans CJK JP Regular"/>
                <a:cs typeface="Noto Sans CJK JP Regular"/>
              </a:rPr>
              <a:t>3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65" name="object 165"/>
          <p:cNvSpPr/>
          <p:nvPr/>
        </p:nvSpPr>
        <p:spPr>
          <a:xfrm>
            <a:off x="6356603" y="1080516"/>
            <a:ext cx="248411" cy="24993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6" name="object 166"/>
          <p:cNvSpPr txBox="1"/>
          <p:nvPr/>
        </p:nvSpPr>
        <p:spPr>
          <a:xfrm>
            <a:off x="6434328" y="1094613"/>
            <a:ext cx="106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spc="70">
                <a:latin typeface="Noto Sans CJK JP Regular"/>
                <a:cs typeface="Noto Sans CJK JP Regular"/>
              </a:rPr>
              <a:t>4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67" name="object 167"/>
          <p:cNvSpPr/>
          <p:nvPr/>
        </p:nvSpPr>
        <p:spPr>
          <a:xfrm>
            <a:off x="204215" y="4558284"/>
            <a:ext cx="248411" cy="24841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8" name="object 168"/>
          <p:cNvSpPr txBox="1"/>
          <p:nvPr/>
        </p:nvSpPr>
        <p:spPr>
          <a:xfrm>
            <a:off x="268325" y="4475574"/>
            <a:ext cx="1201420" cy="140271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800" spc="104" baseline="4629">
                <a:solidFill>
                  <a:srgbClr val="FFFFFF"/>
                </a:solidFill>
                <a:latin typeface="Noto Sans CJK JP Regular"/>
                <a:cs typeface="Noto Sans CJK JP Regular"/>
              </a:rPr>
              <a:t>1</a:t>
            </a:r>
            <a:r>
              <a:rPr sz="1800" spc="525" baseline="4629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初建期</a:t>
            </a:r>
            <a:endParaRPr sz="1500">
              <a:latin typeface="Noto Sans CJK JP Regular"/>
              <a:cs typeface="Noto Sans CJK JP Regular"/>
            </a:endParaRPr>
          </a:p>
          <a:p>
            <a:pPr marL="101600">
              <a:lnSpc>
                <a:spcPct val="100000"/>
              </a:lnSpc>
              <a:spcBef>
                <a:spcPts val="370"/>
              </a:spcBef>
            </a:pPr>
            <a:r>
              <a:rPr sz="1000" spc="-5">
                <a:latin typeface="Noto Sans CJK JP Regular"/>
                <a:cs typeface="Noto Sans CJK JP Regular"/>
              </a:rPr>
              <a:t>非正式</a:t>
            </a:r>
            <a:endParaRPr sz="1000">
              <a:latin typeface="Noto Sans CJK JP Regular"/>
              <a:cs typeface="Noto Sans CJK JP Regular"/>
            </a:endParaRPr>
          </a:p>
          <a:p>
            <a:pPr marL="273685" indent="-17208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273685"/>
                <a:tab pos="274320"/>
              </a:tabLst>
            </a:pPr>
            <a:r>
              <a:rPr sz="900">
                <a:latin typeface="Noto Sans CJK JP Regular"/>
                <a:cs typeface="Noto Sans CJK JP Regular"/>
              </a:rPr>
              <a:t>以企业家为核心</a:t>
            </a:r>
            <a:endParaRPr sz="900">
              <a:latin typeface="Noto Sans CJK JP Regular"/>
              <a:cs typeface="Noto Sans CJK JP Regular"/>
            </a:endParaRPr>
          </a:p>
          <a:p>
            <a:pPr marL="2736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273685"/>
                <a:tab pos="274320"/>
              </a:tabLst>
            </a:pPr>
            <a:r>
              <a:rPr sz="900">
                <a:latin typeface="Noto Sans CJK JP Regular"/>
                <a:cs typeface="Noto Sans CJK JP Regular"/>
              </a:rPr>
              <a:t>权利集中</a:t>
            </a:r>
            <a:endParaRPr sz="900">
              <a:latin typeface="Noto Sans CJK JP Regular"/>
              <a:cs typeface="Noto Sans CJK JP Regular"/>
            </a:endParaRPr>
          </a:p>
          <a:p>
            <a:pPr marL="273685" indent="-17208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273685"/>
                <a:tab pos="274320"/>
              </a:tabLst>
            </a:pPr>
            <a:r>
              <a:rPr sz="900">
                <a:latin typeface="Noto Sans CJK JP Regular"/>
                <a:cs typeface="Noto Sans CJK JP Regular"/>
              </a:rPr>
              <a:t>灵活</a:t>
            </a:r>
            <a:endParaRPr sz="900">
              <a:latin typeface="Noto Sans CJK JP Regular"/>
              <a:cs typeface="Noto Sans CJK JP Regular"/>
            </a:endParaRPr>
          </a:p>
          <a:p>
            <a:pPr marL="2736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273685"/>
                <a:tab pos="274320"/>
              </a:tabLst>
            </a:pPr>
            <a:r>
              <a:rPr sz="900">
                <a:latin typeface="Noto Sans CJK JP Regular"/>
                <a:cs typeface="Noto Sans CJK JP Regular"/>
              </a:rPr>
              <a:t>低效率</a:t>
            </a:r>
            <a:endParaRPr sz="900">
              <a:latin typeface="Noto Sans CJK JP Regular"/>
              <a:cs typeface="Noto Sans CJK JP Regular"/>
            </a:endParaRPr>
          </a:p>
          <a:p>
            <a:pPr marL="273685" indent="-17208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273685"/>
                <a:tab pos="274320"/>
              </a:tabLst>
            </a:pPr>
            <a:r>
              <a:rPr sz="900">
                <a:latin typeface="Noto Sans CJK JP Regular"/>
                <a:cs typeface="Noto Sans CJK JP Regular"/>
              </a:rPr>
              <a:t>没有职能机构作为</a:t>
            </a:r>
            <a:endParaRPr sz="900">
              <a:latin typeface="Noto Sans CJK JP Regular"/>
              <a:cs typeface="Noto Sans CJK JP Regular"/>
            </a:endParaRPr>
          </a:p>
        </p:txBody>
      </p:sp>
      <p:sp>
        <p:nvSpPr>
          <p:cNvPr id="169" name="object 169"/>
          <p:cNvSpPr/>
          <p:nvPr/>
        </p:nvSpPr>
        <p:spPr>
          <a:xfrm>
            <a:off x="1662683" y="4204715"/>
            <a:ext cx="248412" cy="24993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0" name="object 170"/>
          <p:cNvSpPr txBox="1"/>
          <p:nvPr/>
        </p:nvSpPr>
        <p:spPr>
          <a:xfrm>
            <a:off x="1726819" y="4181602"/>
            <a:ext cx="740410" cy="622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70">
                <a:solidFill>
                  <a:srgbClr val="FFFFFF"/>
                </a:solidFill>
                <a:latin typeface="Noto Sans CJK JP Regular"/>
                <a:cs typeface="Noto Sans CJK JP Regular"/>
              </a:rPr>
              <a:t>2</a:t>
            </a:r>
            <a:r>
              <a:rPr sz="1200" spc="40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成长期</a:t>
            </a:r>
            <a:endParaRPr sz="1500">
              <a:latin typeface="Noto Sans CJK JP Regular"/>
              <a:cs typeface="Noto Sans CJK JP Regular"/>
            </a:endParaRPr>
          </a:p>
          <a:p>
            <a:pPr marL="282575">
              <a:lnSpc>
                <a:spcPct val="100000"/>
              </a:lnSpc>
              <a:spcBef>
                <a:spcPts val="1695"/>
              </a:spcBef>
            </a:pPr>
            <a:r>
              <a:rPr sz="1000" spc="-5">
                <a:latin typeface="Noto Sans CJK JP Regular"/>
                <a:cs typeface="Noto Sans CJK JP Regular"/>
              </a:rPr>
              <a:t>职能式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171" name="object 171"/>
          <p:cNvSpPr/>
          <p:nvPr/>
        </p:nvSpPr>
        <p:spPr>
          <a:xfrm>
            <a:off x="2878835" y="2904744"/>
            <a:ext cx="248412" cy="24993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2" name="object 172"/>
          <p:cNvSpPr txBox="1"/>
          <p:nvPr/>
        </p:nvSpPr>
        <p:spPr>
          <a:xfrm>
            <a:off x="2943605" y="2806653"/>
            <a:ext cx="2392680" cy="530860"/>
          </a:xfrm>
          <a:prstGeom prst="rect">
            <a:avLst/>
          </a:prstGeom>
        </p:spPr>
        <p:txBody>
          <a:bodyPr vert="horz" wrap="square" lIns="0" tIns="876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1200" spc="70">
                <a:solidFill>
                  <a:srgbClr val="FFFFFF"/>
                </a:solidFill>
                <a:latin typeface="Noto Sans CJK JP Regular"/>
                <a:cs typeface="Noto Sans CJK JP Regular"/>
              </a:rPr>
              <a:t>3</a:t>
            </a:r>
            <a:r>
              <a:rPr sz="1200" spc="235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成熟期</a:t>
            </a:r>
            <a:endParaRPr sz="1500">
              <a:latin typeface="Noto Sans CJK JP Regular"/>
              <a:cs typeface="Noto Sans CJK JP Regular"/>
            </a:endParaRPr>
          </a:p>
          <a:p>
            <a:pPr marL="735330">
              <a:lnSpc>
                <a:spcPct val="100000"/>
              </a:lnSpc>
              <a:spcBef>
                <a:spcPts val="385"/>
              </a:spcBef>
            </a:pPr>
            <a:r>
              <a:rPr sz="1000" spc="-5">
                <a:latin typeface="Noto Sans CJK JP Regular"/>
                <a:cs typeface="Noto Sans CJK JP Regular"/>
              </a:rPr>
              <a:t>矩阵式（分弱矩阵、强矩阵）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173" name="object 173"/>
          <p:cNvSpPr/>
          <p:nvPr/>
        </p:nvSpPr>
        <p:spPr>
          <a:xfrm>
            <a:off x="5420867" y="1949195"/>
            <a:ext cx="248411" cy="24841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4" name="object 174"/>
          <p:cNvSpPr txBox="1"/>
          <p:nvPr/>
        </p:nvSpPr>
        <p:spPr>
          <a:xfrm>
            <a:off x="5485891" y="1961515"/>
            <a:ext cx="95567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104" baseline="13888">
                <a:solidFill>
                  <a:srgbClr val="FFFFFF"/>
                </a:solidFill>
                <a:latin typeface="Noto Sans CJK JP Regular"/>
                <a:cs typeface="Noto Sans CJK JP Regular"/>
              </a:rPr>
              <a:t>4</a:t>
            </a:r>
            <a:r>
              <a:rPr sz="1800" spc="330" baseline="13888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集团公司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175" name="object 175"/>
          <p:cNvSpPr/>
          <p:nvPr/>
        </p:nvSpPr>
        <p:spPr>
          <a:xfrm>
            <a:off x="2528316" y="4104132"/>
            <a:ext cx="186055" cy="299085"/>
          </a:xfrm>
          <a:custGeom>
            <a:rect l="l" t="t" r="r" b="b"/>
            <a:pathLst>
              <a:path w="186055" h="299085">
                <a:moveTo>
                  <a:pt x="185927" y="0"/>
                </a:moveTo>
                <a:lnTo>
                  <a:pt x="0" y="0"/>
                </a:lnTo>
                <a:lnTo>
                  <a:pt x="92963" y="298704"/>
                </a:lnTo>
                <a:lnTo>
                  <a:pt x="185927" y="0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6" name="object 176"/>
          <p:cNvSpPr txBox="1"/>
          <p:nvPr/>
        </p:nvSpPr>
        <p:spPr>
          <a:xfrm>
            <a:off x="2305811" y="3619500"/>
            <a:ext cx="657225" cy="41465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9860">
              <a:lnSpc>
                <a:spcPts val="158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中景</a:t>
            </a:r>
            <a:endParaRPr sz="1400">
              <a:latin typeface="Noto Sans CJK JP Regular"/>
              <a:cs typeface="Noto Sans CJK JP Regular"/>
            </a:endParaRPr>
          </a:p>
          <a:p>
            <a:pPr marL="14986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博道</a:t>
            </a:r>
            <a:endParaRPr sz="14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198500"/>
            <a:ext cx="7560309" cy="9639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-5"/>
              <a:t>管理方式：</a:t>
            </a:r>
          </a:p>
          <a:p>
            <a:pPr marL="12700" marR="5080">
              <a:lnSpc>
                <a:spcPts val="2380"/>
              </a:lnSpc>
              <a:spcBef>
                <a:spcPts val="165"/>
              </a:spcBef>
            </a:pPr>
            <a:r>
              <a:rPr spc="-5"/>
              <a:t>分支机构的合作模式不一，未来需</a:t>
            </a:r>
            <a:r>
              <a:rPr/>
              <a:t>明</a:t>
            </a:r>
            <a:r>
              <a:rPr spc="-5"/>
              <a:t>确对</a:t>
            </a:r>
            <a:r>
              <a:rPr/>
              <a:t>分</a:t>
            </a:r>
            <a:r>
              <a:rPr spc="-5"/>
              <a:t>支机</a:t>
            </a:r>
            <a:r>
              <a:rPr/>
              <a:t>构</a:t>
            </a:r>
            <a:r>
              <a:rPr spc="-5"/>
              <a:t>的分</a:t>
            </a:r>
            <a:r>
              <a:rPr/>
              <a:t>类</a:t>
            </a:r>
            <a:r>
              <a:rPr spc="-5"/>
              <a:t>管控 界面与管控要求</a:t>
            </a:r>
          </a:p>
        </p:txBody>
      </p:sp>
      <p:sp>
        <p:nvSpPr>
          <p:cNvPr id="6" name="object 6"/>
          <p:cNvSpPr/>
          <p:nvPr/>
        </p:nvSpPr>
        <p:spPr>
          <a:xfrm>
            <a:off x="2618232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2" y="487679"/>
                </a:lnTo>
                <a:lnTo>
                  <a:pt x="1429512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18232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2" y="487679"/>
                </a:lnTo>
                <a:lnTo>
                  <a:pt x="1429512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677155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2" y="487679"/>
                </a:lnTo>
                <a:lnTo>
                  <a:pt x="1429512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677155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2" y="487679"/>
                </a:lnTo>
                <a:lnTo>
                  <a:pt x="1429512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734556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1" y="487679"/>
                </a:lnTo>
                <a:lnTo>
                  <a:pt x="1429511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34556" y="1787651"/>
            <a:ext cx="1430020" cy="487680"/>
          </a:xfrm>
          <a:custGeom>
            <a:rect l="l" t="t" r="r" b="b"/>
            <a:pathLst>
              <a:path w="1430020" h="487680">
                <a:moveTo>
                  <a:pt x="0" y="487679"/>
                </a:moveTo>
                <a:lnTo>
                  <a:pt x="1429511" y="487679"/>
                </a:lnTo>
                <a:lnTo>
                  <a:pt x="1429511" y="0"/>
                </a:lnTo>
                <a:lnTo>
                  <a:pt x="0" y="0"/>
                </a:lnTo>
                <a:lnTo>
                  <a:pt x="0" y="487679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49223" y="2520695"/>
            <a:ext cx="1339850" cy="462280"/>
          </a:xfrm>
          <a:custGeom>
            <a:rect l="l" t="t" r="r" b="b"/>
            <a:pathLst>
              <a:path w="1339850" h="462280">
                <a:moveTo>
                  <a:pt x="0" y="461772"/>
                </a:moveTo>
                <a:lnTo>
                  <a:pt x="1339595" y="461772"/>
                </a:lnTo>
                <a:lnTo>
                  <a:pt x="1339595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49223" y="2520695"/>
            <a:ext cx="1339850" cy="462280"/>
          </a:xfrm>
          <a:custGeom>
            <a:rect l="l" t="t" r="r" b="b"/>
            <a:pathLst>
              <a:path w="1339850" h="462280">
                <a:moveTo>
                  <a:pt x="0" y="461772"/>
                </a:moveTo>
                <a:lnTo>
                  <a:pt x="1339595" y="461772"/>
                </a:lnTo>
                <a:lnTo>
                  <a:pt x="1339595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49223" y="3208020"/>
            <a:ext cx="1339850" cy="462280"/>
          </a:xfrm>
          <a:custGeom>
            <a:rect l="l" t="t" r="r" b="b"/>
            <a:pathLst>
              <a:path w="1339850" h="462279">
                <a:moveTo>
                  <a:pt x="0" y="461771"/>
                </a:moveTo>
                <a:lnTo>
                  <a:pt x="1339595" y="461771"/>
                </a:lnTo>
                <a:lnTo>
                  <a:pt x="1339595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49223" y="3208020"/>
            <a:ext cx="1339850" cy="462280"/>
          </a:xfrm>
          <a:custGeom>
            <a:rect l="l" t="t" r="r" b="b"/>
            <a:pathLst>
              <a:path w="1339850" h="462279">
                <a:moveTo>
                  <a:pt x="0" y="461771"/>
                </a:moveTo>
                <a:lnTo>
                  <a:pt x="1339595" y="461771"/>
                </a:lnTo>
                <a:lnTo>
                  <a:pt x="1339595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49223" y="4582667"/>
            <a:ext cx="1339850" cy="462280"/>
          </a:xfrm>
          <a:custGeom>
            <a:rect l="l" t="t" r="r" b="b"/>
            <a:pathLst>
              <a:path w="1339850" h="462279">
                <a:moveTo>
                  <a:pt x="0" y="461772"/>
                </a:moveTo>
                <a:lnTo>
                  <a:pt x="1339595" y="461772"/>
                </a:lnTo>
                <a:lnTo>
                  <a:pt x="1339595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9223" y="4582667"/>
            <a:ext cx="1339850" cy="462280"/>
          </a:xfrm>
          <a:custGeom>
            <a:rect l="l" t="t" r="r" b="b"/>
            <a:pathLst>
              <a:path w="1339850" h="462279">
                <a:moveTo>
                  <a:pt x="0" y="461772"/>
                </a:moveTo>
                <a:lnTo>
                  <a:pt x="1339595" y="461772"/>
                </a:lnTo>
                <a:lnTo>
                  <a:pt x="1339595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9223" y="3895344"/>
            <a:ext cx="1339850" cy="462280"/>
          </a:xfrm>
          <a:custGeom>
            <a:rect l="l" t="t" r="r" b="b"/>
            <a:pathLst>
              <a:path w="1339850" h="462279">
                <a:moveTo>
                  <a:pt x="0" y="461771"/>
                </a:moveTo>
                <a:lnTo>
                  <a:pt x="1339595" y="461771"/>
                </a:lnTo>
                <a:lnTo>
                  <a:pt x="1339595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49223" y="3895344"/>
            <a:ext cx="1339850" cy="462280"/>
          </a:xfrm>
          <a:custGeom>
            <a:rect l="l" t="t" r="r" b="b"/>
            <a:pathLst>
              <a:path w="1339850" h="462279">
                <a:moveTo>
                  <a:pt x="0" y="461771"/>
                </a:moveTo>
                <a:lnTo>
                  <a:pt x="1339595" y="461771"/>
                </a:lnTo>
                <a:lnTo>
                  <a:pt x="1339595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35508" y="5285232"/>
            <a:ext cx="1339850" cy="462280"/>
          </a:xfrm>
          <a:custGeom>
            <a:rect l="l" t="t" r="r" b="b"/>
            <a:pathLst>
              <a:path w="1339850" h="462279">
                <a:moveTo>
                  <a:pt x="0" y="461772"/>
                </a:moveTo>
                <a:lnTo>
                  <a:pt x="1339596" y="461772"/>
                </a:lnTo>
                <a:lnTo>
                  <a:pt x="13395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35508" y="5285232"/>
            <a:ext cx="1339850" cy="462280"/>
          </a:xfrm>
          <a:custGeom>
            <a:rect l="l" t="t" r="r" b="b"/>
            <a:pathLst>
              <a:path w="1339850" h="462279">
                <a:moveTo>
                  <a:pt x="0" y="461772"/>
                </a:moveTo>
                <a:lnTo>
                  <a:pt x="1339596" y="461772"/>
                </a:lnTo>
                <a:lnTo>
                  <a:pt x="13395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52272" y="1760220"/>
            <a:ext cx="1339850" cy="462280"/>
          </a:xfrm>
          <a:custGeom>
            <a:rect l="l" t="t" r="r" b="b"/>
            <a:pathLst>
              <a:path w="1339850" h="462280">
                <a:moveTo>
                  <a:pt x="0" y="461772"/>
                </a:moveTo>
                <a:lnTo>
                  <a:pt x="1339596" y="461772"/>
                </a:lnTo>
                <a:lnTo>
                  <a:pt x="13395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77BB1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52272" y="1760220"/>
            <a:ext cx="1339850" cy="462280"/>
          </a:xfrm>
          <a:custGeom>
            <a:rect l="l" t="t" r="r" b="b"/>
            <a:pathLst>
              <a:path w="1339850" h="462280">
                <a:moveTo>
                  <a:pt x="0" y="461772"/>
                </a:moveTo>
                <a:lnTo>
                  <a:pt x="1339596" y="461772"/>
                </a:lnTo>
                <a:lnTo>
                  <a:pt x="13395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24" name="object 24"/>
          <p:cNvGraphicFramePr>
            <a:graphicFrameLocks noGrp="1"/>
          </p:cNvGraphicFramePr>
          <p:nvPr/>
        </p:nvGraphicFramePr>
        <p:xfrm>
          <a:off x="636269" y="1740407"/>
          <a:ext cx="7771130" cy="41236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910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7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26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02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8815">
                <a:tc>
                  <a:txBody>
                    <a:bodyPr vert="horz" wrap="square"/>
                    <a:lstStyle/>
                    <a:p>
                      <a:pPr marR="310515" algn="ctr">
                        <a:lnSpc>
                          <a:spcPct val="100000"/>
                        </a:lnSpc>
                        <a:spcBef>
                          <a:spcPts val="1085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管控条线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7795" marB="0">
                    <a:lnR w="38100">
                      <a:solidFill>
                        <a:srgbClr val="C00000"/>
                      </a:solidFill>
                      <a:prstDash val="solid"/>
                    </a:lnR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41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自有机构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79070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141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强合作机构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79070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56895">
                        <a:lnSpc>
                          <a:spcPct val="100000"/>
                        </a:lnSpc>
                        <a:spcBef>
                          <a:spcPts val="141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弱合作机构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79070" marB="0">
                    <a:lnL w="28575">
                      <a:solidFill>
                        <a:srgbClr val="C00000"/>
                      </a:solidFill>
                      <a:prstDash val="solid"/>
                    </a:lnL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05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R="318135" algn="ctr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战略条线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905" marB="0">
                    <a:lnR w="381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30835" marR="420370">
                        <a:lnSpc>
                          <a:spcPct val="100699"/>
                        </a:lnSpc>
                        <a:spcBef>
                          <a:spcPts val="76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统一战略目标与 战略行动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97155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2000" marR="360680" indent="-266700">
                        <a:lnSpc>
                          <a:spcPct val="100699"/>
                        </a:lnSpc>
                        <a:spcBef>
                          <a:spcPts val="118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统一战略目标与 战略行动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0495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29590">
                        <a:lnSpc>
                          <a:spcPct val="100000"/>
                        </a:lnSpc>
                        <a:spcBef>
                          <a:spcPts val="105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统一战略目标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3985" marB="0">
                    <a:lnL w="28575">
                      <a:solidFill>
                        <a:srgbClr val="C00000"/>
                      </a:solidFill>
                      <a:prstDash val="solid"/>
                    </a:lnL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46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R="318135" algn="ctr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财务条线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4445" marB="0">
                    <a:lnR w="381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35940" marR="481330" indent="-266700">
                        <a:lnSpc>
                          <a:spcPct val="100699"/>
                        </a:lnSpc>
                        <a:spcBef>
                          <a:spcPts val="106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规范标准的财务 管理体系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5255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2470" marR="410209" indent="-266700">
                        <a:lnSpc>
                          <a:spcPct val="100699"/>
                        </a:lnSpc>
                        <a:spcBef>
                          <a:spcPts val="106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规范标准的财务 管理体系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5255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08025" marR="263525" indent="-266700">
                        <a:lnSpc>
                          <a:spcPct val="100699"/>
                        </a:lnSpc>
                        <a:spcBef>
                          <a:spcPts val="1065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规范标准的财务 管理体系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5255" marB="0">
                    <a:lnL w="28575">
                      <a:solidFill>
                        <a:srgbClr val="C00000"/>
                      </a:solidFill>
                      <a:prstDash val="solid"/>
                    </a:lnL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46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R="318135" algn="ctr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人力资源条线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810" marB="0">
                    <a:lnR w="381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26390" marR="425450">
                        <a:lnSpc>
                          <a:spcPct val="100699"/>
                        </a:lnSpc>
                        <a:spcBef>
                          <a:spcPts val="1040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统一的薪酬标准 严格的人员任免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32080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 marR="255904" indent="89535">
                        <a:lnSpc>
                          <a:spcPct val="100000"/>
                        </a:lnSpc>
                        <a:spcBef>
                          <a:spcPts val="1210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薪酬总额管理控制 薪酬分配的原则要求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3670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497205">
                        <a:lnSpc>
                          <a:spcPct val="100000"/>
                        </a:lnSpc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业绩分配管理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810" marB="0">
                    <a:lnL w="28575">
                      <a:solidFill>
                        <a:srgbClr val="C00000"/>
                      </a:solidFill>
                      <a:prstDash val="solid"/>
                    </a:lnL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83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R="318135" algn="ctr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业务管理条线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810" marB="0">
                    <a:lnR w="381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33425" marR="374015" indent="-356870">
                        <a:lnSpc>
                          <a:spcPct val="100699"/>
                        </a:lnSpc>
                        <a:spcBef>
                          <a:spcPts val="1230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标准化的业务管 理体系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156210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5715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业务管理模式设定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635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572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Arial"/>
                          <a:cs typeface="Arial"/>
                        </a:rPr>
                        <a:t>/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28575">
                      <a:solidFill>
                        <a:srgbClr val="C00000"/>
                      </a:solidFill>
                      <a:prstDash val="solid"/>
                    </a:lnL>
                    <a:lnT w="28575">
                      <a:solidFill>
                        <a:srgbClr val="C00000"/>
                      </a:solidFill>
                      <a:prstDash val="solid"/>
                    </a:lnT>
                    <a:lnB w="28575">
                      <a:solidFill>
                        <a:srgbClr val="C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65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R="344805" algn="ctr">
                        <a:lnSpc>
                          <a:spcPct val="100000"/>
                        </a:lnSpc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Noto Sans CJK JP Regular"/>
                          <a:cs typeface="Noto Sans CJK JP Regular"/>
                        </a:rPr>
                        <a:t>信息管理条线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R w="38100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1614"/>
                        </a:spcBef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信息同步与共享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205104" marB="0">
                    <a:lnL w="38100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R="2540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信息同步与共享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28575">
                      <a:solidFill>
                        <a:srgbClr val="C00000"/>
                      </a:solidFill>
                      <a:prstDash val="solid"/>
                    </a:lnL>
                    <a:lnR w="28575">
                      <a:solidFill>
                        <a:srgbClr val="C00000"/>
                      </a:solidFill>
                      <a:prstDash val="solid"/>
                    </a:lnR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794385" marR="87630" indent="-356870">
                        <a:lnSpc>
                          <a:spcPct val="100000"/>
                        </a:lnSpc>
                      </a:pPr>
                      <a:r>
                        <a:rPr sz="1400">
                          <a:latin typeface="Noto Sans CJK JP Regular"/>
                          <a:cs typeface="Noto Sans CJK JP Regular"/>
                        </a:rPr>
                        <a:t>阶段性与关键性的 信息上报</a:t>
                      </a:r>
                      <a:endParaRPr sz="140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3175" marB="0">
                    <a:lnL w="28575">
                      <a:solidFill>
                        <a:srgbClr val="C00000"/>
                      </a:solidFill>
                      <a:prstDash val="solid"/>
                    </a:lnL>
                    <a:lnT w="28575">
                      <a:solidFill>
                        <a:srgbClr val="C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23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03504" y="1159763"/>
            <a:ext cx="1431290" cy="5180330"/>
          </a:xfrm>
          <a:custGeom>
            <a:rect l="l" t="t" r="r" b="b"/>
            <a:pathLst>
              <a:path w="1431289" h="5180330">
                <a:moveTo>
                  <a:pt x="0" y="5180076"/>
                </a:moveTo>
                <a:lnTo>
                  <a:pt x="1431036" y="5180076"/>
                </a:lnTo>
                <a:lnTo>
                  <a:pt x="1431036" y="0"/>
                </a:lnTo>
                <a:lnTo>
                  <a:pt x="0" y="0"/>
                </a:lnTo>
                <a:lnTo>
                  <a:pt x="0" y="518007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36828" y="198500"/>
            <a:ext cx="141986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组织架构：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6828" y="500253"/>
            <a:ext cx="7560309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z="2200" spc="-5">
                <a:latin typeface="Noto Sans CJK JP Regular"/>
                <a:cs typeface="Noto Sans CJK JP Regular"/>
              </a:rPr>
              <a:t>过去从需求出发设置部门，未来需</a:t>
            </a:r>
            <a:r>
              <a:rPr sz="2200">
                <a:latin typeface="Noto Sans CJK JP Regular"/>
                <a:cs typeface="Noto Sans CJK JP Regular"/>
              </a:rPr>
              <a:t>从</a:t>
            </a:r>
            <a:r>
              <a:rPr sz="2200" spc="-5">
                <a:latin typeface="Noto Sans CJK JP Regular"/>
                <a:cs typeface="Noto Sans CJK JP Regular"/>
              </a:rPr>
              <a:t>价值</a:t>
            </a:r>
            <a:r>
              <a:rPr sz="2200">
                <a:latin typeface="Noto Sans CJK JP Regular"/>
                <a:cs typeface="Noto Sans CJK JP Regular"/>
              </a:rPr>
              <a:t>链</a:t>
            </a:r>
            <a:r>
              <a:rPr sz="2200" spc="-5">
                <a:latin typeface="Noto Sans CJK JP Regular"/>
                <a:cs typeface="Noto Sans CJK JP Regular"/>
              </a:rPr>
              <a:t>出发</a:t>
            </a:r>
            <a:r>
              <a:rPr sz="2200">
                <a:latin typeface="Noto Sans CJK JP Regular"/>
                <a:cs typeface="Noto Sans CJK JP Regular"/>
              </a:rPr>
              <a:t>系</a:t>
            </a:r>
            <a:r>
              <a:rPr sz="2200" spc="-5">
                <a:latin typeface="Noto Sans CJK JP Regular"/>
                <a:cs typeface="Noto Sans CJK JP Regular"/>
              </a:rPr>
              <a:t>统化</a:t>
            </a:r>
            <a:r>
              <a:rPr sz="2200">
                <a:latin typeface="Noto Sans CJK JP Regular"/>
                <a:cs typeface="Noto Sans CJK JP Regular"/>
              </a:rPr>
              <a:t>设</a:t>
            </a:r>
            <a:r>
              <a:rPr sz="2200" spc="-5">
                <a:latin typeface="Noto Sans CJK JP Regular"/>
                <a:cs typeface="Noto Sans CJK JP Regular"/>
              </a:rPr>
              <a:t>置部 门，其中重点关注市场拓展职能的</a:t>
            </a:r>
            <a:r>
              <a:rPr sz="2200">
                <a:latin typeface="Noto Sans CJK JP Regular"/>
                <a:cs typeface="Noto Sans CJK JP Regular"/>
              </a:rPr>
              <a:t>建</a:t>
            </a:r>
            <a:r>
              <a:rPr sz="2200" spc="-5">
                <a:latin typeface="Noto Sans CJK JP Regular"/>
                <a:cs typeface="Noto Sans CJK JP Regular"/>
              </a:rPr>
              <a:t>设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442972" y="1159763"/>
            <a:ext cx="6202680" cy="5140960"/>
          </a:xfrm>
          <a:custGeom>
            <a:rect l="l" t="t" r="r" b="b"/>
            <a:pathLst>
              <a:path w="6202680" h="5140960">
                <a:moveTo>
                  <a:pt x="0" y="5140452"/>
                </a:moveTo>
                <a:lnTo>
                  <a:pt x="6202680" y="5140452"/>
                </a:lnTo>
                <a:lnTo>
                  <a:pt x="6202680" y="0"/>
                </a:lnTo>
                <a:lnTo>
                  <a:pt x="0" y="0"/>
                </a:lnTo>
                <a:lnTo>
                  <a:pt x="0" y="5140452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18303" y="2026907"/>
            <a:ext cx="1101089" cy="60123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003291" y="2174494"/>
            <a:ext cx="5480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718303" y="1277099"/>
            <a:ext cx="1101089" cy="60123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5003291" y="1423796"/>
            <a:ext cx="5480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董事长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735579" y="3509746"/>
            <a:ext cx="1101090" cy="68201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930017" y="3564382"/>
            <a:ext cx="7264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marR="5080" indent="-178435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市场运营 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915155" y="3529584"/>
            <a:ext cx="1198626" cy="60121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4070350" y="3676599"/>
            <a:ext cx="90424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规划设计院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152644" y="3534155"/>
            <a:ext cx="1102614" cy="60121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5348351" y="3681476"/>
            <a:ext cx="7264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工程中心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342888" y="3520427"/>
            <a:ext cx="1101089" cy="68047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538214" y="3574796"/>
            <a:ext cx="7264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marR="5080" indent="-178435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人事行政 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533131" y="3534155"/>
            <a:ext cx="1101090" cy="60121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7727950" y="3681476"/>
            <a:ext cx="7264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财务中心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650235" y="4472940"/>
            <a:ext cx="486943" cy="162839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041904" y="4472940"/>
            <a:ext cx="486943" cy="162839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406140" y="4472940"/>
            <a:ext cx="959383" cy="163296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247388" y="4475988"/>
            <a:ext cx="486917" cy="162991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604003" y="4475988"/>
            <a:ext cx="486918" cy="162991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957571" y="4443984"/>
            <a:ext cx="485406" cy="174726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306567" y="4475988"/>
            <a:ext cx="485419" cy="1629918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608320" y="4443984"/>
            <a:ext cx="486943" cy="174726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650735" y="4475988"/>
            <a:ext cx="485419" cy="1629918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001256" y="4472940"/>
            <a:ext cx="486943" cy="162839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298691" y="4475988"/>
            <a:ext cx="485419" cy="1629918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626095" y="4472940"/>
            <a:ext cx="938034" cy="1628394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7781543" y="4920183"/>
            <a:ext cx="645160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  <a:tabLst>
                <a:tab pos="453390"/>
              </a:tabLst>
            </a:pP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财	审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tabLst>
                <a:tab pos="45339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务	计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tabLst>
                <a:tab pos="45339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878579" y="2554223"/>
            <a:ext cx="1391920" cy="282575"/>
          </a:xfrm>
          <a:custGeom>
            <a:rect l="l" t="t" r="r" b="b"/>
            <a:pathLst>
              <a:path w="1391920" h="282575">
                <a:moveTo>
                  <a:pt x="1391920" y="0"/>
                </a:moveTo>
                <a:lnTo>
                  <a:pt x="1391920" y="141350"/>
                </a:lnTo>
                <a:lnTo>
                  <a:pt x="0" y="141350"/>
                </a:lnTo>
                <a:lnTo>
                  <a:pt x="0" y="28257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269991" y="2554223"/>
            <a:ext cx="434975" cy="273050"/>
          </a:xfrm>
          <a:custGeom>
            <a:rect l="l" t="t" r="r" b="b"/>
            <a:pathLst>
              <a:path w="434975" h="273050">
                <a:moveTo>
                  <a:pt x="0" y="0"/>
                </a:moveTo>
                <a:lnTo>
                  <a:pt x="0" y="136271"/>
                </a:lnTo>
                <a:lnTo>
                  <a:pt x="434975" y="136271"/>
                </a:lnTo>
                <a:lnTo>
                  <a:pt x="434975" y="27254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772911" y="2301239"/>
            <a:ext cx="2311400" cy="1252855"/>
          </a:xfrm>
          <a:custGeom>
            <a:rect l="l" t="t" r="r" b="b"/>
            <a:pathLst>
              <a:path w="2311400" h="1252854">
                <a:moveTo>
                  <a:pt x="0" y="0"/>
                </a:moveTo>
                <a:lnTo>
                  <a:pt x="2310891" y="0"/>
                </a:lnTo>
                <a:lnTo>
                  <a:pt x="2310891" y="1252601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895600" y="4050791"/>
            <a:ext cx="391795" cy="441325"/>
          </a:xfrm>
          <a:custGeom>
            <a:rect l="l" t="t" r="r" b="b"/>
            <a:pathLst>
              <a:path w="391795" h="441325">
                <a:moveTo>
                  <a:pt x="391795" y="0"/>
                </a:moveTo>
                <a:lnTo>
                  <a:pt x="391795" y="220471"/>
                </a:lnTo>
                <a:lnTo>
                  <a:pt x="0" y="220471"/>
                </a:lnTo>
                <a:lnTo>
                  <a:pt x="0" y="44094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 flipH="1">
            <a:off x="3287267" y="4050791"/>
            <a:ext cx="0" cy="441325"/>
          </a:xfrm>
          <a:custGeom>
            <a:rect l="l" t="t" r="r" b="b"/>
            <a:pathLst>
              <a:path h="441325">
                <a:moveTo>
                  <a:pt x="0" y="0"/>
                </a:moveTo>
                <a:lnTo>
                  <a:pt x="0" y="220471"/>
                </a:lnTo>
                <a:lnTo>
                  <a:pt x="0" y="44094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287267" y="4050791"/>
            <a:ext cx="363855" cy="441325"/>
          </a:xfrm>
          <a:custGeom>
            <a:rect l="l" t="t" r="r" b="b"/>
            <a:pathLst>
              <a:path w="363854" h="441325">
                <a:moveTo>
                  <a:pt x="0" y="0"/>
                </a:moveTo>
                <a:lnTo>
                  <a:pt x="0" y="220471"/>
                </a:lnTo>
                <a:lnTo>
                  <a:pt x="363728" y="220471"/>
                </a:lnTo>
                <a:lnTo>
                  <a:pt x="363728" y="44094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123944" y="4056888"/>
            <a:ext cx="391795" cy="439420"/>
          </a:xfrm>
          <a:custGeom>
            <a:rect l="l" t="t" r="r" b="b"/>
            <a:pathLst>
              <a:path w="391795" h="439420">
                <a:moveTo>
                  <a:pt x="391794" y="0"/>
                </a:moveTo>
                <a:lnTo>
                  <a:pt x="391794" y="219582"/>
                </a:lnTo>
                <a:lnTo>
                  <a:pt x="0" y="219582"/>
                </a:lnTo>
                <a:lnTo>
                  <a:pt x="0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492752" y="4056888"/>
            <a:ext cx="23495" cy="439420"/>
          </a:xfrm>
          <a:custGeom>
            <a:rect l="l" t="t" r="r" b="b"/>
            <a:pathLst>
              <a:path w="23495" h="439420">
                <a:moveTo>
                  <a:pt x="22987" y="0"/>
                </a:moveTo>
                <a:lnTo>
                  <a:pt x="22987" y="219582"/>
                </a:lnTo>
                <a:lnTo>
                  <a:pt x="0" y="219582"/>
                </a:lnTo>
                <a:lnTo>
                  <a:pt x="0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515611" y="4056888"/>
            <a:ext cx="686435" cy="439420"/>
          </a:xfrm>
          <a:custGeom>
            <a:rect l="l" t="t" r="r" b="b"/>
            <a:pathLst>
              <a:path w="686435" h="439420">
                <a:moveTo>
                  <a:pt x="0" y="0"/>
                </a:moveTo>
                <a:lnTo>
                  <a:pt x="0" y="219582"/>
                </a:lnTo>
                <a:lnTo>
                  <a:pt x="686435" y="219582"/>
                </a:lnTo>
                <a:lnTo>
                  <a:pt x="686435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515611" y="4056888"/>
            <a:ext cx="334010" cy="439420"/>
          </a:xfrm>
          <a:custGeom>
            <a:rect l="l" t="t" r="r" b="b"/>
            <a:pathLst>
              <a:path w="334010" h="439420">
                <a:moveTo>
                  <a:pt x="0" y="0"/>
                </a:moveTo>
                <a:lnTo>
                  <a:pt x="0" y="219582"/>
                </a:lnTo>
                <a:lnTo>
                  <a:pt x="333501" y="219582"/>
                </a:lnTo>
                <a:lnTo>
                  <a:pt x="333501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550408" y="4061459"/>
            <a:ext cx="154940" cy="434975"/>
          </a:xfrm>
          <a:custGeom>
            <a:rect l="l" t="t" r="r" b="b"/>
            <a:pathLst>
              <a:path w="154939" h="434975">
                <a:moveTo>
                  <a:pt x="154558" y="0"/>
                </a:moveTo>
                <a:lnTo>
                  <a:pt x="154558" y="217423"/>
                </a:lnTo>
                <a:lnTo>
                  <a:pt x="0" y="217423"/>
                </a:lnTo>
                <a:lnTo>
                  <a:pt x="0" y="434975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705855" y="4061459"/>
            <a:ext cx="148590" cy="434975"/>
          </a:xfrm>
          <a:custGeom>
            <a:rect l="l" t="t" r="r" b="b"/>
            <a:pathLst>
              <a:path w="148589" h="434975">
                <a:moveTo>
                  <a:pt x="0" y="0"/>
                </a:moveTo>
                <a:lnTo>
                  <a:pt x="0" y="217423"/>
                </a:lnTo>
                <a:lnTo>
                  <a:pt x="148082" y="217423"/>
                </a:lnTo>
                <a:lnTo>
                  <a:pt x="148082" y="434975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542531" y="4061459"/>
            <a:ext cx="351790" cy="434975"/>
          </a:xfrm>
          <a:custGeom>
            <a:rect l="l" t="t" r="r" b="b"/>
            <a:pathLst>
              <a:path w="351790" h="434975">
                <a:moveTo>
                  <a:pt x="351536" y="0"/>
                </a:moveTo>
                <a:lnTo>
                  <a:pt x="351536" y="217423"/>
                </a:lnTo>
                <a:lnTo>
                  <a:pt x="0" y="217423"/>
                </a:lnTo>
                <a:lnTo>
                  <a:pt x="0" y="43497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894576" y="4061459"/>
            <a:ext cx="351790" cy="431165"/>
          </a:xfrm>
          <a:custGeom>
            <a:rect l="l" t="t" r="r" b="b"/>
            <a:pathLst>
              <a:path w="351790" h="431164">
                <a:moveTo>
                  <a:pt x="0" y="0"/>
                </a:moveTo>
                <a:lnTo>
                  <a:pt x="0" y="215264"/>
                </a:lnTo>
                <a:lnTo>
                  <a:pt x="351535" y="215264"/>
                </a:lnTo>
                <a:lnTo>
                  <a:pt x="351535" y="430656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 flipH="1">
            <a:off x="6894576" y="4061459"/>
            <a:ext cx="0" cy="434975"/>
          </a:xfrm>
          <a:custGeom>
            <a:rect l="l" t="t" r="r" b="b"/>
            <a:pathLst>
              <a:path h="434975">
                <a:moveTo>
                  <a:pt x="0" y="0"/>
                </a:moveTo>
                <a:lnTo>
                  <a:pt x="0" y="217423"/>
                </a:lnTo>
                <a:lnTo>
                  <a:pt x="0" y="43497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869935" y="4061459"/>
            <a:ext cx="214629" cy="431165"/>
          </a:xfrm>
          <a:custGeom>
            <a:rect l="l" t="t" r="r" b="b"/>
            <a:pathLst>
              <a:path w="214627" h="431164">
                <a:moveTo>
                  <a:pt x="214122" y="0"/>
                </a:moveTo>
                <a:lnTo>
                  <a:pt x="214122" y="215264"/>
                </a:lnTo>
                <a:lnTo>
                  <a:pt x="0" y="215264"/>
                </a:lnTo>
                <a:lnTo>
                  <a:pt x="0" y="430656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084819" y="4061459"/>
            <a:ext cx="239395" cy="431165"/>
          </a:xfrm>
          <a:custGeom>
            <a:rect l="l" t="t" r="r" b="b"/>
            <a:pathLst>
              <a:path w="239395" h="431164">
                <a:moveTo>
                  <a:pt x="0" y="0"/>
                </a:moveTo>
                <a:lnTo>
                  <a:pt x="0" y="215264"/>
                </a:lnTo>
                <a:lnTo>
                  <a:pt x="239395" y="215264"/>
                </a:lnTo>
                <a:lnTo>
                  <a:pt x="239395" y="430656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 flipH="1">
            <a:off x="5269991" y="1804416"/>
            <a:ext cx="0" cy="242570"/>
          </a:xfrm>
          <a:custGeom>
            <a:rect l="l" t="t" r="r" b="b"/>
            <a:pathLst>
              <a:path h="242569">
                <a:moveTo>
                  <a:pt x="0" y="0"/>
                </a:moveTo>
                <a:lnTo>
                  <a:pt x="0" y="242443"/>
                </a:lnTo>
              </a:path>
            </a:pathLst>
          </a:custGeom>
          <a:ln w="6096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5920740" y="4482084"/>
            <a:ext cx="485406" cy="1628393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2806319" y="4498085"/>
            <a:ext cx="4542790" cy="1520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06320">
              <a:lnSpc>
                <a:spcPct val="100000"/>
              </a:lnSpc>
              <a:spcBef>
                <a:spcPts val="100"/>
              </a:spcBef>
              <a:tabLst>
                <a:tab pos="295783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风	园</a:t>
            </a:r>
            <a:endParaRPr sz="1400">
              <a:latin typeface="Noto Sans CJK JP Regular"/>
              <a:cs typeface="Noto Sans CJK JP Regular"/>
            </a:endParaRPr>
          </a:p>
          <a:p>
            <a:pPr marR="5080" indent="1228090" algn="r">
              <a:lnSpc>
                <a:spcPct val="100000"/>
              </a:lnSpc>
              <a:spcBef>
                <a:spcPts val="40"/>
              </a:spcBef>
              <a:tabLst>
                <a:tab pos="391160"/>
                <a:tab pos="755015"/>
                <a:tab pos="1228090"/>
                <a:tab pos="1597025"/>
                <a:tab pos="1953260"/>
                <a:tab pos="2306320"/>
                <a:tab pos="2654935"/>
                <a:tab pos="3269615"/>
                <a:tab pos="3647440"/>
                <a:tab pos="3999229"/>
                <a:tab pos="4351020"/>
              </a:tabLst>
            </a:pP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建	规	市	景	建  </a:t>
            </a:r>
            <a:r>
              <a:rPr sz="2100" spc="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林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成		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信 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市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	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商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	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合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	筑	划	政	园	筑  </a:t>
            </a:r>
            <a:r>
              <a:rPr sz="2100" spc="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绿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本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人	行	息 场	务	约	设	设	设	林	工  </a:t>
            </a:r>
            <a:r>
              <a:rPr sz="2100" spc="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化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控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事	政	流 部	部	部	计	计 计 设 程 工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制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r>
              <a:rPr sz="2100" spc="3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r>
              <a:rPr sz="2100" spc="14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程 所 所 所 计 部 程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r>
              <a:rPr sz="1400" spc="250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2100" baseline="1984">
              <a:latin typeface="Noto Sans CJK JP Regular"/>
              <a:cs typeface="Noto Sans CJK JP Regular"/>
            </a:endParaRPr>
          </a:p>
          <a:p>
            <a:pPr marL="2306320">
              <a:lnSpc>
                <a:spcPts val="1639"/>
              </a:lnSpc>
              <a:tabLst>
                <a:tab pos="295783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所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5705855" y="4061459"/>
            <a:ext cx="460375" cy="440055"/>
          </a:xfrm>
          <a:custGeom>
            <a:rect l="l" t="t" r="r" b="b"/>
            <a:pathLst>
              <a:path w="460375" h="440054">
                <a:moveTo>
                  <a:pt x="0" y="0"/>
                </a:moveTo>
                <a:lnTo>
                  <a:pt x="0" y="220090"/>
                </a:lnTo>
                <a:lnTo>
                  <a:pt x="459994" y="220090"/>
                </a:lnTo>
                <a:lnTo>
                  <a:pt x="459994" y="440054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 txBox="1"/>
          <p:nvPr/>
        </p:nvSpPr>
        <p:spPr>
          <a:xfrm>
            <a:off x="7215378" y="1727454"/>
            <a:ext cx="845819" cy="358140"/>
          </a:xfrm>
          <a:prstGeom prst="rect">
            <a:avLst/>
          </a:prstGeom>
          <a:solidFill>
            <a:srgbClr val="F1F1F1"/>
          </a:solidFill>
          <a:ln w="25907">
            <a:solidFill>
              <a:srgbClr val="C00000"/>
            </a:solidFill>
          </a:ln>
        </p:spPr>
        <p:txBody>
          <a:bodyPr vert="horz" wrap="square" lIns="0" tIns="3238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945">
              <a:lnSpc>
                <a:spcPct val="100000"/>
              </a:lnSpc>
              <a:spcBef>
                <a:spcPts val="254"/>
              </a:spcBef>
            </a:pPr>
            <a:r>
              <a:rPr sz="1800">
                <a:solidFill>
                  <a:srgbClr val="C00000"/>
                </a:solidFill>
                <a:latin typeface="Noto Sans CJK JP Regular"/>
                <a:cs typeface="Noto Sans CJK JP Regular"/>
              </a:rPr>
              <a:t>示例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3326891" y="2817863"/>
            <a:ext cx="1101089" cy="601230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3521328" y="2965195"/>
            <a:ext cx="7264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5152644" y="2807195"/>
            <a:ext cx="1102614" cy="602754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5348351" y="2955163"/>
            <a:ext cx="7264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3287267" y="3345179"/>
            <a:ext cx="591185" cy="198120"/>
          </a:xfrm>
          <a:custGeom>
            <a:rect l="l" t="t" r="r" b="b"/>
            <a:pathLst>
              <a:path w="591185" h="198120">
                <a:moveTo>
                  <a:pt x="591185" y="0"/>
                </a:moveTo>
                <a:lnTo>
                  <a:pt x="591185" y="98806"/>
                </a:lnTo>
                <a:lnTo>
                  <a:pt x="0" y="98806"/>
                </a:lnTo>
                <a:lnTo>
                  <a:pt x="0" y="19761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878579" y="3345179"/>
            <a:ext cx="637540" cy="203835"/>
          </a:xfrm>
          <a:custGeom>
            <a:rect l="l" t="t" r="r" b="b"/>
            <a:pathLst>
              <a:path w="637539" h="203835">
                <a:moveTo>
                  <a:pt x="0" y="0"/>
                </a:moveTo>
                <a:lnTo>
                  <a:pt x="0" y="101854"/>
                </a:lnTo>
                <a:lnTo>
                  <a:pt x="637286" y="101854"/>
                </a:lnTo>
                <a:lnTo>
                  <a:pt x="637286" y="20358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 flipH="1">
            <a:off x="5705855" y="3336035"/>
            <a:ext cx="0" cy="218440"/>
          </a:xfrm>
          <a:custGeom>
            <a:rect l="l" t="t" r="r" b="b"/>
            <a:pathLst>
              <a:path h="218439">
                <a:moveTo>
                  <a:pt x="0" y="218059"/>
                </a:moveTo>
                <a:lnTo>
                  <a:pt x="0" y="108965"/>
                </a:lnTo>
                <a:lnTo>
                  <a:pt x="0" y="0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762000" y="1348739"/>
            <a:ext cx="1102360" cy="780415"/>
          </a:xfrm>
          <a:custGeom>
            <a:rect l="l" t="t" r="r" b="b"/>
            <a:pathLst>
              <a:path w="1102360" h="780414">
                <a:moveTo>
                  <a:pt x="1101852" y="0"/>
                </a:moveTo>
                <a:lnTo>
                  <a:pt x="0" y="0"/>
                </a:lnTo>
                <a:lnTo>
                  <a:pt x="0" y="274574"/>
                </a:lnTo>
                <a:lnTo>
                  <a:pt x="550926" y="780288"/>
                </a:lnTo>
                <a:lnTo>
                  <a:pt x="1101852" y="274574"/>
                </a:lnTo>
                <a:lnTo>
                  <a:pt x="1101852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62000" y="1348739"/>
            <a:ext cx="1102360" cy="780415"/>
          </a:xfrm>
          <a:custGeom>
            <a:rect l="l" t="t" r="r" b="b"/>
            <a:pathLst>
              <a:path w="1102360" h="780414">
                <a:moveTo>
                  <a:pt x="1101852" y="0"/>
                </a:moveTo>
                <a:lnTo>
                  <a:pt x="1101852" y="274574"/>
                </a:lnTo>
                <a:lnTo>
                  <a:pt x="550926" y="780288"/>
                </a:lnTo>
                <a:lnTo>
                  <a:pt x="0" y="274574"/>
                </a:lnTo>
                <a:lnTo>
                  <a:pt x="0" y="0"/>
                </a:lnTo>
                <a:lnTo>
                  <a:pt x="1101852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765048" y="3534155"/>
            <a:ext cx="1088390" cy="1191895"/>
          </a:xfrm>
          <a:custGeom>
            <a:rect l="l" t="t" r="r" b="b"/>
            <a:pathLst>
              <a:path w="1088389" h="1191895">
                <a:moveTo>
                  <a:pt x="0" y="0"/>
                </a:moveTo>
                <a:lnTo>
                  <a:pt x="0" y="647700"/>
                </a:lnTo>
                <a:lnTo>
                  <a:pt x="544068" y="1191768"/>
                </a:lnTo>
                <a:lnTo>
                  <a:pt x="1088135" y="647700"/>
                </a:lnTo>
                <a:lnTo>
                  <a:pt x="1088135" y="544068"/>
                </a:lnTo>
                <a:lnTo>
                  <a:pt x="544068" y="544068"/>
                </a:lnTo>
                <a:lnTo>
                  <a:pt x="0" y="0"/>
                </a:lnTo>
                <a:close/>
              </a:path>
              <a:path w="1088389" h="1191895">
                <a:moveTo>
                  <a:pt x="1088135" y="0"/>
                </a:moveTo>
                <a:lnTo>
                  <a:pt x="544068" y="544068"/>
                </a:lnTo>
                <a:lnTo>
                  <a:pt x="1088135" y="544068"/>
                </a:lnTo>
                <a:lnTo>
                  <a:pt x="1088135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65048" y="3534155"/>
            <a:ext cx="1088390" cy="1191895"/>
          </a:xfrm>
          <a:custGeom>
            <a:rect l="l" t="t" r="r" b="b"/>
            <a:pathLst>
              <a:path w="1088389" h="1191895">
                <a:moveTo>
                  <a:pt x="1088135" y="0"/>
                </a:moveTo>
                <a:lnTo>
                  <a:pt x="1088135" y="647700"/>
                </a:lnTo>
                <a:lnTo>
                  <a:pt x="544068" y="1191768"/>
                </a:lnTo>
                <a:lnTo>
                  <a:pt x="0" y="647700"/>
                </a:lnTo>
                <a:lnTo>
                  <a:pt x="0" y="0"/>
                </a:lnTo>
                <a:lnTo>
                  <a:pt x="544068" y="544068"/>
                </a:lnTo>
                <a:lnTo>
                  <a:pt x="1088135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65048" y="4369308"/>
            <a:ext cx="1088390" cy="1191895"/>
          </a:xfrm>
          <a:custGeom>
            <a:rect l="l" t="t" r="r" b="b"/>
            <a:pathLst>
              <a:path w="1088389" h="1191895">
                <a:moveTo>
                  <a:pt x="0" y="0"/>
                </a:moveTo>
                <a:lnTo>
                  <a:pt x="0" y="647700"/>
                </a:lnTo>
                <a:lnTo>
                  <a:pt x="544068" y="1191768"/>
                </a:lnTo>
                <a:lnTo>
                  <a:pt x="1088135" y="647700"/>
                </a:lnTo>
                <a:lnTo>
                  <a:pt x="1088135" y="544068"/>
                </a:lnTo>
                <a:lnTo>
                  <a:pt x="544068" y="544068"/>
                </a:lnTo>
                <a:lnTo>
                  <a:pt x="0" y="0"/>
                </a:lnTo>
                <a:close/>
              </a:path>
              <a:path w="1088389" h="1191895">
                <a:moveTo>
                  <a:pt x="1088135" y="0"/>
                </a:moveTo>
                <a:lnTo>
                  <a:pt x="544068" y="544068"/>
                </a:lnTo>
                <a:lnTo>
                  <a:pt x="1088135" y="544068"/>
                </a:lnTo>
                <a:lnTo>
                  <a:pt x="1088135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65048" y="4369308"/>
            <a:ext cx="1088390" cy="1191895"/>
          </a:xfrm>
          <a:custGeom>
            <a:rect l="l" t="t" r="r" b="b"/>
            <a:pathLst>
              <a:path w="1088389" h="1191895">
                <a:moveTo>
                  <a:pt x="1088135" y="0"/>
                </a:moveTo>
                <a:lnTo>
                  <a:pt x="1088135" y="647700"/>
                </a:lnTo>
                <a:lnTo>
                  <a:pt x="544068" y="1191768"/>
                </a:lnTo>
                <a:lnTo>
                  <a:pt x="0" y="647700"/>
                </a:lnTo>
                <a:lnTo>
                  <a:pt x="0" y="0"/>
                </a:lnTo>
                <a:lnTo>
                  <a:pt x="544068" y="544068"/>
                </a:lnTo>
                <a:lnTo>
                  <a:pt x="1088135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765048" y="1824227"/>
            <a:ext cx="1088390" cy="1191895"/>
          </a:xfrm>
          <a:custGeom>
            <a:rect l="l" t="t" r="r" b="b"/>
            <a:pathLst>
              <a:path w="1088389" h="1191895">
                <a:moveTo>
                  <a:pt x="0" y="0"/>
                </a:moveTo>
                <a:lnTo>
                  <a:pt x="0" y="647700"/>
                </a:lnTo>
                <a:lnTo>
                  <a:pt x="544068" y="1191768"/>
                </a:lnTo>
                <a:lnTo>
                  <a:pt x="1088135" y="647700"/>
                </a:lnTo>
                <a:lnTo>
                  <a:pt x="1088135" y="544068"/>
                </a:lnTo>
                <a:lnTo>
                  <a:pt x="544068" y="544068"/>
                </a:lnTo>
                <a:lnTo>
                  <a:pt x="0" y="0"/>
                </a:lnTo>
                <a:close/>
              </a:path>
              <a:path w="1088389" h="1191895">
                <a:moveTo>
                  <a:pt x="1088135" y="0"/>
                </a:moveTo>
                <a:lnTo>
                  <a:pt x="544068" y="544068"/>
                </a:lnTo>
                <a:lnTo>
                  <a:pt x="1088135" y="544068"/>
                </a:lnTo>
                <a:lnTo>
                  <a:pt x="1088135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65048" y="1824227"/>
            <a:ext cx="1088390" cy="1191895"/>
          </a:xfrm>
          <a:custGeom>
            <a:rect l="l" t="t" r="r" b="b"/>
            <a:pathLst>
              <a:path w="1088389" h="1191895">
                <a:moveTo>
                  <a:pt x="1088135" y="0"/>
                </a:moveTo>
                <a:lnTo>
                  <a:pt x="1088135" y="647700"/>
                </a:lnTo>
                <a:lnTo>
                  <a:pt x="544068" y="1191768"/>
                </a:lnTo>
                <a:lnTo>
                  <a:pt x="0" y="647700"/>
                </a:lnTo>
                <a:lnTo>
                  <a:pt x="0" y="0"/>
                </a:lnTo>
                <a:lnTo>
                  <a:pt x="544068" y="544068"/>
                </a:lnTo>
                <a:lnTo>
                  <a:pt x="1088135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62000" y="2699004"/>
            <a:ext cx="1088390" cy="1191895"/>
          </a:xfrm>
          <a:custGeom>
            <a:rect l="l" t="t" r="r" b="b"/>
            <a:pathLst>
              <a:path w="1088389" h="1191895">
                <a:moveTo>
                  <a:pt x="0" y="0"/>
                </a:moveTo>
                <a:lnTo>
                  <a:pt x="0" y="647700"/>
                </a:lnTo>
                <a:lnTo>
                  <a:pt x="544068" y="1191768"/>
                </a:lnTo>
                <a:lnTo>
                  <a:pt x="1088136" y="647700"/>
                </a:lnTo>
                <a:lnTo>
                  <a:pt x="1088136" y="544068"/>
                </a:lnTo>
                <a:lnTo>
                  <a:pt x="544068" y="544068"/>
                </a:lnTo>
                <a:lnTo>
                  <a:pt x="0" y="0"/>
                </a:lnTo>
                <a:close/>
              </a:path>
              <a:path w="1088389" h="1191895">
                <a:moveTo>
                  <a:pt x="1088136" y="0"/>
                </a:moveTo>
                <a:lnTo>
                  <a:pt x="544068" y="544068"/>
                </a:lnTo>
                <a:lnTo>
                  <a:pt x="1088136" y="544068"/>
                </a:lnTo>
                <a:lnTo>
                  <a:pt x="1088136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62000" y="2699004"/>
            <a:ext cx="1088390" cy="1191895"/>
          </a:xfrm>
          <a:custGeom>
            <a:rect l="l" t="t" r="r" b="b"/>
            <a:pathLst>
              <a:path w="1088389" h="1191895">
                <a:moveTo>
                  <a:pt x="1088136" y="0"/>
                </a:moveTo>
                <a:lnTo>
                  <a:pt x="1088136" y="647700"/>
                </a:lnTo>
                <a:lnTo>
                  <a:pt x="544068" y="1191768"/>
                </a:lnTo>
                <a:lnTo>
                  <a:pt x="0" y="647700"/>
                </a:lnTo>
                <a:lnTo>
                  <a:pt x="0" y="0"/>
                </a:lnTo>
                <a:lnTo>
                  <a:pt x="544068" y="544068"/>
                </a:lnTo>
                <a:lnTo>
                  <a:pt x="1088136" y="0"/>
                </a:lnTo>
                <a:close/>
              </a:path>
            </a:pathLst>
          </a:custGeom>
          <a:ln w="12191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765048" y="5148071"/>
            <a:ext cx="1088390" cy="1191895"/>
          </a:xfrm>
          <a:custGeom>
            <a:rect l="l" t="t" r="r" b="b"/>
            <a:pathLst>
              <a:path w="1088389" h="1191895">
                <a:moveTo>
                  <a:pt x="0" y="0"/>
                </a:moveTo>
                <a:lnTo>
                  <a:pt x="0" y="647699"/>
                </a:lnTo>
                <a:lnTo>
                  <a:pt x="544068" y="1191767"/>
                </a:lnTo>
                <a:lnTo>
                  <a:pt x="1088135" y="647699"/>
                </a:lnTo>
                <a:lnTo>
                  <a:pt x="1088135" y="544067"/>
                </a:lnTo>
                <a:lnTo>
                  <a:pt x="544068" y="544067"/>
                </a:lnTo>
                <a:lnTo>
                  <a:pt x="0" y="0"/>
                </a:lnTo>
                <a:close/>
              </a:path>
              <a:path w="1088389" h="1191895">
                <a:moveTo>
                  <a:pt x="1088135" y="0"/>
                </a:moveTo>
                <a:lnTo>
                  <a:pt x="544068" y="544067"/>
                </a:lnTo>
                <a:lnTo>
                  <a:pt x="1088135" y="544067"/>
                </a:lnTo>
                <a:lnTo>
                  <a:pt x="1088135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765048" y="5148071"/>
            <a:ext cx="1088390" cy="1191895"/>
          </a:xfrm>
          <a:custGeom>
            <a:rect l="l" t="t" r="r" b="b"/>
            <a:pathLst>
              <a:path w="1088389" h="1191895">
                <a:moveTo>
                  <a:pt x="1088135" y="0"/>
                </a:moveTo>
                <a:lnTo>
                  <a:pt x="1088135" y="647699"/>
                </a:lnTo>
                <a:lnTo>
                  <a:pt x="544068" y="1191767"/>
                </a:lnTo>
                <a:lnTo>
                  <a:pt x="0" y="647699"/>
                </a:lnTo>
                <a:lnTo>
                  <a:pt x="0" y="0"/>
                </a:lnTo>
                <a:lnTo>
                  <a:pt x="544068" y="544067"/>
                </a:lnTo>
                <a:lnTo>
                  <a:pt x="1088135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 txBox="1"/>
          <p:nvPr/>
        </p:nvSpPr>
        <p:spPr>
          <a:xfrm>
            <a:off x="603504" y="1459230"/>
            <a:ext cx="1431290" cy="4719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9910" marR="516255" algn="ctr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市场 拓展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imes New Roman"/>
              <a:cs typeface="Times New Roman"/>
            </a:endParaRPr>
          </a:p>
          <a:p>
            <a:pPr marR="5715" algn="ctr">
              <a:lnSpc>
                <a:spcPct val="100000"/>
              </a:lnSpc>
              <a:spcBef>
                <a:spcPts val="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销售</a:t>
            </a:r>
            <a:endParaRPr sz="1400">
              <a:latin typeface="Noto Sans CJK JP Regular"/>
              <a:cs typeface="Noto Sans CJK JP Regular"/>
            </a:endParaRPr>
          </a:p>
          <a:p>
            <a:pPr marL="523875" marR="516255" indent="26034" algn="just">
              <a:lnSpc>
                <a:spcPct val="374900"/>
              </a:lnSpc>
              <a:spcBef>
                <a:spcPts val="91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规划 设计 施工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Times New Roman"/>
              <a:cs typeface="Times New Roman"/>
            </a:endParaRPr>
          </a:p>
          <a:p>
            <a:pPr marL="26034" algn="ctr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客户</a:t>
            </a:r>
            <a:endParaRPr sz="1400">
              <a:latin typeface="Noto Sans CJK JP Regular"/>
              <a:cs typeface="Noto Sans CJK JP Regular"/>
            </a:endParaRPr>
          </a:p>
          <a:p>
            <a:pPr marL="26034" algn="ctr">
              <a:lnSpc>
                <a:spcPct val="100000"/>
              </a:lnSpc>
              <a:spcBef>
                <a:spcPts val="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服务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2138172" y="2337816"/>
            <a:ext cx="265430" cy="2430780"/>
          </a:xfrm>
          <a:custGeom>
            <a:rect l="l" t="t" r="r" b="b"/>
            <a:pathLst>
              <a:path w="265430" h="2430779">
                <a:moveTo>
                  <a:pt x="0" y="0"/>
                </a:moveTo>
                <a:lnTo>
                  <a:pt x="0" y="2430780"/>
                </a:lnTo>
                <a:lnTo>
                  <a:pt x="265175" y="1339723"/>
                </a:lnTo>
                <a:lnTo>
                  <a:pt x="0" y="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6665976" y="2822435"/>
            <a:ext cx="1101090" cy="60275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6860793" y="2970657"/>
            <a:ext cx="7264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7217664" y="3351276"/>
            <a:ext cx="867410" cy="202565"/>
          </a:xfrm>
          <a:custGeom>
            <a:rect l="l" t="t" r="r" b="b"/>
            <a:pathLst>
              <a:path w="867409" h="202564">
                <a:moveTo>
                  <a:pt x="867155" y="202437"/>
                </a:moveTo>
                <a:lnTo>
                  <a:pt x="867155" y="101219"/>
                </a:lnTo>
                <a:lnTo>
                  <a:pt x="0" y="101219"/>
                </a:lnTo>
                <a:lnTo>
                  <a:pt x="0" y="0"/>
                </a:lnTo>
              </a:path>
            </a:pathLst>
          </a:custGeom>
          <a:ln w="12192">
            <a:solidFill>
              <a:srgbClr val="00645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6894576" y="3351276"/>
            <a:ext cx="322580" cy="202565"/>
          </a:xfrm>
          <a:custGeom>
            <a:rect l="l" t="t" r="r" b="b"/>
            <a:pathLst>
              <a:path w="322579" h="202564">
                <a:moveTo>
                  <a:pt x="322452" y="0"/>
                </a:moveTo>
                <a:lnTo>
                  <a:pt x="322452" y="101219"/>
                </a:lnTo>
                <a:lnTo>
                  <a:pt x="0" y="101219"/>
                </a:lnTo>
                <a:lnTo>
                  <a:pt x="0" y="20243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269991" y="2554223"/>
            <a:ext cx="1946910" cy="288290"/>
          </a:xfrm>
          <a:custGeom>
            <a:rect l="l" t="t" r="r" b="b"/>
            <a:pathLst>
              <a:path w="1946907" h="288289">
                <a:moveTo>
                  <a:pt x="0" y="0"/>
                </a:moveTo>
                <a:lnTo>
                  <a:pt x="0" y="144017"/>
                </a:lnTo>
                <a:lnTo>
                  <a:pt x="1946910" y="144017"/>
                </a:lnTo>
                <a:lnTo>
                  <a:pt x="1946910" y="28816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85" name="object 8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24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39852" y="1167383"/>
            <a:ext cx="6202680" cy="5139055"/>
          </a:xfrm>
          <a:custGeom>
            <a:rect l="l" t="t" r="r" b="b"/>
            <a:pathLst>
              <a:path w="6202680" h="5139055">
                <a:moveTo>
                  <a:pt x="0" y="5138928"/>
                </a:moveTo>
                <a:lnTo>
                  <a:pt x="6202680" y="5138928"/>
                </a:lnTo>
                <a:lnTo>
                  <a:pt x="6202680" y="0"/>
                </a:lnTo>
                <a:lnTo>
                  <a:pt x="0" y="0"/>
                </a:lnTo>
                <a:lnTo>
                  <a:pt x="0" y="5138928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29818" y="172973"/>
            <a:ext cx="7560309" cy="6623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-5"/>
              <a:t>层级设置：</a:t>
            </a:r>
          </a:p>
          <a:p>
            <a:pPr marL="12700">
              <a:lnSpc>
                <a:spcPts val="2510"/>
              </a:lnSpc>
            </a:pPr>
            <a:r>
              <a:rPr spc="-10"/>
              <a:t>中高层断层严重，权限在高层高度</a:t>
            </a:r>
            <a:r>
              <a:rPr/>
              <a:t>集</a:t>
            </a:r>
            <a:r>
              <a:rPr spc="-10"/>
              <a:t>中，</a:t>
            </a:r>
            <a:r>
              <a:rPr/>
              <a:t>缺</a:t>
            </a:r>
            <a:r>
              <a:rPr spc="-10"/>
              <a:t>乏合</a:t>
            </a:r>
            <a:r>
              <a:rPr/>
              <a:t>理</a:t>
            </a:r>
            <a:r>
              <a:rPr spc="-10"/>
              <a:t>的授</a:t>
            </a:r>
            <a:r>
              <a:rPr/>
              <a:t>权</a:t>
            </a:r>
            <a:r>
              <a:rPr spc="-10"/>
              <a:t>与承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9818" y="776731"/>
            <a:ext cx="309372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>
                <a:latin typeface="Noto Sans CJK JP Regular"/>
                <a:cs typeface="Noto Sans CJK JP Regular"/>
              </a:rPr>
              <a:t>接，层级发展路径不明确</a:t>
            </a:r>
            <a:endParaRPr sz="22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438900" y="3203448"/>
            <a:ext cx="2545079" cy="16322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836664" y="3471671"/>
            <a:ext cx="2218944" cy="123139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478904" y="3235451"/>
            <a:ext cx="2423160" cy="1518285"/>
          </a:xfrm>
          <a:custGeom>
            <a:rect l="l" t="t" r="r" b="b"/>
            <a:pathLst>
              <a:path w="2423159" h="1518285">
                <a:moveTo>
                  <a:pt x="2422779" y="0"/>
                </a:moveTo>
                <a:lnTo>
                  <a:pt x="383667" y="0"/>
                </a:lnTo>
                <a:lnTo>
                  <a:pt x="383667" y="885444"/>
                </a:lnTo>
                <a:lnTo>
                  <a:pt x="0" y="990600"/>
                </a:lnTo>
                <a:lnTo>
                  <a:pt x="383667" y="1264920"/>
                </a:lnTo>
                <a:lnTo>
                  <a:pt x="383667" y="1517904"/>
                </a:lnTo>
                <a:lnTo>
                  <a:pt x="2422779" y="1517904"/>
                </a:lnTo>
                <a:lnTo>
                  <a:pt x="2422779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478904" y="3235451"/>
            <a:ext cx="2423160" cy="1518285"/>
          </a:xfrm>
          <a:custGeom>
            <a:rect l="l" t="t" r="r" b="b"/>
            <a:pathLst>
              <a:path w="2423159" h="1518285">
                <a:moveTo>
                  <a:pt x="383667" y="0"/>
                </a:moveTo>
                <a:lnTo>
                  <a:pt x="723519" y="0"/>
                </a:lnTo>
                <a:lnTo>
                  <a:pt x="1233297" y="0"/>
                </a:lnTo>
                <a:lnTo>
                  <a:pt x="2422779" y="0"/>
                </a:lnTo>
                <a:lnTo>
                  <a:pt x="2422779" y="885444"/>
                </a:lnTo>
                <a:lnTo>
                  <a:pt x="2422779" y="1264920"/>
                </a:lnTo>
                <a:lnTo>
                  <a:pt x="2422779" y="1517904"/>
                </a:lnTo>
                <a:lnTo>
                  <a:pt x="1233297" y="1517904"/>
                </a:lnTo>
                <a:lnTo>
                  <a:pt x="723519" y="1517904"/>
                </a:lnTo>
                <a:lnTo>
                  <a:pt x="383667" y="1517904"/>
                </a:lnTo>
                <a:lnTo>
                  <a:pt x="383667" y="1264920"/>
                </a:lnTo>
                <a:lnTo>
                  <a:pt x="0" y="990600"/>
                </a:lnTo>
                <a:lnTo>
                  <a:pt x="383667" y="885444"/>
                </a:lnTo>
                <a:lnTo>
                  <a:pt x="383667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942581" y="3448811"/>
            <a:ext cx="1901825" cy="106235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30">
                <a:latin typeface="Noto Sans CJK JP Regular"/>
                <a:cs typeface="Noto Sans CJK JP Regular"/>
              </a:rPr>
              <a:t>B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endParaRPr sz="12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8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我的所长权限到哪里我</a:t>
            </a:r>
            <a:endParaRPr sz="1200">
              <a:latin typeface="Noto Sans CJK JP Regular"/>
              <a:cs typeface="Noto Sans CJK JP Regular"/>
            </a:endParaRPr>
          </a:p>
          <a:p>
            <a:pPr marL="12700" marR="5080">
              <a:lnSpc>
                <a:spcPct val="110600"/>
              </a:lnSpc>
              <a:spcBef>
                <a:spcPts val="409"/>
              </a:spcBef>
            </a:pPr>
            <a:r>
              <a:rPr sz="1200">
                <a:latin typeface="Noto Sans CJK JP Regular"/>
                <a:cs typeface="Noto Sans CJK JP Regular"/>
              </a:rPr>
              <a:t>也不知道，有的事情就不知 道要不要向杨总汇报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160">
                <a:latin typeface="Noto Sans CJK JP Regular"/>
                <a:cs typeface="Noto Sans CJK JP Regular"/>
              </a:rPr>
              <a:t> </a:t>
            </a:r>
            <a:r>
              <a:rPr sz="1600" spc="835">
                <a:latin typeface="Noto Sans CJK JP Regular"/>
                <a:cs typeface="Noto Sans CJK JP Regular"/>
              </a:rPr>
              <a:t>”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536435" y="4855464"/>
            <a:ext cx="2438400" cy="163372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829043" y="5123688"/>
            <a:ext cx="2113788" cy="123139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574155" y="4887467"/>
            <a:ext cx="2318385" cy="1519555"/>
          </a:xfrm>
          <a:custGeom>
            <a:rect l="l" t="t" r="r" b="b"/>
            <a:pathLst>
              <a:path w="2318384" h="1519554">
                <a:moveTo>
                  <a:pt x="2318385" y="0"/>
                </a:moveTo>
                <a:lnTo>
                  <a:pt x="280797" y="0"/>
                </a:lnTo>
                <a:lnTo>
                  <a:pt x="280797" y="886332"/>
                </a:lnTo>
                <a:lnTo>
                  <a:pt x="0" y="991641"/>
                </a:lnTo>
                <a:lnTo>
                  <a:pt x="280797" y="1266189"/>
                </a:lnTo>
                <a:lnTo>
                  <a:pt x="280797" y="1519427"/>
                </a:lnTo>
                <a:lnTo>
                  <a:pt x="2318385" y="1519427"/>
                </a:lnTo>
                <a:lnTo>
                  <a:pt x="2318385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574155" y="4887467"/>
            <a:ext cx="2318385" cy="1519555"/>
          </a:xfrm>
          <a:custGeom>
            <a:rect l="l" t="t" r="r" b="b"/>
            <a:pathLst>
              <a:path w="2318384" h="1519554">
                <a:moveTo>
                  <a:pt x="280797" y="0"/>
                </a:moveTo>
                <a:lnTo>
                  <a:pt x="620395" y="0"/>
                </a:lnTo>
                <a:lnTo>
                  <a:pt x="1129792" y="0"/>
                </a:lnTo>
                <a:lnTo>
                  <a:pt x="2318385" y="0"/>
                </a:lnTo>
                <a:lnTo>
                  <a:pt x="2318385" y="886332"/>
                </a:lnTo>
                <a:lnTo>
                  <a:pt x="2318385" y="1266189"/>
                </a:lnTo>
                <a:lnTo>
                  <a:pt x="2318385" y="1519427"/>
                </a:lnTo>
                <a:lnTo>
                  <a:pt x="1129792" y="1519427"/>
                </a:lnTo>
                <a:lnTo>
                  <a:pt x="620395" y="1519427"/>
                </a:lnTo>
                <a:lnTo>
                  <a:pt x="280797" y="1519427"/>
                </a:lnTo>
                <a:lnTo>
                  <a:pt x="280797" y="1266189"/>
                </a:lnTo>
                <a:lnTo>
                  <a:pt x="0" y="991641"/>
                </a:lnTo>
                <a:lnTo>
                  <a:pt x="280797" y="886332"/>
                </a:lnTo>
                <a:lnTo>
                  <a:pt x="280797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934581" y="5102047"/>
            <a:ext cx="1854200" cy="106172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40">
                <a:latin typeface="Noto Sans CJK JP Regular"/>
                <a:cs typeface="Noto Sans CJK JP Regular"/>
              </a:rPr>
              <a:t>C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endParaRPr sz="12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8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我的腿能跑，但是绑住</a:t>
            </a:r>
            <a:endParaRPr sz="1200">
              <a:latin typeface="Noto Sans CJK JP Regular"/>
              <a:cs typeface="Noto Sans CJK JP Regular"/>
            </a:endParaRPr>
          </a:p>
          <a:p>
            <a:pPr marL="12700" marR="5080">
              <a:lnSpc>
                <a:spcPct val="110600"/>
              </a:lnSpc>
              <a:spcBef>
                <a:spcPts val="414"/>
              </a:spcBef>
            </a:pPr>
            <a:r>
              <a:rPr sz="1200">
                <a:latin typeface="Noto Sans CJK JP Regular"/>
                <a:cs typeface="Noto Sans CJK JP Regular"/>
              </a:rPr>
              <a:t>了我的手。公司也要放一些 权限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600" spc="835">
                <a:latin typeface="Noto Sans CJK JP Regular"/>
                <a:cs typeface="Noto Sans CJK JP Regular"/>
              </a:rPr>
              <a:t>”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431279" y="1437132"/>
            <a:ext cx="2543555" cy="173431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829043" y="1501139"/>
            <a:ext cx="2113788" cy="174040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471539" y="1469136"/>
            <a:ext cx="2421255" cy="1620520"/>
          </a:xfrm>
          <a:custGeom>
            <a:rect l="l" t="t" r="r" b="b"/>
            <a:pathLst>
              <a:path w="2421254" h="1620520">
                <a:moveTo>
                  <a:pt x="2421001" y="0"/>
                </a:moveTo>
                <a:lnTo>
                  <a:pt x="383413" y="0"/>
                </a:lnTo>
                <a:lnTo>
                  <a:pt x="383413" y="945006"/>
                </a:lnTo>
                <a:lnTo>
                  <a:pt x="0" y="1057275"/>
                </a:lnTo>
                <a:lnTo>
                  <a:pt x="383413" y="1350010"/>
                </a:lnTo>
                <a:lnTo>
                  <a:pt x="383413" y="1620012"/>
                </a:lnTo>
                <a:lnTo>
                  <a:pt x="2421001" y="1620012"/>
                </a:lnTo>
                <a:lnTo>
                  <a:pt x="2421001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471539" y="1469136"/>
            <a:ext cx="2421255" cy="1620520"/>
          </a:xfrm>
          <a:custGeom>
            <a:rect l="l" t="t" r="r" b="b"/>
            <a:pathLst>
              <a:path w="2421254" h="1620520">
                <a:moveTo>
                  <a:pt x="383413" y="0"/>
                </a:moveTo>
                <a:lnTo>
                  <a:pt x="723011" y="0"/>
                </a:lnTo>
                <a:lnTo>
                  <a:pt x="1232408" y="0"/>
                </a:lnTo>
                <a:lnTo>
                  <a:pt x="2421001" y="0"/>
                </a:lnTo>
                <a:lnTo>
                  <a:pt x="2421001" y="945006"/>
                </a:lnTo>
                <a:lnTo>
                  <a:pt x="2421001" y="1350010"/>
                </a:lnTo>
                <a:lnTo>
                  <a:pt x="2421001" y="1620012"/>
                </a:lnTo>
                <a:lnTo>
                  <a:pt x="1232408" y="1620012"/>
                </a:lnTo>
                <a:lnTo>
                  <a:pt x="723011" y="1620012"/>
                </a:lnTo>
                <a:lnTo>
                  <a:pt x="383413" y="1620012"/>
                </a:lnTo>
                <a:lnTo>
                  <a:pt x="383413" y="1350010"/>
                </a:lnTo>
                <a:lnTo>
                  <a:pt x="0" y="1057275"/>
                </a:lnTo>
                <a:lnTo>
                  <a:pt x="383413" y="945006"/>
                </a:lnTo>
                <a:lnTo>
                  <a:pt x="383413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6934581" y="1123569"/>
            <a:ext cx="1854835" cy="1925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022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C00000"/>
                </a:solidFill>
                <a:latin typeface="Noto Sans CJK JP Regular"/>
                <a:cs typeface="Noto Sans CJK JP Regular"/>
              </a:rPr>
              <a:t>访谈摘录</a:t>
            </a:r>
            <a:endParaRPr sz="18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1235"/>
              </a:spcBef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170">
                <a:latin typeface="Noto Sans CJK JP Regular"/>
                <a:cs typeface="Noto Sans CJK JP Regular"/>
              </a:rPr>
              <a:t>A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</a:p>
          <a:p>
            <a:pPr marL="12700" marR="5080">
              <a:lnSpc>
                <a:spcPct val="138900"/>
              </a:lnSpc>
              <a:spcBef>
                <a:spcPts val="40"/>
              </a:spcBef>
            </a:pP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85">
                <a:latin typeface="Noto Sans CJK JP Regular"/>
                <a:cs typeface="Noto Sans CJK JP Regular"/>
              </a:rPr>
              <a:t> </a:t>
            </a:r>
            <a:r>
              <a:rPr sz="1200" spc="-5">
                <a:latin typeface="Noto Sans CJK JP Regular"/>
                <a:cs typeface="Noto Sans CJK JP Regular"/>
              </a:rPr>
              <a:t>从公司的管理上来说，  </a:t>
            </a:r>
            <a:r>
              <a:rPr sz="1200">
                <a:latin typeface="Noto Sans CJK JP Regular"/>
                <a:cs typeface="Noto Sans CJK JP Regular"/>
              </a:rPr>
              <a:t>对管理人员需要和能力这块 会逐步提升。人的脚步迈上 了，但是灵魂没有跟</a:t>
            </a: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1200">
                <a:latin typeface="Noto Sans CJK JP Regular"/>
                <a:cs typeface="Noto Sans CJK JP Regular"/>
              </a:rPr>
              <a:t>上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600" spc="835">
                <a:latin typeface="Noto Sans CJK JP Regular"/>
                <a:cs typeface="Noto Sans CJK JP Regular"/>
              </a:rPr>
              <a:t>”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615183" y="2004047"/>
            <a:ext cx="1101090" cy="60275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615183" y="1283195"/>
            <a:ext cx="1101090" cy="60123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887217" y="1430274"/>
            <a:ext cx="5607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董事长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32459" y="3515867"/>
            <a:ext cx="1101090" cy="68199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812035" y="3535667"/>
            <a:ext cx="1198626" cy="60123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049523" y="3540239"/>
            <a:ext cx="1102614" cy="601230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239767" y="3526535"/>
            <a:ext cx="1101089" cy="68198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430011" y="3540239"/>
            <a:ext cx="1101089" cy="60123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5790057" y="3687826"/>
            <a:ext cx="5607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务中心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47116" y="4479048"/>
            <a:ext cx="486943" cy="1628394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938783" y="4479048"/>
            <a:ext cx="486943" cy="162839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689863" y="4926533"/>
            <a:ext cx="596265" cy="667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04495"/>
              </a:tabLst>
            </a:pP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市	商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404495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场	务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tabLst>
                <a:tab pos="404495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1303019" y="4479048"/>
            <a:ext cx="959383" cy="1632965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144267" y="4483620"/>
            <a:ext cx="486918" cy="162839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2500883" y="4483620"/>
            <a:ext cx="486918" cy="1628394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854451" y="4450079"/>
            <a:ext cx="485406" cy="1747266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203448" y="4483620"/>
            <a:ext cx="485419" cy="1628394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505200" y="4450079"/>
            <a:ext cx="486943" cy="174726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3648202" y="4504435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园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4547615" y="4483620"/>
            <a:ext cx="485419" cy="1628394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898135" y="4479048"/>
            <a:ext cx="486943" cy="162839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 txBox="1"/>
          <p:nvPr/>
        </p:nvSpPr>
        <p:spPr>
          <a:xfrm>
            <a:off x="4689728" y="5358129"/>
            <a:ext cx="555625" cy="44894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4490" marR="5080" indent="-351790">
              <a:lnSpc>
                <a:spcPts val="1650"/>
              </a:lnSpc>
              <a:spcBef>
                <a:spcPts val="180"/>
              </a:spcBef>
              <a:tabLst>
                <a:tab pos="363855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程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4195571" y="4483620"/>
            <a:ext cx="485419" cy="1628394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522976" y="4479048"/>
            <a:ext cx="938034" cy="1628394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5665470" y="4926533"/>
            <a:ext cx="657860" cy="667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6090"/>
              </a:tabLst>
            </a:pP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财	审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46609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务	计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tabLst>
                <a:tab pos="46609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1775460" y="2532888"/>
            <a:ext cx="1391920" cy="311785"/>
          </a:xfrm>
          <a:custGeom>
            <a:rect l="l" t="t" r="r" b="b"/>
            <a:pathLst>
              <a:path w="1391920" h="311785">
                <a:moveTo>
                  <a:pt x="1391920" y="0"/>
                </a:moveTo>
                <a:lnTo>
                  <a:pt x="1391920" y="155701"/>
                </a:lnTo>
                <a:lnTo>
                  <a:pt x="0" y="155701"/>
                </a:lnTo>
                <a:lnTo>
                  <a:pt x="0" y="311276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166872" y="2532888"/>
            <a:ext cx="434975" cy="301625"/>
          </a:xfrm>
          <a:custGeom>
            <a:rect l="l" t="t" r="r" b="b"/>
            <a:pathLst>
              <a:path w="434975" h="301625">
                <a:moveTo>
                  <a:pt x="0" y="0"/>
                </a:moveTo>
                <a:lnTo>
                  <a:pt x="0" y="150622"/>
                </a:lnTo>
                <a:lnTo>
                  <a:pt x="434975" y="150622"/>
                </a:lnTo>
                <a:lnTo>
                  <a:pt x="434975" y="301244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669791" y="2278379"/>
            <a:ext cx="2311400" cy="1281430"/>
          </a:xfrm>
          <a:custGeom>
            <a:rect l="l" t="t" r="r" b="b"/>
            <a:pathLst>
              <a:path w="2311400" h="1281429">
                <a:moveTo>
                  <a:pt x="0" y="0"/>
                </a:moveTo>
                <a:lnTo>
                  <a:pt x="2310892" y="0"/>
                </a:lnTo>
                <a:lnTo>
                  <a:pt x="2310892" y="128130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92480" y="4056888"/>
            <a:ext cx="391795" cy="441325"/>
          </a:xfrm>
          <a:custGeom>
            <a:rect l="l" t="t" r="r" b="b"/>
            <a:pathLst>
              <a:path w="391794" h="441325">
                <a:moveTo>
                  <a:pt x="391731" y="0"/>
                </a:moveTo>
                <a:lnTo>
                  <a:pt x="391731" y="220472"/>
                </a:lnTo>
                <a:lnTo>
                  <a:pt x="0" y="220472"/>
                </a:lnTo>
                <a:lnTo>
                  <a:pt x="0" y="440944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 flipH="1">
            <a:off x="1184147" y="4172711"/>
            <a:ext cx="0" cy="325120"/>
          </a:xfrm>
          <a:custGeom>
            <a:rect l="l" t="t" r="r" b="b"/>
            <a:pathLst>
              <a:path h="325120">
                <a:moveTo>
                  <a:pt x="0" y="0"/>
                </a:moveTo>
                <a:lnTo>
                  <a:pt x="0" y="325119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184147" y="4056888"/>
            <a:ext cx="363855" cy="441325"/>
          </a:xfrm>
          <a:custGeom>
            <a:rect l="l" t="t" r="r" b="b"/>
            <a:pathLst>
              <a:path w="363855" h="441325">
                <a:moveTo>
                  <a:pt x="0" y="0"/>
                </a:moveTo>
                <a:lnTo>
                  <a:pt x="0" y="220472"/>
                </a:lnTo>
                <a:lnTo>
                  <a:pt x="363728" y="220472"/>
                </a:lnTo>
                <a:lnTo>
                  <a:pt x="363728" y="440944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020823" y="4062984"/>
            <a:ext cx="391795" cy="439420"/>
          </a:xfrm>
          <a:custGeom>
            <a:rect l="l" t="t" r="r" b="b"/>
            <a:pathLst>
              <a:path w="391794" h="439420">
                <a:moveTo>
                  <a:pt x="391794" y="0"/>
                </a:moveTo>
                <a:lnTo>
                  <a:pt x="391794" y="219583"/>
                </a:lnTo>
                <a:lnTo>
                  <a:pt x="0" y="219583"/>
                </a:lnTo>
                <a:lnTo>
                  <a:pt x="0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389632" y="4062984"/>
            <a:ext cx="23495" cy="439420"/>
          </a:xfrm>
          <a:custGeom>
            <a:rect l="l" t="t" r="r" b="b"/>
            <a:pathLst>
              <a:path w="23494" h="439420">
                <a:moveTo>
                  <a:pt x="22987" y="0"/>
                </a:moveTo>
                <a:lnTo>
                  <a:pt x="22987" y="219583"/>
                </a:lnTo>
                <a:lnTo>
                  <a:pt x="0" y="219583"/>
                </a:lnTo>
                <a:lnTo>
                  <a:pt x="0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412492" y="4062984"/>
            <a:ext cx="686435" cy="439420"/>
          </a:xfrm>
          <a:custGeom>
            <a:rect l="l" t="t" r="r" b="b"/>
            <a:pathLst>
              <a:path w="686435" h="439420">
                <a:moveTo>
                  <a:pt x="0" y="0"/>
                </a:moveTo>
                <a:lnTo>
                  <a:pt x="0" y="219583"/>
                </a:lnTo>
                <a:lnTo>
                  <a:pt x="686434" y="219583"/>
                </a:lnTo>
                <a:lnTo>
                  <a:pt x="686434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2412492" y="4062984"/>
            <a:ext cx="334010" cy="439420"/>
          </a:xfrm>
          <a:custGeom>
            <a:rect l="l" t="t" r="r" b="b"/>
            <a:pathLst>
              <a:path w="334010" h="439420">
                <a:moveTo>
                  <a:pt x="0" y="0"/>
                </a:moveTo>
                <a:lnTo>
                  <a:pt x="0" y="219583"/>
                </a:lnTo>
                <a:lnTo>
                  <a:pt x="333501" y="219583"/>
                </a:lnTo>
                <a:lnTo>
                  <a:pt x="333501" y="43929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447288" y="4067555"/>
            <a:ext cx="154940" cy="434975"/>
          </a:xfrm>
          <a:custGeom>
            <a:rect l="l" t="t" r="r" b="b"/>
            <a:pathLst>
              <a:path w="154939" h="434975">
                <a:moveTo>
                  <a:pt x="154559" y="0"/>
                </a:moveTo>
                <a:lnTo>
                  <a:pt x="154559" y="217424"/>
                </a:lnTo>
                <a:lnTo>
                  <a:pt x="0" y="217424"/>
                </a:lnTo>
                <a:lnTo>
                  <a:pt x="0" y="43497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602735" y="4067555"/>
            <a:ext cx="148590" cy="434975"/>
          </a:xfrm>
          <a:custGeom>
            <a:rect l="l" t="t" r="r" b="b"/>
            <a:pathLst>
              <a:path w="148589" h="434975">
                <a:moveTo>
                  <a:pt x="0" y="0"/>
                </a:moveTo>
                <a:lnTo>
                  <a:pt x="0" y="217424"/>
                </a:lnTo>
                <a:lnTo>
                  <a:pt x="148081" y="217424"/>
                </a:lnTo>
                <a:lnTo>
                  <a:pt x="148081" y="434975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439411" y="4067555"/>
            <a:ext cx="351790" cy="434975"/>
          </a:xfrm>
          <a:custGeom>
            <a:rect l="l" t="t" r="r" b="b"/>
            <a:pathLst>
              <a:path w="351789" h="434975">
                <a:moveTo>
                  <a:pt x="351536" y="0"/>
                </a:moveTo>
                <a:lnTo>
                  <a:pt x="351536" y="217424"/>
                </a:lnTo>
                <a:lnTo>
                  <a:pt x="0" y="217424"/>
                </a:lnTo>
                <a:lnTo>
                  <a:pt x="0" y="43497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791455" y="4067555"/>
            <a:ext cx="351790" cy="431165"/>
          </a:xfrm>
          <a:custGeom>
            <a:rect l="l" t="t" r="r" b="b"/>
            <a:pathLst>
              <a:path w="351789" h="431164">
                <a:moveTo>
                  <a:pt x="0" y="0"/>
                </a:moveTo>
                <a:lnTo>
                  <a:pt x="0" y="215265"/>
                </a:lnTo>
                <a:lnTo>
                  <a:pt x="351536" y="215265"/>
                </a:lnTo>
                <a:lnTo>
                  <a:pt x="351536" y="43065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 flipH="1">
            <a:off x="4791455" y="4172711"/>
            <a:ext cx="0" cy="330200"/>
          </a:xfrm>
          <a:custGeom>
            <a:rect l="l" t="t" r="r" b="b"/>
            <a:pathLst>
              <a:path h="330200">
                <a:moveTo>
                  <a:pt x="0" y="0"/>
                </a:moveTo>
                <a:lnTo>
                  <a:pt x="0" y="329819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5766815" y="4067555"/>
            <a:ext cx="214629" cy="431165"/>
          </a:xfrm>
          <a:custGeom>
            <a:rect l="l" t="t" r="r" b="b"/>
            <a:pathLst>
              <a:path w="214627" h="431164">
                <a:moveTo>
                  <a:pt x="214122" y="0"/>
                </a:moveTo>
                <a:lnTo>
                  <a:pt x="214122" y="215265"/>
                </a:lnTo>
                <a:lnTo>
                  <a:pt x="0" y="215265"/>
                </a:lnTo>
                <a:lnTo>
                  <a:pt x="0" y="43065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5981700" y="4067555"/>
            <a:ext cx="239395" cy="431165"/>
          </a:xfrm>
          <a:custGeom>
            <a:rect l="l" t="t" r="r" b="b"/>
            <a:pathLst>
              <a:path w="239395" h="431164">
                <a:moveTo>
                  <a:pt x="0" y="0"/>
                </a:moveTo>
                <a:lnTo>
                  <a:pt x="0" y="215265"/>
                </a:lnTo>
                <a:lnTo>
                  <a:pt x="239395" y="215265"/>
                </a:lnTo>
                <a:lnTo>
                  <a:pt x="239395" y="430657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 flipH="1">
            <a:off x="3166872" y="1810511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6"/>
                </a:lnTo>
              </a:path>
            </a:pathLst>
          </a:custGeom>
          <a:ln w="6096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817620" y="4488192"/>
            <a:ext cx="485406" cy="1628394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 txBox="1"/>
          <p:nvPr/>
        </p:nvSpPr>
        <p:spPr>
          <a:xfrm>
            <a:off x="1445513" y="4504435"/>
            <a:ext cx="3800475" cy="1520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64005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风</a:t>
            </a:r>
            <a:endParaRPr sz="1400">
              <a:latin typeface="Noto Sans CJK JP Regular"/>
              <a:cs typeface="Noto Sans CJK JP Regular"/>
            </a:endParaRPr>
          </a:p>
          <a:p>
            <a:pPr marL="12700" marR="5080" indent="472440" algn="just">
              <a:lnSpc>
                <a:spcPct val="100000"/>
              </a:lnSpc>
              <a:spcBef>
                <a:spcPts val="45"/>
              </a:spcBef>
              <a:tabLst>
                <a:tab pos="3608070"/>
              </a:tabLst>
            </a:pP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建    </a:t>
            </a:r>
            <a:r>
              <a:rPr sz="2100" spc="-104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规   </a:t>
            </a:r>
            <a:r>
              <a:rPr sz="2100" spc="21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市   </a:t>
            </a:r>
            <a:r>
              <a:rPr sz="2100" spc="179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景   </a:t>
            </a:r>
            <a:r>
              <a:rPr sz="2100" spc="12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建  </a:t>
            </a:r>
            <a:r>
              <a:rPr sz="2100" spc="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林  </a:t>
            </a:r>
            <a:r>
              <a:rPr sz="2100" spc="165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成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信 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合 筑 划 政 园 筑 绿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本 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人 行</a:t>
            </a:r>
            <a:r>
              <a:rPr sz="2100" spc="225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息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约 设 设 设 林 工 化</a:t>
            </a:r>
            <a:r>
              <a:rPr sz="2100" spc="6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控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事 政 流 部 计 计 计 设 程 工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制</a:t>
            </a:r>
            <a:r>
              <a:rPr sz="1400" spc="185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2100" baseline="1984">
              <a:latin typeface="Noto Sans CJK JP Regular"/>
              <a:cs typeface="Noto Sans CJK JP Regular"/>
            </a:endParaRPr>
          </a:p>
          <a:p>
            <a:pPr marR="600710" algn="ctr">
              <a:lnSpc>
                <a:spcPts val="1660"/>
              </a:lnSpc>
              <a:tabLst>
                <a:tab pos="368300"/>
                <a:tab pos="725170"/>
                <a:tab pos="1078230"/>
                <a:tab pos="1426845"/>
                <a:tab pos="2041525"/>
              </a:tabLst>
            </a:pP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所	所	所	计	部  </a:t>
            </a:r>
            <a:r>
              <a:rPr sz="2100" spc="52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程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1400">
              <a:latin typeface="Noto Sans CJK JP Regular"/>
              <a:cs typeface="Noto Sans CJK JP Regular"/>
            </a:endParaRPr>
          </a:p>
          <a:p>
            <a:pPr marL="157480" algn="ctr">
              <a:lnSpc>
                <a:spcPts val="1660"/>
              </a:lnSpc>
              <a:tabLst>
                <a:tab pos="80899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所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3602735" y="4067555"/>
            <a:ext cx="460375" cy="440055"/>
          </a:xfrm>
          <a:custGeom>
            <a:rect l="l" t="t" r="r" b="b"/>
            <a:pathLst>
              <a:path w="460375" h="440054">
                <a:moveTo>
                  <a:pt x="0" y="0"/>
                </a:moveTo>
                <a:lnTo>
                  <a:pt x="0" y="220091"/>
                </a:lnTo>
                <a:lnTo>
                  <a:pt x="459993" y="220091"/>
                </a:lnTo>
                <a:lnTo>
                  <a:pt x="459993" y="440055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 txBox="1"/>
          <p:nvPr/>
        </p:nvSpPr>
        <p:spPr>
          <a:xfrm>
            <a:off x="5502402" y="1326641"/>
            <a:ext cx="844550" cy="358140"/>
          </a:xfrm>
          <a:prstGeom prst="rect">
            <a:avLst/>
          </a:prstGeom>
          <a:solidFill>
            <a:srgbClr val="F1F1F1"/>
          </a:solidFill>
          <a:ln w="25907">
            <a:solidFill>
              <a:srgbClr val="C00000"/>
            </a:solidFill>
          </a:ln>
        </p:spPr>
        <p:txBody>
          <a:bodyPr vert="horz" wrap="square" lIns="0" tIns="3238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3675">
              <a:lnSpc>
                <a:spcPct val="100000"/>
              </a:lnSpc>
              <a:spcBef>
                <a:spcPts val="254"/>
              </a:spcBef>
            </a:pPr>
            <a:r>
              <a:rPr sz="1800" spc="-5">
                <a:solidFill>
                  <a:srgbClr val="C00000"/>
                </a:solidFill>
                <a:latin typeface="Noto Sans CJK JP Regular"/>
                <a:cs typeface="Noto Sans CJK JP Regular"/>
              </a:rPr>
              <a:t>示例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1223772" y="2823959"/>
            <a:ext cx="1101090" cy="601230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049523" y="2813291"/>
            <a:ext cx="1102614" cy="602754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184147" y="3351276"/>
            <a:ext cx="591185" cy="198120"/>
          </a:xfrm>
          <a:custGeom>
            <a:rect l="l" t="t" r="r" b="b"/>
            <a:pathLst>
              <a:path w="591185" h="198120">
                <a:moveTo>
                  <a:pt x="591185" y="0"/>
                </a:moveTo>
                <a:lnTo>
                  <a:pt x="591185" y="98806"/>
                </a:lnTo>
                <a:lnTo>
                  <a:pt x="0" y="98806"/>
                </a:lnTo>
                <a:lnTo>
                  <a:pt x="0" y="19761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775460" y="3351276"/>
            <a:ext cx="637540" cy="203835"/>
          </a:xfrm>
          <a:custGeom>
            <a:rect l="l" t="t" r="r" b="b"/>
            <a:pathLst>
              <a:path w="637539" h="203835">
                <a:moveTo>
                  <a:pt x="0" y="0"/>
                </a:moveTo>
                <a:lnTo>
                  <a:pt x="0" y="101853"/>
                </a:lnTo>
                <a:lnTo>
                  <a:pt x="637285" y="101853"/>
                </a:lnTo>
                <a:lnTo>
                  <a:pt x="637285" y="20358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4562855" y="2830067"/>
            <a:ext cx="1101089" cy="601217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826617" y="2154354"/>
            <a:ext cx="4976495" cy="187833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73275">
              <a:lnSpc>
                <a:spcPct val="100000"/>
              </a:lnSpc>
              <a:spcBef>
                <a:spcPts val="8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总经理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Times New Roman"/>
              <a:cs typeface="Times New Roman"/>
            </a:endParaRPr>
          </a:p>
          <a:p>
            <a:pPr marR="324485" indent="591185">
              <a:lnSpc>
                <a:spcPts val="4760"/>
              </a:lnSpc>
              <a:tabLst>
                <a:tab pos="2418080"/>
                <a:tab pos="3608070"/>
                <a:tab pos="3930015"/>
              </a:tabLst>
            </a:pP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	</a:t>
            </a:r>
            <a:r>
              <a:rPr sz="2100" baseline="3968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	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副总经理 </a:t>
            </a:r>
            <a:r>
              <a:rPr sz="2100" baseline="3968">
                <a:solidFill>
                  <a:srgbClr val="FFFFFF"/>
                </a:solidFill>
                <a:latin typeface="Noto Sans CJK JP Regular"/>
                <a:cs typeface="Noto Sans CJK JP Regular"/>
              </a:rPr>
              <a:t>市场运营	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人事行政</a:t>
            </a:r>
            <a:endParaRPr sz="1400">
              <a:latin typeface="Noto Sans CJK JP Regular"/>
              <a:cs typeface="Noto Sans CJK JP Regular"/>
            </a:endParaRPr>
          </a:p>
          <a:p>
            <a:pPr marL="177800">
              <a:lnSpc>
                <a:spcPts val="165"/>
              </a:lnSpc>
              <a:tabLst>
                <a:tab pos="1139825"/>
                <a:tab pos="2418080"/>
                <a:tab pos="3785870"/>
                <a:tab pos="4797425"/>
              </a:tabLst>
            </a:pPr>
            <a:r>
              <a:rPr sz="2100" baseline="-29761">
                <a:solidFill>
                  <a:srgbClr val="FFFFFF"/>
                </a:solidFill>
                <a:latin typeface="Noto Sans CJK JP Regular"/>
                <a:cs typeface="Noto Sans CJK JP Regular"/>
              </a:rPr>
              <a:t>中心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规划设计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院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工程中心	</a:t>
            </a:r>
            <a:r>
              <a:rPr sz="2100" baseline="-33730">
                <a:solidFill>
                  <a:srgbClr val="FFFFFF"/>
                </a:solidFill>
                <a:latin typeface="Noto Sans CJK JP Regular"/>
                <a:cs typeface="Noto Sans CJK JP Regular"/>
              </a:rPr>
              <a:t>中心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财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5114544" y="3357371"/>
            <a:ext cx="867410" cy="202565"/>
          </a:xfrm>
          <a:custGeom>
            <a:rect l="l" t="t" r="r" b="b"/>
            <a:pathLst>
              <a:path w="867410" h="202564">
                <a:moveTo>
                  <a:pt x="867155" y="202437"/>
                </a:moveTo>
                <a:lnTo>
                  <a:pt x="867155" y="101218"/>
                </a:lnTo>
                <a:lnTo>
                  <a:pt x="0" y="101218"/>
                </a:lnTo>
                <a:lnTo>
                  <a:pt x="0" y="0"/>
                </a:lnTo>
              </a:path>
            </a:pathLst>
          </a:custGeom>
          <a:ln w="12192">
            <a:solidFill>
              <a:srgbClr val="00645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791455" y="3357371"/>
            <a:ext cx="322580" cy="202565"/>
          </a:xfrm>
          <a:custGeom>
            <a:rect l="l" t="t" r="r" b="b"/>
            <a:pathLst>
              <a:path w="322579" h="202564">
                <a:moveTo>
                  <a:pt x="322453" y="0"/>
                </a:moveTo>
                <a:lnTo>
                  <a:pt x="322453" y="101218"/>
                </a:lnTo>
                <a:lnTo>
                  <a:pt x="0" y="101218"/>
                </a:lnTo>
                <a:lnTo>
                  <a:pt x="0" y="20243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166872" y="2532888"/>
            <a:ext cx="1946910" cy="316865"/>
          </a:xfrm>
          <a:custGeom>
            <a:rect l="l" t="t" r="r" b="b"/>
            <a:pathLst>
              <a:path w="1946910" h="316864">
                <a:moveTo>
                  <a:pt x="0" y="0"/>
                </a:moveTo>
                <a:lnTo>
                  <a:pt x="0" y="158369"/>
                </a:lnTo>
                <a:lnTo>
                  <a:pt x="1946910" y="158369"/>
                </a:lnTo>
                <a:lnTo>
                  <a:pt x="1946910" y="316864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98704" y="1946148"/>
            <a:ext cx="5378450" cy="2226945"/>
          </a:xfrm>
          <a:custGeom>
            <a:rect l="l" t="t" r="r" b="b"/>
            <a:pathLst>
              <a:path w="5378450" h="2226945">
                <a:moveTo>
                  <a:pt x="0" y="2226564"/>
                </a:moveTo>
                <a:lnTo>
                  <a:pt x="5378196" y="2226564"/>
                </a:lnTo>
                <a:lnTo>
                  <a:pt x="5378196" y="0"/>
                </a:lnTo>
                <a:lnTo>
                  <a:pt x="0" y="0"/>
                </a:lnTo>
                <a:lnTo>
                  <a:pt x="0" y="2226564"/>
                </a:lnTo>
                <a:close/>
              </a:path>
            </a:pathLst>
          </a:custGeom>
          <a:solidFill>
            <a:srgbClr val="006450">
              <a:alpha val="7215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802944" y="2901188"/>
            <a:ext cx="4368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Noto Sans CJK JP Regular"/>
                <a:cs typeface="Noto Sans CJK JP Regular"/>
              </a:rPr>
              <a:t>中高层断层，决策权集中到董事长一人身上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81" name="object 8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82" name="object 8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25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49020" y="142112"/>
            <a:ext cx="7555865" cy="10204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620"/>
              </a:lnSpc>
              <a:spcBef>
                <a:spcPts val="95"/>
              </a:spcBef>
            </a:pPr>
            <a:r>
              <a:rPr spc="5"/>
              <a:t>部门职责：</a:t>
            </a:r>
          </a:p>
          <a:p>
            <a:pPr marL="12700" marR="5080">
              <a:lnSpc>
                <a:spcPts val="2590"/>
              </a:lnSpc>
              <a:spcBef>
                <a:spcPts val="110"/>
              </a:spcBef>
            </a:pPr>
            <a:r>
              <a:rPr spc="-5"/>
              <a:t>部门职能有待清晰界定，部门间在协作事项上的职能边界划分 不清晰造成相互扯皮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4380" y="1812035"/>
            <a:ext cx="3578860" cy="2324100"/>
          </a:xfrm>
          <a:prstGeom prst="rect">
            <a:avLst/>
          </a:prstGeom>
          <a:solidFill>
            <a:srgbClr val="F0F0F0"/>
          </a:solidFill>
        </p:spPr>
        <p:txBody>
          <a:bodyPr vert="horz" wrap="square" lIns="0" tIns="50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0"/>
              </a:spcBef>
            </a:pPr>
            <a:endParaRPr sz="1600">
              <a:latin typeface="Times New Roman"/>
              <a:cs typeface="Times New Roman"/>
            </a:endParaRPr>
          </a:p>
          <a:p>
            <a:pPr marL="388620" marR="333375" indent="-172720">
              <a:lnSpc>
                <a:spcPct val="121500"/>
              </a:lnSpc>
              <a:spcBef>
                <a:spcPts val="5"/>
              </a:spcBef>
              <a:buSzPct val="75000"/>
              <a:buFont typeface="Wingdings"/>
              <a:buChar char="◼"/>
              <a:tabLst>
                <a:tab pos="3886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55">
                <a:latin typeface="Noto Sans CJK JP Regular"/>
                <a:cs typeface="Noto Sans CJK JP Regular"/>
              </a:rPr>
              <a:t>A：</a:t>
            </a:r>
            <a:r>
              <a:rPr sz="1200" spc="-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>
                <a:latin typeface="Noto Sans CJK JP Regular"/>
                <a:cs typeface="Noto Sans CJK JP Regular"/>
              </a:rPr>
              <a:t> </a:t>
            </a:r>
            <a:r>
              <a:rPr sz="1200" spc="-50">
                <a:latin typeface="Noto Sans CJK JP Regular"/>
                <a:cs typeface="Noto Sans CJK JP Regular"/>
              </a:rPr>
              <a:t>各部门要做什么，是靠嘴巴说</a:t>
            </a:r>
            <a:r>
              <a:rPr sz="1200" spc="-1200">
                <a:latin typeface="Noto Sans CJK JP Regular"/>
                <a:cs typeface="Noto Sans CJK JP Regular"/>
              </a:rPr>
              <a:t>出</a:t>
            </a:r>
            <a:r>
              <a:rPr sz="1200" spc="-50">
                <a:latin typeface="Noto Sans CJK JP Regular"/>
                <a:cs typeface="Noto Sans CJK JP Regular"/>
              </a:rPr>
              <a:t>来 的，没有行政制度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388620" marR="254000" indent="-172720" algn="just">
              <a:lnSpc>
                <a:spcPct val="123300"/>
              </a:lnSpc>
              <a:spcBef>
                <a:spcPts val="15"/>
              </a:spcBef>
              <a:buSzPct val="75000"/>
              <a:buFont typeface="Wingdings"/>
              <a:buChar char="◼"/>
              <a:tabLst>
                <a:tab pos="3886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30">
                <a:latin typeface="Noto Sans CJK JP Regular"/>
                <a:cs typeface="Noto Sans CJK JP Regular"/>
              </a:rPr>
              <a:t>B</a:t>
            </a:r>
            <a:r>
              <a:rPr sz="1200" spc="-10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r>
              <a:rPr sz="1200" spc="-100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员工看到了这个架构和职位表</a:t>
            </a:r>
            <a:r>
              <a:rPr sz="1200" spc="-1195">
                <a:latin typeface="Noto Sans CJK JP Regular"/>
                <a:cs typeface="Noto Sans CJK JP Regular"/>
              </a:rPr>
              <a:t>的</a:t>
            </a:r>
            <a:r>
              <a:rPr sz="1200">
                <a:latin typeface="Noto Sans CJK JP Regular"/>
                <a:cs typeface="Noto Sans CJK JP Regular"/>
              </a:rPr>
              <a:t>时 候，他也不知道哪个岗位谁了做，没有任何 任命书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388620" marR="353060" indent="-172720">
              <a:lnSpc>
                <a:spcPts val="1800"/>
              </a:lnSpc>
              <a:spcBef>
                <a:spcPts val="110"/>
              </a:spcBef>
              <a:buSzPct val="75000"/>
              <a:buFont typeface="Wingdings"/>
              <a:buChar char="◼"/>
              <a:tabLst>
                <a:tab pos="3886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20">
                <a:latin typeface="Noto Sans CJK JP Regular"/>
                <a:cs typeface="Noto Sans CJK JP Regular"/>
              </a:rPr>
              <a:t>C：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90">
                <a:latin typeface="Noto Sans CJK JP Regular"/>
                <a:cs typeface="Noto Sans CJK JP Regular"/>
              </a:rPr>
              <a:t> </a:t>
            </a:r>
            <a:r>
              <a:rPr sz="1200" spc="190">
                <a:latin typeface="Noto Sans CJK JP Regular"/>
                <a:cs typeface="Noto Sans CJK JP Regular"/>
              </a:rPr>
              <a:t>整个管理的职责要明确</a:t>
            </a:r>
            <a:r>
              <a:rPr sz="1200" spc="-35">
                <a:latin typeface="Noto Sans CJK JP Regular"/>
                <a:cs typeface="Noto Sans CJK JP Regular"/>
              </a:rPr>
              <a:t>一 </a:t>
            </a:r>
            <a:r>
              <a:rPr sz="1200" spc="190">
                <a:latin typeface="Noto Sans CJK JP Regular"/>
                <a:cs typeface="Noto Sans CJK JP Regular"/>
              </a:rPr>
              <a:t>点，我的部门出现一些事情，我经常 都不知道要去找</a:t>
            </a:r>
            <a:r>
              <a:rPr sz="1200" spc="185">
                <a:latin typeface="Noto Sans CJK JP Regular"/>
                <a:cs typeface="Noto Sans CJK JP Regular"/>
              </a:rPr>
              <a:t>谁</a:t>
            </a:r>
            <a:r>
              <a:rPr sz="1200" spc="-55">
                <a:latin typeface="Noto Sans CJK JP Regular"/>
                <a:cs typeface="Noto Sans CJK JP Regular"/>
              </a:rPr>
              <a:t>。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0955" y="1362455"/>
            <a:ext cx="3602990" cy="300355"/>
          </a:xfrm>
          <a:prstGeom prst="rect">
            <a:avLst/>
          </a:prstGeom>
          <a:solidFill>
            <a:srgbClr val="00614F"/>
          </a:solidFill>
        </p:spPr>
        <p:txBody>
          <a:bodyPr vert="horz" wrap="square" lIns="0" tIns="450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25855">
              <a:lnSpc>
                <a:spcPct val="100000"/>
              </a:lnSpc>
              <a:spcBef>
                <a:spcPts val="355"/>
              </a:spcBef>
            </a:pP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部门职责不清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77155" y="1362455"/>
            <a:ext cx="3769360" cy="300355"/>
          </a:xfrm>
          <a:prstGeom prst="rect">
            <a:avLst/>
          </a:prstGeom>
          <a:solidFill>
            <a:srgbClr val="00614F"/>
          </a:solidFill>
        </p:spPr>
        <p:txBody>
          <a:bodyPr vert="horz" wrap="square" lIns="0" tIns="450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5225">
              <a:lnSpc>
                <a:spcPct val="100000"/>
              </a:lnSpc>
              <a:spcBef>
                <a:spcPts val="355"/>
              </a:spcBef>
            </a:pPr>
            <a:r>
              <a:rPr sz="1600" spc="15">
                <a:solidFill>
                  <a:srgbClr val="FFFFFF"/>
                </a:solidFill>
                <a:latin typeface="Noto Sans CJK JP Regular"/>
                <a:cs typeface="Noto Sans CJK JP Regular"/>
              </a:rPr>
              <a:t>跨部门协同不足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0955" y="4294644"/>
            <a:ext cx="7650480" cy="197358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600">
              <a:latin typeface="Times New Roman"/>
              <a:cs typeface="Times New Roman"/>
            </a:endParaRPr>
          </a:p>
          <a:p>
            <a:pPr marL="289560" marR="139065" indent="-172085">
              <a:lnSpc>
                <a:spcPct val="107100"/>
              </a:lnSpc>
              <a:buSzPct val="75000"/>
              <a:buFont typeface="Wingdings"/>
              <a:buChar char="◼"/>
              <a:tabLst>
                <a:tab pos="290195"/>
              </a:tabLst>
            </a:pPr>
            <a:r>
              <a:rPr sz="1400">
                <a:latin typeface="Noto Sans CJK JP Regular"/>
                <a:cs typeface="Noto Sans CJK JP Regular"/>
              </a:rPr>
              <a:t>行业实</a:t>
            </a:r>
            <a:r>
              <a:rPr sz="1400" spc="-15">
                <a:latin typeface="Noto Sans CJK JP Regular"/>
                <a:cs typeface="Noto Sans CJK JP Regular"/>
              </a:rPr>
              <a:t>践</a:t>
            </a:r>
            <a:r>
              <a:rPr sz="1400">
                <a:latin typeface="Noto Sans CJK JP Regular"/>
                <a:cs typeface="Noto Sans CJK JP Regular"/>
              </a:rPr>
              <a:t>中，</a:t>
            </a:r>
            <a:r>
              <a:rPr sz="1400" spc="-15">
                <a:latin typeface="Noto Sans CJK JP Regular"/>
                <a:cs typeface="Noto Sans CJK JP Regular"/>
              </a:rPr>
              <a:t>组织</a:t>
            </a:r>
            <a:r>
              <a:rPr sz="1400">
                <a:latin typeface="Noto Sans CJK JP Regular"/>
                <a:cs typeface="Noto Sans CJK JP Regular"/>
              </a:rPr>
              <a:t>在战略目</a:t>
            </a:r>
            <a:r>
              <a:rPr sz="1400" spc="25">
                <a:latin typeface="Noto Sans CJK JP Regular"/>
                <a:cs typeface="Noto Sans CJK JP Regular"/>
              </a:rPr>
              <a:t>标</a:t>
            </a:r>
            <a:r>
              <a:rPr sz="1400" spc="20">
                <a:latin typeface="Noto Sans CJK JP Regular"/>
                <a:cs typeface="Noto Sans CJK JP Regular"/>
              </a:rPr>
              <a:t>的实</a:t>
            </a:r>
            <a:r>
              <a:rPr sz="1400" spc="10">
                <a:latin typeface="Noto Sans CJK JP Regular"/>
                <a:cs typeface="Noto Sans CJK JP Regular"/>
              </a:rPr>
              <a:t>现</a:t>
            </a:r>
            <a:r>
              <a:rPr sz="1400" spc="20">
                <a:latin typeface="Noto Sans CJK JP Regular"/>
                <a:cs typeface="Noto Sans CJK JP Regular"/>
              </a:rPr>
              <a:t>需要各职能条线</a:t>
            </a:r>
            <a:r>
              <a:rPr sz="1400" spc="35">
                <a:latin typeface="Noto Sans CJK JP Regular"/>
                <a:cs typeface="Noto Sans CJK JP Regular"/>
              </a:rPr>
              <a:t>的</a:t>
            </a:r>
            <a:r>
              <a:rPr sz="1400" spc="20">
                <a:latin typeface="Noto Sans CJK JP Regular"/>
                <a:cs typeface="Noto Sans CJK JP Regular"/>
              </a:rPr>
              <a:t>有力支</a:t>
            </a:r>
            <a:r>
              <a:rPr sz="1400" spc="45">
                <a:latin typeface="Noto Sans CJK JP Regular"/>
                <a:cs typeface="Noto Sans CJK JP Regular"/>
              </a:rPr>
              <a:t>撑</a:t>
            </a:r>
            <a:r>
              <a:rPr sz="1400" spc="20">
                <a:latin typeface="Noto Sans CJK JP Regular"/>
                <a:cs typeface="Noto Sans CJK JP Regular"/>
              </a:rPr>
              <a:t>，</a:t>
            </a:r>
            <a:r>
              <a:rPr sz="1400" spc="25">
                <a:latin typeface="Noto Sans CJK JP Regular"/>
                <a:cs typeface="Noto Sans CJK JP Regular"/>
              </a:rPr>
              <a:t>战略</a:t>
            </a:r>
            <a:r>
              <a:rPr sz="1400" spc="35">
                <a:latin typeface="Noto Sans CJK JP Regular"/>
                <a:cs typeface="Noto Sans CJK JP Regular"/>
              </a:rPr>
              <a:t>目</a:t>
            </a:r>
            <a:r>
              <a:rPr sz="1400" spc="25">
                <a:latin typeface="Noto Sans CJK JP Regular"/>
                <a:cs typeface="Noto Sans CJK JP Regular"/>
              </a:rPr>
              <a:t>标的落实需要通</a:t>
            </a:r>
            <a:r>
              <a:rPr sz="1400" spc="-1350">
                <a:latin typeface="Noto Sans CJK JP Regular"/>
                <a:cs typeface="Noto Sans CJK JP Regular"/>
              </a:rPr>
              <a:t>过</a:t>
            </a:r>
            <a:r>
              <a:rPr sz="1400">
                <a:latin typeface="Noto Sans CJK JP Regular"/>
                <a:cs typeface="Noto Sans CJK JP Regular"/>
              </a:rPr>
              <a:t>职 能的落实予以实现。</a:t>
            </a:r>
            <a:endParaRPr sz="1400">
              <a:latin typeface="Noto Sans CJK JP Regular"/>
              <a:cs typeface="Noto Sans CJK JP Regular"/>
            </a:endParaRPr>
          </a:p>
          <a:p>
            <a:pPr marL="289560" indent="-172085">
              <a:lnSpc>
                <a:spcPct val="100000"/>
              </a:lnSpc>
              <a:spcBef>
                <a:spcPts val="1320"/>
              </a:spcBef>
              <a:buSzPct val="75000"/>
              <a:buFont typeface="Wingdings"/>
              <a:buChar char="◼"/>
              <a:tabLst>
                <a:tab pos="290195"/>
              </a:tabLst>
            </a:pPr>
            <a:r>
              <a:rPr sz="1400" spc="145">
                <a:latin typeface="Noto Sans CJK JP Regular"/>
                <a:cs typeface="Noto Sans CJK JP Regular"/>
              </a:rPr>
              <a:t>中景博道</a:t>
            </a:r>
            <a:r>
              <a:rPr sz="1400" spc="95">
                <a:latin typeface="Noto Sans CJK JP Regular"/>
                <a:cs typeface="Noto Sans CJK JP Regular"/>
              </a:rPr>
              <a:t>正处</a:t>
            </a:r>
            <a:r>
              <a:rPr sz="1400" spc="85">
                <a:latin typeface="Noto Sans CJK JP Regular"/>
                <a:cs typeface="Noto Sans CJK JP Regular"/>
              </a:rPr>
              <a:t>于快</a:t>
            </a:r>
            <a:r>
              <a:rPr sz="1400" spc="95">
                <a:latin typeface="Noto Sans CJK JP Regular"/>
                <a:cs typeface="Noto Sans CJK JP Regular"/>
              </a:rPr>
              <a:t>速发</a:t>
            </a:r>
            <a:r>
              <a:rPr sz="1400" spc="85">
                <a:latin typeface="Noto Sans CJK JP Regular"/>
                <a:cs typeface="Noto Sans CJK JP Regular"/>
              </a:rPr>
              <a:t>展</a:t>
            </a:r>
            <a:r>
              <a:rPr sz="1400" spc="105">
                <a:latin typeface="Noto Sans CJK JP Regular"/>
                <a:cs typeface="Noto Sans CJK JP Regular"/>
              </a:rPr>
              <a:t>期</a:t>
            </a:r>
            <a:r>
              <a:rPr sz="1400" spc="5">
                <a:latin typeface="Noto Sans CJK JP Regular"/>
                <a:cs typeface="Noto Sans CJK JP Regular"/>
              </a:rPr>
              <a:t>，</a:t>
            </a:r>
            <a:r>
              <a:rPr sz="1400" spc="-180">
                <a:latin typeface="Noto Sans CJK JP Regular"/>
                <a:cs typeface="Noto Sans CJK JP Regular"/>
              </a:rPr>
              <a:t> </a:t>
            </a:r>
            <a:r>
              <a:rPr sz="1400" spc="145">
                <a:latin typeface="Noto Sans CJK JP Regular"/>
                <a:cs typeface="Noto Sans CJK JP Regular"/>
              </a:rPr>
              <a:t>部门</a:t>
            </a:r>
            <a:r>
              <a:rPr sz="1400" spc="130">
                <a:latin typeface="Noto Sans CJK JP Regular"/>
                <a:cs typeface="Noto Sans CJK JP Regular"/>
              </a:rPr>
              <a:t>职</a:t>
            </a:r>
            <a:r>
              <a:rPr sz="1400" spc="145">
                <a:latin typeface="Noto Sans CJK JP Regular"/>
                <a:cs typeface="Noto Sans CJK JP Regular"/>
              </a:rPr>
              <a:t>能随着组织的发展已发生了相应的变</a:t>
            </a:r>
            <a:r>
              <a:rPr sz="1400" spc="170">
                <a:latin typeface="Noto Sans CJK JP Regular"/>
                <a:cs typeface="Noto Sans CJK JP Regular"/>
              </a:rPr>
              <a:t>化</a:t>
            </a:r>
            <a:r>
              <a:rPr sz="1400" spc="5">
                <a:latin typeface="Noto Sans CJK JP Regular"/>
                <a:cs typeface="Noto Sans CJK JP Regular"/>
              </a:rPr>
              <a:t>，</a:t>
            </a:r>
            <a:r>
              <a:rPr sz="1400" spc="-180">
                <a:latin typeface="Noto Sans CJK JP Regular"/>
                <a:cs typeface="Noto Sans CJK JP Regular"/>
              </a:rPr>
              <a:t> </a:t>
            </a:r>
            <a:r>
              <a:rPr sz="1400" spc="145">
                <a:latin typeface="Noto Sans CJK JP Regular"/>
                <a:cs typeface="Noto Sans CJK JP Regular"/>
              </a:rPr>
              <a:t>部门</a:t>
            </a:r>
            <a:r>
              <a:rPr sz="1400" spc="-120">
                <a:latin typeface="Noto Sans CJK JP Regular"/>
                <a:cs typeface="Noto Sans CJK JP Regular"/>
              </a:rPr>
              <a:t>职</a:t>
            </a:r>
            <a:endParaRPr sz="1400">
              <a:latin typeface="Noto Sans CJK JP Regular"/>
              <a:cs typeface="Noto Sans CJK JP Regular"/>
            </a:endParaRPr>
          </a:p>
          <a:p>
            <a:pPr marL="289560">
              <a:lnSpc>
                <a:spcPct val="100000"/>
              </a:lnSpc>
              <a:spcBef>
                <a:spcPts val="120"/>
              </a:spcBef>
            </a:pPr>
            <a:r>
              <a:rPr sz="1400" spc="95">
                <a:latin typeface="Noto Sans CJK JP Regular"/>
                <a:cs typeface="Noto Sans CJK JP Regular"/>
              </a:rPr>
              <a:t>责一旦</a:t>
            </a:r>
            <a:r>
              <a:rPr sz="1400" spc="830">
                <a:latin typeface="Noto Sans CJK JP Regular"/>
                <a:cs typeface="Noto Sans CJK JP Regular"/>
              </a:rPr>
              <a:t>“</a:t>
            </a:r>
            <a:r>
              <a:rPr sz="1400" spc="95">
                <a:latin typeface="Noto Sans CJK JP Regular"/>
                <a:cs typeface="Noto Sans CJK JP Regular"/>
              </a:rPr>
              <a:t>缺失</a:t>
            </a:r>
            <a:r>
              <a:rPr sz="1400" spc="830">
                <a:latin typeface="Noto Sans CJK JP Regular"/>
                <a:cs typeface="Noto Sans CJK JP Regular"/>
              </a:rPr>
              <a:t>“</a:t>
            </a:r>
            <a:r>
              <a:rPr sz="1400" spc="95">
                <a:latin typeface="Noto Sans CJK JP Regular"/>
                <a:cs typeface="Noto Sans CJK JP Regular"/>
              </a:rPr>
              <a:t>、</a:t>
            </a:r>
            <a:r>
              <a:rPr sz="1400" spc="815">
                <a:latin typeface="Noto Sans CJK JP Regular"/>
                <a:cs typeface="Noto Sans CJK JP Regular"/>
              </a:rPr>
              <a:t>”</a:t>
            </a:r>
            <a:r>
              <a:rPr sz="1400" spc="95">
                <a:latin typeface="Noto Sans CJK JP Regular"/>
                <a:cs typeface="Noto Sans CJK JP Regular"/>
              </a:rPr>
              <a:t>交</a:t>
            </a:r>
            <a:r>
              <a:rPr sz="1400" spc="80">
                <a:latin typeface="Noto Sans CJK JP Regular"/>
                <a:cs typeface="Noto Sans CJK JP Regular"/>
              </a:rPr>
              <a:t>叉</a:t>
            </a:r>
            <a:r>
              <a:rPr sz="1400" spc="830">
                <a:latin typeface="Noto Sans CJK JP Regular"/>
                <a:cs typeface="Noto Sans CJK JP Regular"/>
              </a:rPr>
              <a:t>“</a:t>
            </a:r>
            <a:r>
              <a:rPr sz="1400" spc="95">
                <a:latin typeface="Noto Sans CJK JP Regular"/>
                <a:cs typeface="Noto Sans CJK JP Regular"/>
              </a:rPr>
              <a:t>或</a:t>
            </a:r>
            <a:r>
              <a:rPr sz="1400" spc="815">
                <a:latin typeface="Noto Sans CJK JP Regular"/>
                <a:cs typeface="Noto Sans CJK JP Regular"/>
              </a:rPr>
              <a:t>”</a:t>
            </a:r>
            <a:r>
              <a:rPr sz="1400" spc="95">
                <a:latin typeface="Noto Sans CJK JP Regular"/>
                <a:cs typeface="Noto Sans CJK JP Regular"/>
              </a:rPr>
              <a:t>重</a:t>
            </a:r>
            <a:r>
              <a:rPr sz="1400" spc="80">
                <a:latin typeface="Noto Sans CJK JP Regular"/>
                <a:cs typeface="Noto Sans CJK JP Regular"/>
              </a:rPr>
              <a:t>叠</a:t>
            </a:r>
            <a:r>
              <a:rPr sz="1400" spc="465">
                <a:latin typeface="Noto Sans CJK JP Regular"/>
                <a:cs typeface="Noto Sans CJK JP Regular"/>
              </a:rPr>
              <a:t>“，</a:t>
            </a:r>
            <a:r>
              <a:rPr sz="1400" spc="80">
                <a:latin typeface="Noto Sans CJK JP Regular"/>
                <a:cs typeface="Noto Sans CJK JP Regular"/>
              </a:rPr>
              <a:t>横</a:t>
            </a:r>
            <a:r>
              <a:rPr sz="1400" spc="90">
                <a:latin typeface="Noto Sans CJK JP Regular"/>
                <a:cs typeface="Noto Sans CJK JP Regular"/>
              </a:rPr>
              <a:t>向</a:t>
            </a:r>
            <a:r>
              <a:rPr sz="1400" spc="80">
                <a:latin typeface="Noto Sans CJK JP Regular"/>
                <a:cs typeface="Noto Sans CJK JP Regular"/>
              </a:rPr>
              <a:t>协</a:t>
            </a:r>
            <a:r>
              <a:rPr sz="1400" spc="90">
                <a:latin typeface="Noto Sans CJK JP Regular"/>
                <a:cs typeface="Noto Sans CJK JP Regular"/>
              </a:rPr>
              <a:t>调</a:t>
            </a:r>
            <a:r>
              <a:rPr sz="1400" spc="80">
                <a:latin typeface="Noto Sans CJK JP Regular"/>
                <a:cs typeface="Noto Sans CJK JP Regular"/>
              </a:rPr>
              <a:t>就</a:t>
            </a:r>
            <a:r>
              <a:rPr sz="1400" spc="90">
                <a:latin typeface="Noto Sans CJK JP Regular"/>
                <a:cs typeface="Noto Sans CJK JP Regular"/>
              </a:rPr>
              <a:t>容易</a:t>
            </a:r>
            <a:r>
              <a:rPr sz="1400" spc="80">
                <a:latin typeface="Noto Sans CJK JP Regular"/>
                <a:cs typeface="Noto Sans CJK JP Regular"/>
              </a:rPr>
              <a:t>出</a:t>
            </a:r>
            <a:r>
              <a:rPr sz="1400" spc="105">
                <a:latin typeface="Noto Sans CJK JP Regular"/>
                <a:cs typeface="Noto Sans CJK JP Regular"/>
              </a:rPr>
              <a:t>现</a:t>
            </a:r>
            <a:r>
              <a:rPr sz="1400" spc="815">
                <a:latin typeface="Noto Sans CJK JP Regular"/>
                <a:cs typeface="Noto Sans CJK JP Regular"/>
              </a:rPr>
              <a:t>“</a:t>
            </a:r>
            <a:r>
              <a:rPr sz="1400" spc="95">
                <a:latin typeface="Noto Sans CJK JP Regular"/>
                <a:cs typeface="Noto Sans CJK JP Regular"/>
              </a:rPr>
              <a:t>扯皮</a:t>
            </a:r>
            <a:r>
              <a:rPr sz="1400" spc="815">
                <a:latin typeface="Noto Sans CJK JP Regular"/>
                <a:cs typeface="Noto Sans CJK JP Regular"/>
              </a:rPr>
              <a:t>”</a:t>
            </a:r>
            <a:r>
              <a:rPr sz="1400" spc="95">
                <a:latin typeface="Noto Sans CJK JP Regular"/>
                <a:cs typeface="Noto Sans CJK JP Regular"/>
              </a:rPr>
              <a:t>现</a:t>
            </a:r>
            <a:r>
              <a:rPr sz="1400" spc="80">
                <a:latin typeface="Noto Sans CJK JP Regular"/>
                <a:cs typeface="Noto Sans CJK JP Regular"/>
              </a:rPr>
              <a:t>象</a:t>
            </a:r>
            <a:r>
              <a:rPr sz="1200">
                <a:latin typeface="Noto Sans CJK JP Regular"/>
                <a:cs typeface="Noto Sans CJK JP Regular"/>
              </a:rPr>
              <a:t>。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696967" y="1821179"/>
            <a:ext cx="3744595" cy="2315210"/>
          </a:xfrm>
          <a:custGeom>
            <a:rect l="l" t="t" r="r" b="b"/>
            <a:pathLst>
              <a:path w="3744595" h="2315210">
                <a:moveTo>
                  <a:pt x="0" y="2314702"/>
                </a:moveTo>
                <a:lnTo>
                  <a:pt x="3744467" y="2314702"/>
                </a:lnTo>
                <a:lnTo>
                  <a:pt x="3744467" y="0"/>
                </a:lnTo>
                <a:lnTo>
                  <a:pt x="0" y="0"/>
                </a:lnTo>
                <a:lnTo>
                  <a:pt x="0" y="2314702"/>
                </a:lnTo>
                <a:close/>
              </a:path>
            </a:pathLst>
          </a:custGeom>
          <a:solidFill>
            <a:srgbClr val="F0F0F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812029" y="1802637"/>
            <a:ext cx="3567429" cy="2464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marR="5080" indent="-172085" algn="just">
              <a:lnSpc>
                <a:spcPct val="139200"/>
              </a:lnSpc>
              <a:spcBef>
                <a:spcPts val="100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170">
                <a:latin typeface="Noto Sans CJK JP Regular"/>
                <a:cs typeface="Noto Sans CJK JP Regular"/>
              </a:rPr>
              <a:t>A</a:t>
            </a:r>
            <a:r>
              <a:rPr sz="1200" spc="-10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 spc="-50">
                <a:latin typeface="Noto Sans CJK JP Regular"/>
                <a:cs typeface="Noto Sans CJK JP Regular"/>
              </a:rPr>
              <a:t>有时候，一件工作牵扯到几个部门时</a:t>
            </a:r>
            <a:r>
              <a:rPr sz="1200" spc="-975">
                <a:latin typeface="Noto Sans CJK JP Regular"/>
                <a:cs typeface="Noto Sans CJK JP Regular"/>
              </a:rPr>
              <a:t>，</a:t>
            </a:r>
            <a:r>
              <a:rPr sz="1200" spc="-50">
                <a:latin typeface="Noto Sans CJK JP Regular"/>
                <a:cs typeface="Noto Sans CJK JP Regular"/>
              </a:rPr>
              <a:t>跟 好多部门有关系时，当出现问题了，难找出度</a:t>
            </a:r>
            <a:r>
              <a:rPr sz="1200" spc="-60">
                <a:latin typeface="Noto Sans CJK JP Regular"/>
                <a:cs typeface="Noto Sans CJK JP Regular"/>
              </a:rPr>
              <a:t>负</a:t>
            </a:r>
            <a:r>
              <a:rPr sz="1200">
                <a:latin typeface="Noto Sans CJK JP Regular"/>
                <a:cs typeface="Noto Sans CJK JP Regular"/>
              </a:rPr>
              <a:t>责</a:t>
            </a:r>
            <a:endParaRPr sz="1200">
              <a:latin typeface="Noto Sans CJK JP Regular"/>
              <a:cs typeface="Noto Sans CJK JP Regular"/>
            </a:endParaRPr>
          </a:p>
          <a:p>
            <a:pPr marL="184785">
              <a:lnSpc>
                <a:spcPct val="100000"/>
              </a:lnSpc>
              <a:spcBef>
                <a:spcPts val="500"/>
              </a:spcBef>
            </a:pPr>
            <a:r>
              <a:rPr sz="1200" spc="-50">
                <a:latin typeface="Noto Sans CJK JP Regular"/>
                <a:cs typeface="Noto Sans CJK JP Regular"/>
              </a:rPr>
              <a:t>，谁也不愿意承担责任</a:t>
            </a:r>
            <a:r>
              <a:rPr sz="1250" spc="-180">
                <a:latin typeface="Noto Sans CJK JP Regular"/>
                <a:cs typeface="Noto Sans CJK JP Regular"/>
              </a:rPr>
              <a:t>……</a:t>
            </a:r>
            <a:r>
              <a:rPr sz="1250" spc="-8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184785" marR="84455" indent="-172085">
              <a:lnSpc>
                <a:spcPct val="139200"/>
              </a:lnSpc>
              <a:spcBef>
                <a:spcPts val="595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30">
                <a:latin typeface="Noto Sans CJK JP Regular"/>
                <a:cs typeface="Noto Sans CJK JP Regular"/>
              </a:rPr>
              <a:t>B</a:t>
            </a:r>
            <a:r>
              <a:rPr sz="1200" spc="-85">
                <a:latin typeface="Noto Sans CJK JP Regular"/>
                <a:cs typeface="Noto Sans CJK JP Regular"/>
              </a:rPr>
              <a:t> </a:t>
            </a:r>
            <a:r>
              <a:rPr sz="1200" spc="229">
                <a:latin typeface="Noto Sans CJK JP Regular"/>
                <a:cs typeface="Noto Sans CJK JP Regular"/>
              </a:rPr>
              <a:t>：“</a:t>
            </a:r>
            <a:r>
              <a:rPr sz="1200" spc="240">
                <a:latin typeface="Noto Sans CJK JP Regular"/>
                <a:cs typeface="Noto Sans CJK JP Regular"/>
              </a:rPr>
              <a:t>公司有一种非常消极的工作合</a:t>
            </a:r>
            <a:r>
              <a:rPr sz="1200" spc="-890">
                <a:latin typeface="Noto Sans CJK JP Regular"/>
                <a:cs typeface="Noto Sans CJK JP Regular"/>
              </a:rPr>
              <a:t>作 </a:t>
            </a:r>
            <a:r>
              <a:rPr sz="1200" spc="200">
                <a:latin typeface="Noto Sans CJK JP Regular"/>
                <a:cs typeface="Noto Sans CJK JP Regular"/>
              </a:rPr>
              <a:t>氛围，你去帮人家，最后就成你的责</a:t>
            </a:r>
            <a:endParaRPr sz="1200">
              <a:latin typeface="Noto Sans CJK JP Regular"/>
              <a:cs typeface="Noto Sans CJK JP Regular"/>
            </a:endParaRPr>
          </a:p>
          <a:p>
            <a:pPr marL="184785">
              <a:lnSpc>
                <a:spcPct val="100000"/>
              </a:lnSpc>
              <a:spcBef>
                <a:spcPts val="550"/>
              </a:spcBef>
            </a:pPr>
            <a:r>
              <a:rPr sz="1200" spc="200">
                <a:latin typeface="Noto Sans CJK JP Regular"/>
                <a:cs typeface="Noto Sans CJK JP Regular"/>
              </a:rPr>
              <a:t>任</a:t>
            </a:r>
            <a:r>
              <a:rPr sz="1200" spc="-130">
                <a:latin typeface="Noto Sans CJK JP Regular"/>
                <a:cs typeface="Noto Sans CJK JP Regular"/>
              </a:rPr>
              <a:t>……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184785" marR="15875" indent="-172085" algn="just">
              <a:lnSpc>
                <a:spcPct val="138800"/>
              </a:lnSpc>
              <a:spcBef>
                <a:spcPts val="605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20">
                <a:latin typeface="Noto Sans CJK JP Regular"/>
                <a:cs typeface="Noto Sans CJK JP Regular"/>
              </a:rPr>
              <a:t>C：</a:t>
            </a:r>
            <a:r>
              <a:rPr sz="1200" spc="-90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r>
              <a:rPr sz="1200" spc="-145">
                <a:latin typeface="Noto Sans CJK JP Regular"/>
                <a:cs typeface="Noto Sans CJK JP Regular"/>
              </a:rPr>
              <a:t> </a:t>
            </a:r>
            <a:r>
              <a:rPr sz="1200" spc="-225">
                <a:latin typeface="Noto Sans CJK JP Regular"/>
                <a:cs typeface="Noto Sans CJK JP Regular"/>
              </a:rPr>
              <a:t>… …</a:t>
            </a:r>
            <a:r>
              <a:rPr sz="1200" spc="-220">
                <a:latin typeface="Noto Sans CJK JP Regular"/>
                <a:cs typeface="Noto Sans CJK JP Regular"/>
              </a:rPr>
              <a:t> </a:t>
            </a:r>
            <a:r>
              <a:rPr sz="1200" spc="190">
                <a:latin typeface="Noto Sans CJK JP Regular"/>
                <a:cs typeface="Noto Sans CJK JP Regular"/>
              </a:rPr>
              <a:t>经常把时间都预留满了在他</a:t>
            </a:r>
            <a:r>
              <a:rPr sz="1200" spc="-910">
                <a:latin typeface="Noto Sans CJK JP Regular"/>
                <a:cs typeface="Noto Sans CJK JP Regular"/>
              </a:rPr>
              <a:t>们 </a:t>
            </a:r>
            <a:r>
              <a:rPr sz="1200" spc="190">
                <a:latin typeface="Noto Sans CJK JP Regular"/>
                <a:cs typeface="Noto Sans CJK JP Regular"/>
              </a:rPr>
              <a:t>自己的部门，到了我这就每一次都很急，都 说客户明天就要，我就不得不加班</a:t>
            </a:r>
            <a:r>
              <a:rPr sz="1200" spc="-135">
                <a:latin typeface="Noto Sans CJK JP Regular"/>
                <a:cs typeface="Noto Sans CJK JP Regular"/>
              </a:rPr>
              <a:t>……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26</a:t>
            </a:fld>
            <a:endParaRPr spc="-5"/>
          </a:p>
        </p:txBody>
      </p:sp>
      <p:sp>
        <p:nvSpPr>
          <p:cNvPr id="12" name="object 12"/>
          <p:cNvSpPr txBox="1"/>
          <p:nvPr/>
        </p:nvSpPr>
        <p:spPr>
          <a:xfrm>
            <a:off x="958596" y="4381500"/>
            <a:ext cx="1784985" cy="44069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908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5775">
              <a:lnSpc>
                <a:spcPct val="100000"/>
              </a:lnSpc>
              <a:spcBef>
                <a:spcPts val="71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合益分析</a:t>
            </a:r>
            <a:endParaRPr sz="16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49020" y="168021"/>
            <a:ext cx="7607934" cy="9944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70"/>
              </a:lnSpc>
              <a:spcBef>
                <a:spcPts val="95"/>
              </a:spcBef>
            </a:pPr>
            <a:r>
              <a:rPr spc="5"/>
              <a:t>岗位设置</a:t>
            </a:r>
            <a:r>
              <a:rPr spc="-5"/>
              <a:t>：</a:t>
            </a:r>
          </a:p>
          <a:p>
            <a:pPr marL="12700" marR="5080">
              <a:lnSpc>
                <a:spcPts val="2500"/>
              </a:lnSpc>
              <a:spcBef>
                <a:spcPts val="125"/>
              </a:spcBef>
            </a:pPr>
            <a:r>
              <a:rPr spc="5"/>
              <a:t>在部门内部，工作</a:t>
            </a:r>
            <a:r>
              <a:rPr spc="15"/>
              <a:t>任</a:t>
            </a:r>
            <a:r>
              <a:rPr spc="5"/>
              <a:t>务</a:t>
            </a:r>
            <a:r>
              <a:rPr spc="15"/>
              <a:t>的安</a:t>
            </a:r>
            <a:r>
              <a:rPr spc="5"/>
              <a:t>排</a:t>
            </a:r>
            <a:r>
              <a:rPr spc="15"/>
              <a:t>目</a:t>
            </a:r>
            <a:r>
              <a:rPr spc="5"/>
              <a:t>前</a:t>
            </a:r>
            <a:r>
              <a:rPr spc="15"/>
              <a:t>以</a:t>
            </a:r>
            <a:r>
              <a:rPr spc="1170"/>
              <a:t>“</a:t>
            </a:r>
            <a:r>
              <a:rPr spc="5"/>
              <a:t>人</a:t>
            </a:r>
            <a:r>
              <a:rPr spc="15"/>
              <a:t>治</a:t>
            </a:r>
            <a:r>
              <a:rPr spc="375"/>
              <a:t>”</a:t>
            </a:r>
            <a:r>
              <a:rPr spc="795"/>
              <a:t>为</a:t>
            </a:r>
            <a:r>
              <a:rPr spc="5"/>
              <a:t>主</a:t>
            </a:r>
            <a:r>
              <a:rPr spc="15"/>
              <a:t>，而</a:t>
            </a:r>
            <a:r>
              <a:rPr spc="5"/>
              <a:t>非</a:t>
            </a:r>
            <a:r>
              <a:rPr spc="15"/>
              <a:t>根</a:t>
            </a:r>
            <a:r>
              <a:rPr spc="-5"/>
              <a:t>据 </a:t>
            </a:r>
            <a:r>
              <a:rPr spc="5"/>
              <a:t>岗位的设定进行工</a:t>
            </a:r>
            <a:r>
              <a:rPr spc="15"/>
              <a:t>作</a:t>
            </a:r>
            <a:r>
              <a:rPr spc="5"/>
              <a:t>的</a:t>
            </a:r>
            <a:r>
              <a:rPr spc="15"/>
              <a:t>推动，</a:t>
            </a:r>
            <a:r>
              <a:rPr spc="-5"/>
              <a:t>岗</a:t>
            </a:r>
            <a:r>
              <a:rPr spc="10"/>
              <a:t>位</a:t>
            </a:r>
            <a:r>
              <a:rPr spc="-5"/>
              <a:t>设置</a:t>
            </a:r>
            <a:r>
              <a:rPr spc="10"/>
              <a:t>未</a:t>
            </a:r>
            <a:r>
              <a:rPr spc="-5"/>
              <a:t>定型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6091" y="1260347"/>
            <a:ext cx="3118485" cy="299085"/>
          </a:xfrm>
          <a:prstGeom prst="rect">
            <a:avLst/>
          </a:prstGeom>
          <a:solidFill>
            <a:srgbClr val="00614F"/>
          </a:solidFill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44880">
              <a:lnSpc>
                <a:spcPct val="100000"/>
              </a:lnSpc>
              <a:spcBef>
                <a:spcPts val="350"/>
              </a:spcBef>
            </a:pPr>
            <a:r>
              <a:rPr sz="16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中景博道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现状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90059" y="1260347"/>
            <a:ext cx="4212590" cy="299085"/>
          </a:xfrm>
          <a:prstGeom prst="rect">
            <a:avLst/>
          </a:prstGeom>
          <a:solidFill>
            <a:srgbClr val="00614F"/>
          </a:solidFill>
        </p:spPr>
        <p:txBody>
          <a:bodyPr vert="horz" wrap="square" lIns="0" tIns="444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50"/>
              </a:spcBef>
            </a:pPr>
            <a:r>
              <a:rPr sz="1600" spc="15">
                <a:solidFill>
                  <a:srgbClr val="FFFFFF"/>
                </a:solidFill>
                <a:latin typeface="Noto Sans CJK JP Regular"/>
                <a:cs typeface="Noto Sans CJK JP Regular"/>
              </a:rPr>
              <a:t>行业实</a:t>
            </a: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践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43712" y="2845358"/>
            <a:ext cx="3110865" cy="3776979"/>
          </a:xfrm>
          <a:custGeom>
            <a:rect l="l" t="t" r="r" b="b"/>
            <a:pathLst>
              <a:path w="3110865" h="3776979">
                <a:moveTo>
                  <a:pt x="0" y="3776853"/>
                </a:moveTo>
                <a:lnTo>
                  <a:pt x="3110484" y="3776853"/>
                </a:lnTo>
                <a:lnTo>
                  <a:pt x="3110484" y="0"/>
                </a:lnTo>
                <a:lnTo>
                  <a:pt x="0" y="0"/>
                </a:lnTo>
                <a:lnTo>
                  <a:pt x="0" y="3776853"/>
                </a:lnTo>
                <a:close/>
              </a:path>
            </a:pathLst>
          </a:custGeom>
          <a:solidFill>
            <a:srgbClr val="F0F0F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57478" y="3100578"/>
            <a:ext cx="26746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935">
                <a:latin typeface="Wingdings"/>
                <a:cs typeface="Wingdings"/>
              </a:rPr>
              <a:t>◼</a:t>
            </a:r>
            <a:r>
              <a:rPr sz="900" spc="405">
                <a:latin typeface="Times New Roman"/>
                <a:cs typeface="Times New Roman"/>
              </a:rPr>
              <a:t> </a:t>
            </a: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170">
                <a:latin typeface="Noto Sans CJK JP Regular"/>
                <a:cs typeface="Noto Sans CJK JP Regular"/>
              </a:rPr>
              <a:t>A</a:t>
            </a:r>
            <a:r>
              <a:rPr sz="1200" spc="-9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我这个没有任命书，大</a:t>
            </a:r>
            <a:r>
              <a:rPr sz="1200" spc="-1105">
                <a:latin typeface="Noto Sans CJK JP Regular"/>
                <a:cs typeface="Noto Sans CJK JP Regular"/>
              </a:rPr>
              <a:t>家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9690" y="3355340"/>
            <a:ext cx="276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Noto Sans CJK JP Regular"/>
                <a:cs typeface="Noto Sans CJK JP Regular"/>
              </a:rPr>
              <a:t>也不知道我是什么岗位。分工也没有讲，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7478" y="3526317"/>
            <a:ext cx="2788920" cy="2831465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>
              <a:lnSpc>
                <a:spcPct val="100000"/>
              </a:lnSpc>
              <a:spcBef>
                <a:spcPts val="695"/>
              </a:spcBef>
            </a:pPr>
            <a:r>
              <a:rPr sz="1200">
                <a:latin typeface="Noto Sans CJK JP Regular"/>
                <a:cs typeface="Noto Sans CJK JP Regular"/>
              </a:rPr>
              <a:t>只是杨总给我讲讲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184785" marR="5080" indent="-172085">
              <a:lnSpc>
                <a:spcPct val="137000"/>
              </a:lnSpc>
              <a:spcBef>
                <a:spcPts val="20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10">
                <a:latin typeface="Noto Sans CJK JP Regular"/>
                <a:cs typeface="Noto Sans CJK JP Regular"/>
              </a:rPr>
              <a:t>员工</a:t>
            </a:r>
            <a:r>
              <a:rPr sz="1200" spc="30">
                <a:latin typeface="Noto Sans CJK JP Regular"/>
                <a:cs typeface="Noto Sans CJK JP Regular"/>
              </a:rPr>
              <a:t>B</a:t>
            </a:r>
            <a:r>
              <a:rPr sz="1200" spc="-10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r>
              <a:rPr sz="1200" spc="-100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9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我们现在岗位职责什么</a:t>
            </a:r>
            <a:r>
              <a:rPr sz="1200" spc="-250">
                <a:latin typeface="Noto Sans CJK JP Regular"/>
                <a:cs typeface="Noto Sans CJK JP Regular"/>
              </a:rPr>
              <a:t>都</a:t>
            </a:r>
            <a:r>
              <a:rPr sz="1200">
                <a:latin typeface="Noto Sans CJK JP Regular"/>
                <a:cs typeface="Noto Sans CJK JP Regular"/>
              </a:rPr>
              <a:t>没 有，什么事都是听老板的，靠人治，我 也不知道老板累不累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5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555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215">
                <a:latin typeface="Noto Sans CJK JP Regular"/>
                <a:cs typeface="Noto Sans CJK JP Regular"/>
              </a:rPr>
              <a:t>员</a:t>
            </a:r>
            <a:r>
              <a:rPr sz="1200">
                <a:latin typeface="Noto Sans CJK JP Regular"/>
                <a:cs typeface="Noto Sans CJK JP Regular"/>
              </a:rPr>
              <a:t>工</a:t>
            </a:r>
            <a:r>
              <a:rPr sz="1200" spc="-70">
                <a:latin typeface="Noto Sans CJK JP Regular"/>
                <a:cs typeface="Noto Sans CJK JP Regular"/>
              </a:rPr>
              <a:t> </a:t>
            </a:r>
            <a:r>
              <a:rPr sz="1200" spc="40">
                <a:latin typeface="Noto Sans CJK JP Regular"/>
                <a:cs typeface="Noto Sans CJK JP Regular"/>
              </a:rPr>
              <a:t>C</a:t>
            </a:r>
            <a:r>
              <a:rPr sz="1200" spc="-70">
                <a:latin typeface="Noto Sans CJK JP Regular"/>
                <a:cs typeface="Noto Sans CJK JP Regular"/>
              </a:rPr>
              <a:t> </a:t>
            </a:r>
            <a:r>
              <a:rPr sz="1200" spc="420">
                <a:latin typeface="Noto Sans CJK JP Regular"/>
                <a:cs typeface="Noto Sans CJK JP Regular"/>
              </a:rPr>
              <a:t>：“</a:t>
            </a:r>
            <a:r>
              <a:rPr sz="1200" spc="-6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员工在这个岗位上，非</a:t>
            </a:r>
            <a:r>
              <a:rPr sz="1200" spc="-590">
                <a:latin typeface="Noto Sans CJK JP Regular"/>
                <a:cs typeface="Noto Sans CJK JP Regular"/>
              </a:rPr>
              <a:t>常</a:t>
            </a:r>
            <a:endParaRPr sz="1200">
              <a:latin typeface="Noto Sans CJK JP Regular"/>
              <a:cs typeface="Noto Sans CJK JP Regular"/>
            </a:endParaRPr>
          </a:p>
          <a:p>
            <a:pPr marL="184785" marR="5080" algn="just">
              <a:lnSpc>
                <a:spcPct val="138900"/>
              </a:lnSpc>
              <a:spcBef>
                <a:spcPts val="5"/>
              </a:spcBef>
            </a:pPr>
            <a:r>
              <a:rPr sz="1200">
                <a:latin typeface="Noto Sans CJK JP Regular"/>
                <a:cs typeface="Noto Sans CJK JP Regular"/>
              </a:rPr>
              <a:t>被动，不知道要做什么事情。只有领导 吩咐的事情可以去做的。员工没有什么 工作做，不愿意积极往上走，也不知道 做到了什么事情，可以往前走，没有目 标感。很多员工对自己的的岗位没有多 大的期</a:t>
            </a:r>
            <a:r>
              <a:rPr sz="1200" spc="-5">
                <a:latin typeface="Noto Sans CJK JP Regular"/>
                <a:cs typeface="Noto Sans CJK JP Regular"/>
              </a:rPr>
              <a:t>望</a:t>
            </a:r>
            <a:r>
              <a:rPr sz="1200" spc="425">
                <a:latin typeface="Noto Sans CJK JP Regular"/>
                <a:cs typeface="Noto Sans CJK JP Regular"/>
              </a:rPr>
              <a:t>。</a:t>
            </a:r>
            <a:r>
              <a:rPr sz="1200" spc="20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68095" y="1693214"/>
            <a:ext cx="3086100" cy="990600"/>
          </a:xfrm>
          <a:custGeom>
            <a:rect l="l" t="t" r="r" b="b"/>
            <a:pathLst>
              <a:path w="3086100" h="990600">
                <a:moveTo>
                  <a:pt x="0" y="990295"/>
                </a:moveTo>
                <a:lnTo>
                  <a:pt x="3086100" y="990295"/>
                </a:lnTo>
                <a:lnTo>
                  <a:pt x="3086100" y="0"/>
                </a:lnTo>
                <a:lnTo>
                  <a:pt x="0" y="0"/>
                </a:lnTo>
                <a:lnTo>
                  <a:pt x="0" y="990295"/>
                </a:lnTo>
                <a:close/>
              </a:path>
            </a:pathLst>
          </a:custGeom>
          <a:solidFill>
            <a:srgbClr val="F0F0F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024229" y="1823465"/>
            <a:ext cx="2636520" cy="699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marR="5080" indent="-172085">
              <a:lnSpc>
                <a:spcPct val="118300"/>
              </a:lnSpc>
              <a:spcBef>
                <a:spcPts val="100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>
                <a:latin typeface="Noto Sans CJK JP Regular"/>
                <a:cs typeface="Noto Sans CJK JP Regular"/>
              </a:rPr>
              <a:t>有部门，但是部门下具体的岗位设</a:t>
            </a:r>
            <a:r>
              <a:rPr sz="1200" spc="-1200">
                <a:latin typeface="Noto Sans CJK JP Regular"/>
                <a:cs typeface="Noto Sans CJK JP Regular"/>
              </a:rPr>
              <a:t>置</a:t>
            </a:r>
            <a:r>
              <a:rPr sz="1200">
                <a:latin typeface="Noto Sans CJK JP Regular"/>
                <a:cs typeface="Noto Sans CJK JP Regular"/>
              </a:rPr>
              <a:t>不 明晰</a:t>
            </a:r>
            <a:endParaRPr sz="1200">
              <a:latin typeface="Noto Sans CJK JP Regular"/>
              <a:cs typeface="Noto Sans CJK JP Regular"/>
            </a:endParaRPr>
          </a:p>
          <a:p>
            <a:pPr marL="184785" indent="-172085">
              <a:lnSpc>
                <a:spcPct val="100000"/>
              </a:lnSpc>
              <a:spcBef>
                <a:spcPts val="455"/>
              </a:spcBef>
              <a:buSzPct val="75000"/>
              <a:buFont typeface="Wingdings"/>
              <a:buChar char="◼"/>
              <a:tabLst>
                <a:tab pos="185420"/>
              </a:tabLst>
            </a:pPr>
            <a:r>
              <a:rPr sz="1200" spc="-5">
                <a:latin typeface="Noto Sans CJK JP Regular"/>
                <a:cs typeface="Noto Sans CJK JP Regular"/>
              </a:rPr>
              <a:t>部分员工的工作主要依赖领导安排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73379" y="1897379"/>
            <a:ext cx="539750" cy="641350"/>
          </a:xfrm>
          <a:custGeom>
            <a:rect l="l" t="t" r="r" b="b"/>
            <a:pathLst>
              <a:path w="539750" h="641350">
                <a:moveTo>
                  <a:pt x="388137" y="0"/>
                </a:moveTo>
                <a:lnTo>
                  <a:pt x="0" y="0"/>
                </a:lnTo>
                <a:lnTo>
                  <a:pt x="0" y="641223"/>
                </a:lnTo>
                <a:lnTo>
                  <a:pt x="388137" y="641223"/>
                </a:lnTo>
                <a:lnTo>
                  <a:pt x="539242" y="320548"/>
                </a:lnTo>
                <a:lnTo>
                  <a:pt x="388137" y="0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73379" y="1897379"/>
            <a:ext cx="539750" cy="641350"/>
          </a:xfrm>
          <a:custGeom>
            <a:rect l="l" t="t" r="r" b="b"/>
            <a:pathLst>
              <a:path w="539750" h="641350">
                <a:moveTo>
                  <a:pt x="0" y="0"/>
                </a:moveTo>
                <a:lnTo>
                  <a:pt x="388137" y="0"/>
                </a:lnTo>
                <a:lnTo>
                  <a:pt x="539242" y="320548"/>
                </a:lnTo>
                <a:lnTo>
                  <a:pt x="388137" y="641223"/>
                </a:lnTo>
                <a:lnTo>
                  <a:pt x="0" y="641223"/>
                </a:lnTo>
                <a:lnTo>
                  <a:pt x="0" y="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73379" y="4608576"/>
            <a:ext cx="539750" cy="641350"/>
          </a:xfrm>
          <a:custGeom>
            <a:rect l="l" t="t" r="r" b="b"/>
            <a:pathLst>
              <a:path w="539750" h="641350">
                <a:moveTo>
                  <a:pt x="388137" y="0"/>
                </a:moveTo>
                <a:lnTo>
                  <a:pt x="0" y="0"/>
                </a:lnTo>
                <a:lnTo>
                  <a:pt x="0" y="641223"/>
                </a:lnTo>
                <a:lnTo>
                  <a:pt x="388137" y="641223"/>
                </a:lnTo>
                <a:lnTo>
                  <a:pt x="539242" y="320548"/>
                </a:lnTo>
                <a:lnTo>
                  <a:pt x="388137" y="0"/>
                </a:lnTo>
                <a:close/>
              </a:path>
            </a:pathLst>
          </a:custGeom>
          <a:solidFill>
            <a:srgbClr val="E2F7C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73379" y="4608576"/>
            <a:ext cx="539750" cy="641350"/>
          </a:xfrm>
          <a:custGeom>
            <a:rect l="l" t="t" r="r" b="b"/>
            <a:pathLst>
              <a:path w="539750" h="641350">
                <a:moveTo>
                  <a:pt x="0" y="0"/>
                </a:moveTo>
                <a:lnTo>
                  <a:pt x="388137" y="0"/>
                </a:lnTo>
                <a:lnTo>
                  <a:pt x="539242" y="320548"/>
                </a:lnTo>
                <a:lnTo>
                  <a:pt x="388137" y="641223"/>
                </a:lnTo>
                <a:lnTo>
                  <a:pt x="0" y="641223"/>
                </a:lnTo>
                <a:lnTo>
                  <a:pt x="0" y="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13715" y="4694301"/>
            <a:ext cx="38227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Noto Sans CJK JP Regular"/>
                <a:cs typeface="Noto Sans CJK JP Regular"/>
              </a:rPr>
              <a:t>访谈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3715" y="4907737"/>
            <a:ext cx="3822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摘录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707635" y="4192523"/>
            <a:ext cx="245110" cy="114300"/>
          </a:xfrm>
          <a:custGeom>
            <a:rect l="l" t="t" r="r" b="b"/>
            <a:pathLst>
              <a:path w="245110" h="114300">
                <a:moveTo>
                  <a:pt x="0" y="114300"/>
                </a:moveTo>
                <a:lnTo>
                  <a:pt x="244983" y="114300"/>
                </a:lnTo>
                <a:lnTo>
                  <a:pt x="244983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349496" y="4475989"/>
            <a:ext cx="243840" cy="114300"/>
          </a:xfrm>
          <a:custGeom>
            <a:rect l="l" t="t" r="r" b="b"/>
            <a:pathLst>
              <a:path w="243839" h="114300">
                <a:moveTo>
                  <a:pt x="0" y="114298"/>
                </a:moveTo>
                <a:lnTo>
                  <a:pt x="243839" y="114298"/>
                </a:lnTo>
                <a:lnTo>
                  <a:pt x="243839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004815" y="4469893"/>
            <a:ext cx="245110" cy="114300"/>
          </a:xfrm>
          <a:custGeom>
            <a:rect l="l" t="t" r="r" b="b"/>
            <a:pathLst>
              <a:path w="245110" h="114300">
                <a:moveTo>
                  <a:pt x="0" y="114298"/>
                </a:moveTo>
                <a:lnTo>
                  <a:pt x="244983" y="114298"/>
                </a:lnTo>
                <a:lnTo>
                  <a:pt x="244983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004815" y="4469893"/>
            <a:ext cx="245110" cy="114300"/>
          </a:xfrm>
          <a:custGeom>
            <a:rect l="l" t="t" r="r" b="b"/>
            <a:pathLst>
              <a:path w="245110" h="114300">
                <a:moveTo>
                  <a:pt x="0" y="114298"/>
                </a:moveTo>
                <a:lnTo>
                  <a:pt x="244983" y="114298"/>
                </a:lnTo>
                <a:lnTo>
                  <a:pt x="244983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707635" y="4469893"/>
            <a:ext cx="245110" cy="114300"/>
          </a:xfrm>
          <a:custGeom>
            <a:rect l="l" t="t" r="r" b="b"/>
            <a:pathLst>
              <a:path w="245110" h="114300">
                <a:moveTo>
                  <a:pt x="0" y="114298"/>
                </a:moveTo>
                <a:lnTo>
                  <a:pt x="244983" y="114298"/>
                </a:lnTo>
                <a:lnTo>
                  <a:pt x="244983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517135" y="4306823"/>
            <a:ext cx="312420" cy="163195"/>
          </a:xfrm>
          <a:custGeom>
            <a:rect l="l" t="t" r="r" b="b"/>
            <a:pathLst>
              <a:path w="312420" h="163195">
                <a:moveTo>
                  <a:pt x="312419" y="0"/>
                </a:moveTo>
                <a:lnTo>
                  <a:pt x="312419" y="81533"/>
                </a:lnTo>
                <a:lnTo>
                  <a:pt x="0" y="81533"/>
                </a:lnTo>
                <a:lnTo>
                  <a:pt x="0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831079" y="4306823"/>
            <a:ext cx="297180" cy="163195"/>
          </a:xfrm>
          <a:custGeom>
            <a:rect l="l" t="t" r="r" b="b"/>
            <a:pathLst>
              <a:path w="297179" h="163195">
                <a:moveTo>
                  <a:pt x="0" y="0"/>
                </a:moveTo>
                <a:lnTo>
                  <a:pt x="0" y="81533"/>
                </a:lnTo>
                <a:lnTo>
                  <a:pt x="296799" y="81533"/>
                </a:lnTo>
                <a:lnTo>
                  <a:pt x="296799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 flipH="1">
            <a:off x="4831079" y="4306823"/>
            <a:ext cx="0" cy="163195"/>
          </a:xfrm>
          <a:custGeom>
            <a:rect l="l" t="t" r="r" b="b"/>
            <a:pathLst>
              <a:path h="163195">
                <a:moveTo>
                  <a:pt x="0" y="0"/>
                </a:moveTo>
                <a:lnTo>
                  <a:pt x="0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202935" y="4521708"/>
            <a:ext cx="118872" cy="12039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5428234" y="4372196"/>
            <a:ext cx="408940" cy="13525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r>
              <a:rPr sz="800">
                <a:latin typeface="Noto Sans CJK JP Regular"/>
                <a:cs typeface="Noto Sans CJK JP Regular"/>
              </a:rPr>
              <a:t>物流专员</a:t>
            </a:r>
            <a:endParaRPr sz="80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356859" y="4078223"/>
            <a:ext cx="1027430" cy="725170"/>
          </a:xfrm>
          <a:custGeom>
            <a:rect l="l" t="t" r="r" b="b"/>
            <a:pathLst>
              <a:path w="1027428" h="725170">
                <a:moveTo>
                  <a:pt x="0" y="725043"/>
                </a:moveTo>
                <a:lnTo>
                  <a:pt x="1026922" y="725043"/>
                </a:lnTo>
                <a:lnTo>
                  <a:pt x="1026922" y="0"/>
                </a:lnTo>
                <a:lnTo>
                  <a:pt x="0" y="0"/>
                </a:lnTo>
                <a:lnTo>
                  <a:pt x="0" y="72504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751576" y="4192523"/>
            <a:ext cx="243840" cy="114300"/>
          </a:xfrm>
          <a:custGeom>
            <a:rect l="l" t="t" r="r" b="b"/>
            <a:pathLst>
              <a:path w="243839" h="114300">
                <a:moveTo>
                  <a:pt x="0" y="114300"/>
                </a:moveTo>
                <a:lnTo>
                  <a:pt x="243839" y="114300"/>
                </a:lnTo>
                <a:lnTo>
                  <a:pt x="243839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751576" y="4192523"/>
            <a:ext cx="243840" cy="114300"/>
          </a:xfrm>
          <a:custGeom>
            <a:rect l="l" t="t" r="r" b="b"/>
            <a:pathLst>
              <a:path w="243839" h="114300">
                <a:moveTo>
                  <a:pt x="0" y="114300"/>
                </a:moveTo>
                <a:lnTo>
                  <a:pt x="243839" y="114300"/>
                </a:lnTo>
                <a:lnTo>
                  <a:pt x="243839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420867" y="4469893"/>
            <a:ext cx="245110" cy="114300"/>
          </a:xfrm>
          <a:custGeom>
            <a:rect l="l" t="t" r="r" b="b"/>
            <a:pathLst>
              <a:path w="245110" h="114300">
                <a:moveTo>
                  <a:pt x="0" y="114298"/>
                </a:moveTo>
                <a:lnTo>
                  <a:pt x="244983" y="114298"/>
                </a:lnTo>
                <a:lnTo>
                  <a:pt x="244983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420867" y="4469893"/>
            <a:ext cx="245110" cy="114300"/>
          </a:xfrm>
          <a:custGeom>
            <a:rect l="l" t="t" r="r" b="b"/>
            <a:pathLst>
              <a:path w="245110" h="114300">
                <a:moveTo>
                  <a:pt x="0" y="114298"/>
                </a:moveTo>
                <a:lnTo>
                  <a:pt x="244983" y="114298"/>
                </a:lnTo>
                <a:lnTo>
                  <a:pt x="244983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800344" y="4474464"/>
            <a:ext cx="554990" cy="194945"/>
          </a:xfrm>
          <a:custGeom>
            <a:rect l="l" t="t" r="r" b="b"/>
            <a:pathLst>
              <a:path w="554989" h="194945">
                <a:moveTo>
                  <a:pt x="0" y="194563"/>
                </a:moveTo>
                <a:lnTo>
                  <a:pt x="554481" y="194563"/>
                </a:lnTo>
                <a:lnTo>
                  <a:pt x="554481" y="0"/>
                </a:lnTo>
                <a:lnTo>
                  <a:pt x="0" y="0"/>
                </a:lnTo>
                <a:lnTo>
                  <a:pt x="0" y="194563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800344" y="4474464"/>
            <a:ext cx="554990" cy="194945"/>
          </a:xfrm>
          <a:custGeom>
            <a:rect l="l" t="t" r="r" b="b"/>
            <a:pathLst>
              <a:path w="554989" h="194945">
                <a:moveTo>
                  <a:pt x="0" y="194563"/>
                </a:moveTo>
                <a:lnTo>
                  <a:pt x="554481" y="194563"/>
                </a:lnTo>
                <a:lnTo>
                  <a:pt x="554481" y="0"/>
                </a:lnTo>
                <a:lnTo>
                  <a:pt x="0" y="0"/>
                </a:lnTo>
                <a:lnTo>
                  <a:pt x="0" y="194563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809488" y="4514085"/>
            <a:ext cx="214629" cy="103505"/>
          </a:xfrm>
          <a:custGeom>
            <a:rect l="l" t="t" r="r" b="b"/>
            <a:pathLst>
              <a:path w="214627" h="103504">
                <a:moveTo>
                  <a:pt x="0" y="103126"/>
                </a:moveTo>
                <a:lnTo>
                  <a:pt x="214502" y="103126"/>
                </a:lnTo>
                <a:lnTo>
                  <a:pt x="214502" y="0"/>
                </a:lnTo>
                <a:lnTo>
                  <a:pt x="0" y="0"/>
                </a:lnTo>
                <a:lnTo>
                  <a:pt x="0" y="1031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809488" y="4514085"/>
            <a:ext cx="214629" cy="103505"/>
          </a:xfrm>
          <a:custGeom>
            <a:rect l="l" t="t" r="r" b="b"/>
            <a:pathLst>
              <a:path w="214627" h="103504">
                <a:moveTo>
                  <a:pt x="0" y="103126"/>
                </a:moveTo>
                <a:lnTo>
                  <a:pt x="214502" y="103126"/>
                </a:lnTo>
                <a:lnTo>
                  <a:pt x="214502" y="0"/>
                </a:lnTo>
                <a:lnTo>
                  <a:pt x="0" y="0"/>
                </a:lnTo>
                <a:lnTo>
                  <a:pt x="0" y="103126"/>
                </a:lnTo>
                <a:close/>
              </a:path>
            </a:pathLst>
          </a:custGeom>
          <a:ln w="12192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135623" y="4514088"/>
            <a:ext cx="213360" cy="105410"/>
          </a:xfrm>
          <a:custGeom>
            <a:rect l="l" t="t" r="r" b="b"/>
            <a:pathLst>
              <a:path w="213360" h="105410">
                <a:moveTo>
                  <a:pt x="0" y="104901"/>
                </a:moveTo>
                <a:lnTo>
                  <a:pt x="213360" y="104901"/>
                </a:lnTo>
                <a:lnTo>
                  <a:pt x="213360" y="0"/>
                </a:lnTo>
                <a:lnTo>
                  <a:pt x="0" y="0"/>
                </a:lnTo>
                <a:lnTo>
                  <a:pt x="0" y="10490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544311" y="4306823"/>
            <a:ext cx="330835" cy="163195"/>
          </a:xfrm>
          <a:custGeom>
            <a:rect l="l" t="t" r="r" b="b"/>
            <a:pathLst>
              <a:path w="330835" h="163195">
                <a:moveTo>
                  <a:pt x="0" y="163068"/>
                </a:moveTo>
                <a:lnTo>
                  <a:pt x="0" y="81533"/>
                </a:lnTo>
                <a:lnTo>
                  <a:pt x="330580" y="81533"/>
                </a:lnTo>
                <a:lnTo>
                  <a:pt x="330580" y="0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873496" y="4306823"/>
            <a:ext cx="204470" cy="168910"/>
          </a:xfrm>
          <a:custGeom>
            <a:rect l="l" t="t" r="r" b="b"/>
            <a:pathLst>
              <a:path w="204470" h="168910">
                <a:moveTo>
                  <a:pt x="203962" y="168909"/>
                </a:moveTo>
                <a:lnTo>
                  <a:pt x="203962" y="84455"/>
                </a:lnTo>
                <a:lnTo>
                  <a:pt x="0" y="84455"/>
                </a:lnTo>
                <a:lnTo>
                  <a:pt x="0" y="0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6923531" y="4318856"/>
            <a:ext cx="408940" cy="25019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30"/>
              </a:lnSpc>
              <a:spcBef>
                <a:spcPts val="50"/>
              </a:spcBef>
            </a:pPr>
            <a:r>
              <a:rPr sz="800">
                <a:latin typeface="Noto Sans CJK JP Regular"/>
                <a:cs typeface="Noto Sans CJK JP Regular"/>
              </a:rPr>
              <a:t>公用工程</a:t>
            </a:r>
            <a:endParaRPr sz="800">
              <a:latin typeface="Noto Sans CJK JP Regular"/>
              <a:cs typeface="Noto Sans CJK JP Regular"/>
            </a:endParaRPr>
          </a:p>
          <a:p>
            <a:pPr algn="ctr">
              <a:lnSpc>
                <a:spcPts val="930"/>
              </a:lnSpc>
            </a:pPr>
            <a:r>
              <a:rPr sz="800">
                <a:latin typeface="Noto Sans CJK JP Regular"/>
                <a:cs typeface="Noto Sans CJK JP Regular"/>
              </a:rPr>
              <a:t>师</a:t>
            </a:r>
            <a:endParaRPr sz="800">
              <a:latin typeface="Noto Sans CJK JP Regular"/>
              <a:cs typeface="Noto Sans CJK JP Regular"/>
            </a:endParaRPr>
          </a:p>
        </p:txBody>
      </p:sp>
      <p:graphicFrame>
        <p:nvGraphicFramePr>
          <p:cNvPr id="43" name="object 43"/>
          <p:cNvGraphicFramePr>
            <a:graphicFrameLocks noGrp="1"/>
          </p:cNvGraphicFramePr>
          <p:nvPr/>
        </p:nvGraphicFramePr>
        <p:xfrm>
          <a:off x="4291584" y="3902964"/>
          <a:ext cx="4192904" cy="8858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0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7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7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382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63830">
                <a:tc>
                  <a:txBody>
                    <a:bodyPr vert="horz" wrap="square"/>
                    <a:lstStyle/>
                    <a:p>
                      <a:pPr marL="188595">
                        <a:lnSpc>
                          <a:spcPts val="1155"/>
                        </a:lnSpc>
                      </a:pPr>
                      <a:r>
                        <a:rPr sz="1050" spc="5">
                          <a:latin typeface="Noto Sans CJK JP Regular"/>
                          <a:cs typeface="Noto Sans CJK JP Regular"/>
                        </a:rPr>
                        <a:t>设立新岗位</a:t>
                      </a:r>
                      <a:endParaRPr sz="105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835">
                        <a:lnSpc>
                          <a:spcPts val="1155"/>
                        </a:lnSpc>
                      </a:pPr>
                      <a:r>
                        <a:rPr sz="1050" spc="5">
                          <a:latin typeface="Noto Sans CJK JP Regular"/>
                          <a:cs typeface="Noto Sans CJK JP Regular"/>
                        </a:rPr>
                        <a:t>岗位的合并</a:t>
                      </a:r>
                      <a:endParaRPr sz="105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5740">
                        <a:lnSpc>
                          <a:spcPts val="1190"/>
                        </a:lnSpc>
                      </a:pPr>
                      <a:r>
                        <a:rPr sz="1050" spc="5">
                          <a:latin typeface="Noto Sans CJK JP Regular"/>
                          <a:cs typeface="Noto Sans CJK JP Regular"/>
                        </a:rPr>
                        <a:t>岗位的拆分</a:t>
                      </a:r>
                      <a:endParaRPr sz="105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3D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5740">
                        <a:lnSpc>
                          <a:spcPts val="1190"/>
                        </a:lnSpc>
                      </a:pPr>
                      <a:r>
                        <a:rPr sz="1050" spc="5">
                          <a:latin typeface="Noto Sans CJK JP Regular"/>
                          <a:cs typeface="Noto Sans CJK JP Regular"/>
                        </a:rPr>
                        <a:t>岗位的撤销</a:t>
                      </a:r>
                      <a:endParaRPr sz="1050">
                        <a:latin typeface="Noto Sans CJK JP Regular"/>
                        <a:cs typeface="Noto Sans CJK JP Regular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3D3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19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4" name="object 44"/>
          <p:cNvSpPr/>
          <p:nvPr/>
        </p:nvSpPr>
        <p:spPr>
          <a:xfrm>
            <a:off x="6019800" y="4511040"/>
            <a:ext cx="120396" cy="12039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902195" y="4340352"/>
            <a:ext cx="445134" cy="222250"/>
          </a:xfrm>
          <a:custGeom>
            <a:rect l="l" t="t" r="r" b="b"/>
            <a:pathLst>
              <a:path w="445134" h="222250">
                <a:moveTo>
                  <a:pt x="0" y="222123"/>
                </a:moveTo>
                <a:lnTo>
                  <a:pt x="444880" y="222123"/>
                </a:lnTo>
                <a:lnTo>
                  <a:pt x="444880" y="0"/>
                </a:lnTo>
                <a:lnTo>
                  <a:pt x="0" y="0"/>
                </a:lnTo>
                <a:lnTo>
                  <a:pt x="0" y="222123"/>
                </a:lnTo>
                <a:close/>
              </a:path>
            </a:pathLst>
          </a:custGeom>
          <a:ln w="12192">
            <a:solidFill>
              <a:srgbClr val="7D7D7D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525768" y="4140708"/>
            <a:ext cx="598805" cy="201295"/>
          </a:xfrm>
          <a:custGeom>
            <a:rect l="l" t="t" r="r" b="b"/>
            <a:pathLst>
              <a:path w="598804" h="201295">
                <a:moveTo>
                  <a:pt x="0" y="0"/>
                </a:moveTo>
                <a:lnTo>
                  <a:pt x="598551" y="0"/>
                </a:lnTo>
                <a:lnTo>
                  <a:pt x="598551" y="200787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524243" y="4320540"/>
            <a:ext cx="20955" cy="3175"/>
          </a:xfrm>
          <a:custGeom>
            <a:rect l="l" t="t" r="r" b="b"/>
            <a:pathLst>
              <a:path w="20954" h="3175">
                <a:moveTo>
                  <a:pt x="0" y="0"/>
                </a:moveTo>
                <a:lnTo>
                  <a:pt x="10413" y="0"/>
                </a:lnTo>
                <a:lnTo>
                  <a:pt x="10413" y="2793"/>
                </a:lnTo>
                <a:lnTo>
                  <a:pt x="20954" y="2793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412991" y="4085844"/>
            <a:ext cx="1027430" cy="717550"/>
          </a:xfrm>
          <a:custGeom>
            <a:rect l="l" t="t" r="r" b="b"/>
            <a:pathLst>
              <a:path w="1027428" h="717550">
                <a:moveTo>
                  <a:pt x="0" y="717422"/>
                </a:moveTo>
                <a:lnTo>
                  <a:pt x="1026921" y="717422"/>
                </a:lnTo>
                <a:lnTo>
                  <a:pt x="1026921" y="0"/>
                </a:lnTo>
                <a:lnTo>
                  <a:pt x="0" y="0"/>
                </a:lnTo>
                <a:lnTo>
                  <a:pt x="0" y="7174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470903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470903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737604" y="4192523"/>
            <a:ext cx="243840" cy="114300"/>
          </a:xfrm>
          <a:custGeom>
            <a:rect l="l" t="t" r="r" b="b"/>
            <a:pathLst>
              <a:path w="243840" h="114300">
                <a:moveTo>
                  <a:pt x="0" y="114300"/>
                </a:moveTo>
                <a:lnTo>
                  <a:pt x="243840" y="114300"/>
                </a:lnTo>
                <a:lnTo>
                  <a:pt x="243840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737604" y="4192523"/>
            <a:ext cx="243840" cy="114300"/>
          </a:xfrm>
          <a:custGeom>
            <a:rect l="l" t="t" r="r" b="b"/>
            <a:pathLst>
              <a:path w="243840" h="114300">
                <a:moveTo>
                  <a:pt x="0" y="114300"/>
                </a:moveTo>
                <a:lnTo>
                  <a:pt x="243840" y="114300"/>
                </a:lnTo>
                <a:lnTo>
                  <a:pt x="243840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716268" y="4430267"/>
            <a:ext cx="690245" cy="201295"/>
          </a:xfrm>
          <a:custGeom>
            <a:rect l="l" t="t" r="r" b="b"/>
            <a:pathLst>
              <a:path w="690245" h="201295">
                <a:moveTo>
                  <a:pt x="0" y="201041"/>
                </a:moveTo>
                <a:lnTo>
                  <a:pt x="689864" y="201041"/>
                </a:lnTo>
                <a:lnTo>
                  <a:pt x="689864" y="0"/>
                </a:lnTo>
                <a:lnTo>
                  <a:pt x="0" y="0"/>
                </a:lnTo>
                <a:lnTo>
                  <a:pt x="0" y="20104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716268" y="4430267"/>
            <a:ext cx="690245" cy="201295"/>
          </a:xfrm>
          <a:custGeom>
            <a:rect l="l" t="t" r="r" b="b"/>
            <a:pathLst>
              <a:path w="690245" h="201295">
                <a:moveTo>
                  <a:pt x="0" y="201041"/>
                </a:moveTo>
                <a:lnTo>
                  <a:pt x="689864" y="201041"/>
                </a:lnTo>
                <a:lnTo>
                  <a:pt x="689864" y="0"/>
                </a:lnTo>
                <a:lnTo>
                  <a:pt x="0" y="0"/>
                </a:lnTo>
                <a:lnTo>
                  <a:pt x="0" y="201041"/>
                </a:lnTo>
                <a:close/>
              </a:path>
            </a:pathLst>
          </a:custGeom>
          <a:ln w="12192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734556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734556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136892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7136892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592823" y="4306823"/>
            <a:ext cx="266700" cy="163195"/>
          </a:xfrm>
          <a:custGeom>
            <a:rect l="l" t="t" r="r" b="b"/>
            <a:pathLst>
              <a:path w="266700" h="163195">
                <a:moveTo>
                  <a:pt x="0" y="163068"/>
                </a:moveTo>
                <a:lnTo>
                  <a:pt x="0" y="81533"/>
                </a:lnTo>
                <a:lnTo>
                  <a:pt x="266573" y="81533"/>
                </a:lnTo>
                <a:lnTo>
                  <a:pt x="266573" y="0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6858000" y="4306823"/>
            <a:ext cx="2540" cy="163195"/>
          </a:xfrm>
          <a:custGeom>
            <a:rect l="l" t="t" r="r" b="b"/>
            <a:pathLst>
              <a:path w="2540" h="163195">
                <a:moveTo>
                  <a:pt x="0" y="163068"/>
                </a:moveTo>
                <a:lnTo>
                  <a:pt x="0" y="81533"/>
                </a:lnTo>
                <a:lnTo>
                  <a:pt x="2540" y="81533"/>
                </a:lnTo>
                <a:lnTo>
                  <a:pt x="2540" y="0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6859523" y="4306823"/>
            <a:ext cx="399415" cy="163195"/>
          </a:xfrm>
          <a:custGeom>
            <a:rect l="l" t="t" r="r" b="b"/>
            <a:pathLst>
              <a:path w="399415" h="163195">
                <a:moveTo>
                  <a:pt x="399287" y="163068"/>
                </a:moveTo>
                <a:lnTo>
                  <a:pt x="399287" y="81533"/>
                </a:lnTo>
                <a:lnTo>
                  <a:pt x="0" y="81533"/>
                </a:lnTo>
                <a:lnTo>
                  <a:pt x="0" y="0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033259" y="4402835"/>
            <a:ext cx="71120" cy="262255"/>
          </a:xfrm>
          <a:custGeom>
            <a:rect l="l" t="t" r="r" b="b"/>
            <a:pathLst>
              <a:path w="71120" h="262254">
                <a:moveTo>
                  <a:pt x="71120" y="0"/>
                </a:moveTo>
                <a:lnTo>
                  <a:pt x="17780" y="26796"/>
                </a:lnTo>
                <a:lnTo>
                  <a:pt x="24384" y="90424"/>
                </a:lnTo>
                <a:lnTo>
                  <a:pt x="7239" y="100202"/>
                </a:lnTo>
                <a:lnTo>
                  <a:pt x="13462" y="160655"/>
                </a:lnTo>
                <a:lnTo>
                  <a:pt x="0" y="166750"/>
                </a:lnTo>
                <a:lnTo>
                  <a:pt x="10922" y="262000"/>
                </a:lnTo>
                <a:lnTo>
                  <a:pt x="29337" y="153288"/>
                </a:lnTo>
                <a:lnTo>
                  <a:pt x="40894" y="147193"/>
                </a:lnTo>
                <a:lnTo>
                  <a:pt x="46100" y="79501"/>
                </a:lnTo>
                <a:lnTo>
                  <a:pt x="56896" y="75056"/>
                </a:lnTo>
                <a:lnTo>
                  <a:pt x="7112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7033259" y="4402835"/>
            <a:ext cx="71120" cy="262255"/>
          </a:xfrm>
          <a:custGeom>
            <a:rect l="l" t="t" r="r" b="b"/>
            <a:pathLst>
              <a:path w="71120" h="262254">
                <a:moveTo>
                  <a:pt x="71120" y="0"/>
                </a:moveTo>
                <a:lnTo>
                  <a:pt x="56896" y="75056"/>
                </a:lnTo>
                <a:lnTo>
                  <a:pt x="46100" y="79501"/>
                </a:lnTo>
                <a:lnTo>
                  <a:pt x="40894" y="147193"/>
                </a:lnTo>
                <a:lnTo>
                  <a:pt x="29337" y="153288"/>
                </a:lnTo>
                <a:lnTo>
                  <a:pt x="10922" y="262000"/>
                </a:lnTo>
                <a:lnTo>
                  <a:pt x="0" y="166750"/>
                </a:lnTo>
                <a:lnTo>
                  <a:pt x="13462" y="160655"/>
                </a:lnTo>
                <a:lnTo>
                  <a:pt x="7239" y="100202"/>
                </a:lnTo>
                <a:lnTo>
                  <a:pt x="24384" y="90424"/>
                </a:lnTo>
                <a:lnTo>
                  <a:pt x="17780" y="26796"/>
                </a:lnTo>
                <a:lnTo>
                  <a:pt x="71120" y="0"/>
                </a:lnTo>
                <a:close/>
              </a:path>
            </a:pathLst>
          </a:custGeom>
          <a:ln w="12192">
            <a:solidFill>
              <a:srgbClr val="33669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7848600" y="4192523"/>
            <a:ext cx="245110" cy="114300"/>
          </a:xfrm>
          <a:custGeom>
            <a:rect l="l" t="t" r="r" b="b"/>
            <a:pathLst>
              <a:path w="245109" h="114300">
                <a:moveTo>
                  <a:pt x="0" y="114300"/>
                </a:moveTo>
                <a:lnTo>
                  <a:pt x="244982" y="114300"/>
                </a:lnTo>
                <a:lnTo>
                  <a:pt x="244982" y="0"/>
                </a:lnTo>
                <a:lnTo>
                  <a:pt x="0" y="0"/>
                </a:lnTo>
                <a:lnTo>
                  <a:pt x="0" y="114300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7549895" y="4469893"/>
            <a:ext cx="243840" cy="114300"/>
          </a:xfrm>
          <a:custGeom>
            <a:rect l="l" t="t" r="r" b="b"/>
            <a:pathLst>
              <a:path w="243840" h="114300">
                <a:moveTo>
                  <a:pt x="0" y="114298"/>
                </a:moveTo>
                <a:lnTo>
                  <a:pt x="243840" y="114298"/>
                </a:lnTo>
                <a:lnTo>
                  <a:pt x="243840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159495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8159495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1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848600" y="4469893"/>
            <a:ext cx="245110" cy="114300"/>
          </a:xfrm>
          <a:custGeom>
            <a:rect l="l" t="t" r="r" b="b"/>
            <a:pathLst>
              <a:path w="245109" h="114300">
                <a:moveTo>
                  <a:pt x="0" y="114298"/>
                </a:moveTo>
                <a:lnTo>
                  <a:pt x="244982" y="114298"/>
                </a:lnTo>
                <a:lnTo>
                  <a:pt x="244982" y="0"/>
                </a:lnTo>
                <a:lnTo>
                  <a:pt x="0" y="0"/>
                </a:lnTo>
                <a:lnTo>
                  <a:pt x="0" y="114298"/>
                </a:lnTo>
                <a:close/>
              </a:path>
            </a:pathLst>
          </a:custGeom>
          <a:ln w="12191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671816" y="4306823"/>
            <a:ext cx="300355" cy="163195"/>
          </a:xfrm>
          <a:custGeom>
            <a:rect l="l" t="t" r="r" b="b"/>
            <a:pathLst>
              <a:path w="300354" h="163195">
                <a:moveTo>
                  <a:pt x="300100" y="0"/>
                </a:moveTo>
                <a:lnTo>
                  <a:pt x="300100" y="81533"/>
                </a:lnTo>
                <a:lnTo>
                  <a:pt x="0" y="81533"/>
                </a:lnTo>
                <a:lnTo>
                  <a:pt x="0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972043" y="4306823"/>
            <a:ext cx="311150" cy="163195"/>
          </a:xfrm>
          <a:custGeom>
            <a:rect l="l" t="t" r="r" b="b"/>
            <a:pathLst>
              <a:path w="311150" h="163195">
                <a:moveTo>
                  <a:pt x="0" y="0"/>
                </a:moveTo>
                <a:lnTo>
                  <a:pt x="0" y="81533"/>
                </a:lnTo>
                <a:lnTo>
                  <a:pt x="310641" y="81533"/>
                </a:lnTo>
                <a:lnTo>
                  <a:pt x="310641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 flipH="1">
            <a:off x="7972043" y="4306823"/>
            <a:ext cx="0" cy="163195"/>
          </a:xfrm>
          <a:custGeom>
            <a:rect l="l" t="t" r="r" b="b"/>
            <a:pathLst>
              <a:path h="163195">
                <a:moveTo>
                  <a:pt x="0" y="0"/>
                </a:moveTo>
                <a:lnTo>
                  <a:pt x="0" y="163068"/>
                </a:lnTo>
              </a:path>
            </a:pathLst>
          </a:custGeom>
          <a:ln w="914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340852" y="4514088"/>
            <a:ext cx="111250" cy="1127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 txBox="1"/>
          <p:nvPr/>
        </p:nvSpPr>
        <p:spPr>
          <a:xfrm>
            <a:off x="4683252" y="2781300"/>
            <a:ext cx="3708400" cy="1543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">
              <a:lnSpc>
                <a:spcPts val="1165"/>
              </a:lnSpc>
            </a:pPr>
            <a:r>
              <a:rPr sz="1050" spc="15">
                <a:latin typeface="Noto Sans CJK JP Regular"/>
                <a:cs typeface="Noto Sans CJK JP Regular"/>
              </a:rPr>
              <a:t>落实</a:t>
            </a:r>
            <a:endParaRPr sz="1050">
              <a:latin typeface="Noto Sans CJK JP Regular"/>
              <a:cs typeface="Noto Sans CJK JP Regular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4671440" y="2911220"/>
            <a:ext cx="3708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帮助部门负责</a:t>
            </a:r>
            <a:r>
              <a:rPr sz="1000" spc="5">
                <a:latin typeface="Noto Sans CJK JP Regular"/>
                <a:cs typeface="Noto Sans CJK JP Regular"/>
              </a:rPr>
              <a:t>人把</a:t>
            </a:r>
            <a:r>
              <a:rPr sz="1000" spc="-5">
                <a:latin typeface="Noto Sans CJK JP Regular"/>
                <a:cs typeface="Noto Sans CJK JP Regular"/>
              </a:rPr>
              <a:t>部</a:t>
            </a:r>
            <a:r>
              <a:rPr sz="1000" spc="5">
                <a:latin typeface="Noto Sans CJK JP Regular"/>
                <a:cs typeface="Noto Sans CJK JP Regular"/>
              </a:rPr>
              <a:t>门职责落</a:t>
            </a:r>
            <a:r>
              <a:rPr sz="1000" spc="-5">
                <a:latin typeface="Noto Sans CJK JP Regular"/>
                <a:cs typeface="Noto Sans CJK JP Regular"/>
              </a:rPr>
              <a:t>实</a:t>
            </a:r>
            <a:r>
              <a:rPr sz="1000" spc="5">
                <a:latin typeface="Noto Sans CJK JP Regular"/>
                <a:cs typeface="Noto Sans CJK JP Regular"/>
              </a:rPr>
              <a:t>到具体</a:t>
            </a:r>
            <a:r>
              <a:rPr sz="1000" spc="-5">
                <a:latin typeface="Noto Sans CJK JP Regular"/>
                <a:cs typeface="Noto Sans CJK JP Regular"/>
              </a:rPr>
              <a:t>岗位，进而落实到员工身上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4683252" y="3159251"/>
            <a:ext cx="3693160" cy="1543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">
              <a:lnSpc>
                <a:spcPts val="1165"/>
              </a:lnSpc>
            </a:pPr>
            <a:r>
              <a:rPr sz="1050" spc="15">
                <a:latin typeface="Noto Sans CJK JP Regular"/>
                <a:cs typeface="Noto Sans CJK JP Regular"/>
              </a:rPr>
              <a:t>澄清</a:t>
            </a:r>
            <a:endParaRPr sz="1050">
              <a:latin typeface="Noto Sans CJK JP Regular"/>
              <a:cs typeface="Noto Sans CJK JP Regular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671440" y="3288284"/>
            <a:ext cx="23031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澄清岗位职责，为员工提供岗位职责导引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4683252" y="3535679"/>
            <a:ext cx="3695700" cy="1543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">
              <a:lnSpc>
                <a:spcPts val="1165"/>
              </a:lnSpc>
            </a:pPr>
            <a:r>
              <a:rPr sz="1050" spc="15">
                <a:latin typeface="Noto Sans CJK JP Regular"/>
                <a:cs typeface="Noto Sans CJK JP Regular"/>
              </a:rPr>
              <a:t>规范</a:t>
            </a:r>
            <a:endParaRPr sz="1050">
              <a:latin typeface="Noto Sans CJK JP Regular"/>
              <a:cs typeface="Noto Sans CJK JP Regular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671440" y="3672332"/>
            <a:ext cx="33350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统一岗位设置</a:t>
            </a:r>
            <a:r>
              <a:rPr sz="1000" spc="5">
                <a:latin typeface="Noto Sans CJK JP Regular"/>
                <a:cs typeface="Noto Sans CJK JP Regular"/>
              </a:rPr>
              <a:t>原</a:t>
            </a:r>
            <a:r>
              <a:rPr sz="1000" spc="-5">
                <a:latin typeface="Noto Sans CJK JP Regular"/>
                <a:cs typeface="Noto Sans CJK JP Regular"/>
              </a:rPr>
              <a:t>则</a:t>
            </a:r>
            <a:r>
              <a:rPr sz="1000" spc="10">
                <a:latin typeface="Noto Sans CJK JP Regular"/>
                <a:cs typeface="Noto Sans CJK JP Regular"/>
              </a:rPr>
              <a:t>，</a:t>
            </a:r>
            <a:r>
              <a:rPr sz="1000" spc="-5">
                <a:latin typeface="Noto Sans CJK JP Regular"/>
                <a:cs typeface="Noto Sans CJK JP Regular"/>
              </a:rPr>
              <a:t>规</a:t>
            </a:r>
            <a:r>
              <a:rPr sz="1000" spc="5">
                <a:latin typeface="Noto Sans CJK JP Regular"/>
                <a:cs typeface="Noto Sans CJK JP Regular"/>
              </a:rPr>
              <a:t>范岗位</a:t>
            </a:r>
            <a:r>
              <a:rPr sz="1000" spc="-5">
                <a:latin typeface="Noto Sans CJK JP Regular"/>
                <a:cs typeface="Noto Sans CJK JP Regular"/>
              </a:rPr>
              <a:t>管</a:t>
            </a:r>
            <a:r>
              <a:rPr sz="1000" spc="5">
                <a:latin typeface="Noto Sans CJK JP Regular"/>
                <a:cs typeface="Noto Sans CJK JP Regular"/>
              </a:rPr>
              <a:t>理方</a:t>
            </a:r>
            <a:r>
              <a:rPr sz="1000" spc="-5">
                <a:latin typeface="Noto Sans CJK JP Regular"/>
                <a:cs typeface="Noto Sans CJK JP Regular"/>
              </a:rPr>
              <a:t>式</a:t>
            </a:r>
            <a:r>
              <a:rPr sz="1000" spc="5">
                <a:latin typeface="Noto Sans CJK JP Regular"/>
                <a:cs typeface="Noto Sans CJK JP Regular"/>
              </a:rPr>
              <a:t>，</a:t>
            </a:r>
            <a:r>
              <a:rPr sz="1000" spc="-5">
                <a:latin typeface="Noto Sans CJK JP Regular"/>
                <a:cs typeface="Noto Sans CJK JP Regular"/>
              </a:rPr>
              <a:t>降</a:t>
            </a:r>
            <a:r>
              <a:rPr sz="1000" spc="5">
                <a:latin typeface="Noto Sans CJK JP Regular"/>
                <a:cs typeface="Noto Sans CJK JP Regular"/>
              </a:rPr>
              <a:t>低岗位</a:t>
            </a:r>
            <a:r>
              <a:rPr sz="1000" spc="-5">
                <a:latin typeface="Noto Sans CJK JP Regular"/>
                <a:cs typeface="Noto Sans CJK JP Regular"/>
              </a:rPr>
              <a:t>维</a:t>
            </a:r>
            <a:r>
              <a:rPr sz="1000" spc="5">
                <a:latin typeface="Noto Sans CJK JP Regular"/>
                <a:cs typeface="Noto Sans CJK JP Regular"/>
              </a:rPr>
              <a:t>护成</a:t>
            </a:r>
            <a:r>
              <a:rPr sz="1000" spc="-5">
                <a:latin typeface="Noto Sans CJK JP Regular"/>
                <a:cs typeface="Noto Sans CJK JP Regular"/>
              </a:rPr>
              <a:t>本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4683252" y="2371344"/>
            <a:ext cx="3708400" cy="154305"/>
          </a:xfrm>
          <a:prstGeom prst="rect">
            <a:avLst/>
          </a:prstGeom>
          <a:solidFill>
            <a:srgbClr val="E2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">
              <a:lnSpc>
                <a:spcPts val="1165"/>
              </a:lnSpc>
            </a:pPr>
            <a:r>
              <a:rPr sz="1050" spc="15">
                <a:latin typeface="Noto Sans CJK JP Regular"/>
                <a:cs typeface="Noto Sans CJK JP Regular"/>
              </a:rPr>
              <a:t>理顺</a:t>
            </a:r>
            <a:endParaRPr sz="1050">
              <a:latin typeface="Noto Sans CJK JP Regular"/>
              <a:cs typeface="Noto Sans CJK JP Regular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4671440" y="2513837"/>
            <a:ext cx="2811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Noto Sans CJK JP Regular"/>
                <a:cs typeface="Noto Sans CJK JP Regular"/>
              </a:rPr>
              <a:t>优化岗位设置</a:t>
            </a:r>
            <a:r>
              <a:rPr sz="1000" spc="5">
                <a:latin typeface="Noto Sans CJK JP Regular"/>
                <a:cs typeface="Noto Sans CJK JP Regular"/>
              </a:rPr>
              <a:t>的合</a:t>
            </a:r>
            <a:r>
              <a:rPr sz="1000" spc="-5">
                <a:latin typeface="Noto Sans CJK JP Regular"/>
                <a:cs typeface="Noto Sans CJK JP Regular"/>
              </a:rPr>
              <a:t>理性，进一步理顺分工合作关系</a:t>
            </a:r>
            <a:endParaRPr sz="1000">
              <a:latin typeface="Noto Sans CJK JP Regular"/>
              <a:cs typeface="Noto Sans CJK JP Regular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4323588" y="2781300"/>
            <a:ext cx="172085" cy="175260"/>
          </a:xfrm>
          <a:custGeom>
            <a:rect l="l" t="t" r="r" b="b"/>
            <a:pathLst>
              <a:path w="172085" h="175260">
                <a:moveTo>
                  <a:pt x="0" y="175260"/>
                </a:moveTo>
                <a:lnTo>
                  <a:pt x="171703" y="175260"/>
                </a:lnTo>
                <a:lnTo>
                  <a:pt x="171703" y="0"/>
                </a:lnTo>
                <a:lnTo>
                  <a:pt x="0" y="0"/>
                </a:lnTo>
                <a:lnTo>
                  <a:pt x="0" y="175260"/>
                </a:lnTo>
                <a:close/>
              </a:path>
            </a:pathLst>
          </a:custGeom>
          <a:solidFill>
            <a:srgbClr val="00828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4362450" y="2774695"/>
            <a:ext cx="95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1000">
              <a:latin typeface="Arial"/>
              <a:cs typeface="Arial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4325111" y="3159251"/>
            <a:ext cx="170815" cy="173990"/>
          </a:xfrm>
          <a:custGeom>
            <a:rect l="l" t="t" r="r" b="b"/>
            <a:pathLst>
              <a:path w="170814" h="173989">
                <a:moveTo>
                  <a:pt x="0" y="173482"/>
                </a:moveTo>
                <a:lnTo>
                  <a:pt x="170561" y="173482"/>
                </a:lnTo>
                <a:lnTo>
                  <a:pt x="170561" y="0"/>
                </a:lnTo>
                <a:lnTo>
                  <a:pt x="0" y="0"/>
                </a:lnTo>
                <a:lnTo>
                  <a:pt x="0" y="173482"/>
                </a:lnTo>
                <a:close/>
              </a:path>
            </a:pathLst>
          </a:custGeom>
          <a:solidFill>
            <a:srgbClr val="00828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 txBox="1"/>
          <p:nvPr/>
        </p:nvSpPr>
        <p:spPr>
          <a:xfrm>
            <a:off x="4362069" y="3152012"/>
            <a:ext cx="95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1000">
              <a:latin typeface="Arial"/>
              <a:cs typeface="Arial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4323588" y="3534155"/>
            <a:ext cx="172085" cy="175260"/>
          </a:xfrm>
          <a:custGeom>
            <a:rect l="l" t="t" r="r" b="b"/>
            <a:pathLst>
              <a:path w="172085" h="175260">
                <a:moveTo>
                  <a:pt x="0" y="175259"/>
                </a:moveTo>
                <a:lnTo>
                  <a:pt x="171703" y="175259"/>
                </a:lnTo>
                <a:lnTo>
                  <a:pt x="171703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00828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 txBox="1"/>
          <p:nvPr/>
        </p:nvSpPr>
        <p:spPr>
          <a:xfrm>
            <a:off x="4362450" y="3528186"/>
            <a:ext cx="95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1000">
              <a:latin typeface="Arial"/>
              <a:cs typeface="Arial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4323588" y="2372867"/>
            <a:ext cx="172085" cy="173990"/>
          </a:xfrm>
          <a:custGeom>
            <a:rect l="l" t="t" r="r" b="b"/>
            <a:pathLst>
              <a:path w="172085" h="173989">
                <a:moveTo>
                  <a:pt x="0" y="173482"/>
                </a:moveTo>
                <a:lnTo>
                  <a:pt x="171703" y="173482"/>
                </a:lnTo>
                <a:lnTo>
                  <a:pt x="171703" y="0"/>
                </a:lnTo>
                <a:lnTo>
                  <a:pt x="0" y="0"/>
                </a:lnTo>
                <a:lnTo>
                  <a:pt x="0" y="173482"/>
                </a:lnTo>
                <a:close/>
              </a:path>
            </a:pathLst>
          </a:custGeom>
          <a:solidFill>
            <a:srgbClr val="00828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 txBox="1"/>
          <p:nvPr/>
        </p:nvSpPr>
        <p:spPr>
          <a:xfrm>
            <a:off x="4362450" y="2365374"/>
            <a:ext cx="95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10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4305300" y="4855502"/>
            <a:ext cx="4208145" cy="1744980"/>
          </a:xfrm>
          <a:prstGeom prst="rect">
            <a:avLst/>
          </a:prstGeom>
          <a:solidFill>
            <a:srgbClr val="E3F7CD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 marL="254635" marR="134620" indent="-172085" algn="just">
              <a:lnSpc>
                <a:spcPct val="125000"/>
              </a:lnSpc>
              <a:spcBef>
                <a:spcPts val="1375"/>
              </a:spcBef>
              <a:buSzPct val="75000"/>
              <a:buFont typeface="Wingdings"/>
              <a:buChar char="◼"/>
              <a:tabLst>
                <a:tab pos="255270"/>
              </a:tabLst>
            </a:pPr>
            <a:r>
              <a:rPr sz="1200">
                <a:latin typeface="Noto Sans CJK JP Regular"/>
                <a:cs typeface="Noto Sans CJK JP Regular"/>
              </a:rPr>
              <a:t>中景博道目前岗位设置自由度较高，未来需结合部门职能 ，依据专业化分工与流程运作进行岗位的常态化设置。</a:t>
            </a:r>
            <a:endParaRPr sz="1200">
              <a:latin typeface="Noto Sans CJK JP Regular"/>
              <a:cs typeface="Noto Sans CJK JP Regular"/>
            </a:endParaRPr>
          </a:p>
          <a:p>
            <a:pPr marL="254635" marR="141605" indent="-172085" algn="just">
              <a:lnSpc>
                <a:spcPct val="125000"/>
              </a:lnSpc>
              <a:spcBef>
                <a:spcPts val="600"/>
              </a:spcBef>
              <a:buSzPct val="75000"/>
              <a:buFont typeface="Wingdings"/>
              <a:buChar char="◼"/>
              <a:tabLst>
                <a:tab pos="255270"/>
              </a:tabLst>
            </a:pPr>
            <a:r>
              <a:rPr sz="1200">
                <a:latin typeface="Noto Sans CJK JP Regular"/>
                <a:cs typeface="Noto Sans CJK JP Regular"/>
              </a:rPr>
              <a:t>行业实践中</a:t>
            </a:r>
            <a:r>
              <a:rPr sz="1200" spc="-50">
                <a:latin typeface="Noto Sans CJK JP Regular"/>
                <a:cs typeface="Noto Sans CJK JP Regular"/>
              </a:rPr>
              <a:t>,</a:t>
            </a:r>
            <a:r>
              <a:rPr sz="1200">
                <a:latin typeface="Noto Sans CJK JP Regular"/>
                <a:cs typeface="Noto Sans CJK JP Regular"/>
              </a:rPr>
              <a:t>当组</a:t>
            </a:r>
            <a:r>
              <a:rPr sz="1200" spc="-15">
                <a:latin typeface="Noto Sans CJK JP Regular"/>
                <a:cs typeface="Noto Sans CJK JP Regular"/>
              </a:rPr>
              <a:t>织</a:t>
            </a:r>
            <a:r>
              <a:rPr sz="1200">
                <a:latin typeface="Noto Sans CJK JP Regular"/>
                <a:cs typeface="Noto Sans CJK JP Regular"/>
              </a:rPr>
              <a:t>内</a:t>
            </a:r>
            <a:r>
              <a:rPr sz="1200" spc="-15">
                <a:latin typeface="Noto Sans CJK JP Regular"/>
                <a:cs typeface="Noto Sans CJK JP Regular"/>
              </a:rPr>
              <a:t>部</a:t>
            </a:r>
            <a:r>
              <a:rPr sz="1200">
                <a:latin typeface="Noto Sans CJK JP Regular"/>
                <a:cs typeface="Noto Sans CJK JP Regular"/>
              </a:rPr>
              <a:t>部门</a:t>
            </a:r>
            <a:r>
              <a:rPr sz="1200" spc="-15">
                <a:latin typeface="Noto Sans CJK JP Regular"/>
                <a:cs typeface="Noto Sans CJK JP Regular"/>
              </a:rPr>
              <a:t>职</a:t>
            </a:r>
            <a:r>
              <a:rPr sz="1200">
                <a:latin typeface="Noto Sans CJK JP Regular"/>
                <a:cs typeface="Noto Sans CJK JP Regular"/>
              </a:rPr>
              <a:t>责</a:t>
            </a:r>
            <a:r>
              <a:rPr sz="1200" spc="-15">
                <a:latin typeface="Noto Sans CJK JP Regular"/>
                <a:cs typeface="Noto Sans CJK JP Regular"/>
              </a:rPr>
              <a:t>发</a:t>
            </a:r>
            <a:r>
              <a:rPr sz="1200">
                <a:latin typeface="Noto Sans CJK JP Regular"/>
                <a:cs typeface="Noto Sans CJK JP Regular"/>
              </a:rPr>
              <a:t>生</a:t>
            </a:r>
            <a:r>
              <a:rPr sz="1200" spc="-15">
                <a:latin typeface="Noto Sans CJK JP Regular"/>
                <a:cs typeface="Noto Sans CJK JP Regular"/>
              </a:rPr>
              <a:t>变</a:t>
            </a:r>
            <a:r>
              <a:rPr sz="1200">
                <a:latin typeface="Noto Sans CJK JP Regular"/>
                <a:cs typeface="Noto Sans CJK JP Regular"/>
              </a:rPr>
              <a:t>化时</a:t>
            </a:r>
            <a:r>
              <a:rPr sz="1200" spc="-45">
                <a:latin typeface="Noto Sans CJK JP Regular"/>
                <a:cs typeface="Noto Sans CJK JP Regular"/>
              </a:rPr>
              <a:t>,</a:t>
            </a:r>
            <a:r>
              <a:rPr sz="1200" spc="-2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应遵循公</a:t>
            </a:r>
            <a:r>
              <a:rPr sz="1200" spc="5">
                <a:latin typeface="Noto Sans CJK JP Regular"/>
                <a:cs typeface="Noto Sans CJK JP Regular"/>
              </a:rPr>
              <a:t> </a:t>
            </a:r>
            <a:r>
              <a:rPr sz="1200" spc="-1170">
                <a:latin typeface="Noto Sans CJK JP Regular"/>
                <a:cs typeface="Noto Sans CJK JP Regular"/>
              </a:rPr>
              <a:t>司</a:t>
            </a:r>
            <a:r>
              <a:rPr sz="1200">
                <a:latin typeface="Noto Sans CJK JP Regular"/>
                <a:cs typeface="Noto Sans CJK JP Regular"/>
              </a:rPr>
              <a:t>岗 位设置原则与管理流程</a:t>
            </a:r>
            <a:r>
              <a:rPr sz="1200" spc="-50">
                <a:latin typeface="Noto Sans CJK JP Regular"/>
                <a:cs typeface="Noto Sans CJK JP Regular"/>
              </a:rPr>
              <a:t>,</a:t>
            </a:r>
            <a:r>
              <a:rPr sz="1200">
                <a:latin typeface="Noto Sans CJK JP Regular"/>
                <a:cs typeface="Noto Sans CJK JP Regular"/>
              </a:rPr>
              <a:t>由人力资源部门统一</a:t>
            </a:r>
            <a:r>
              <a:rPr sz="1200" spc="-45">
                <a:latin typeface="Noto Sans CJK JP Regular"/>
                <a:cs typeface="Noto Sans CJK JP Regular"/>
              </a:rPr>
              <a:t>,</a:t>
            </a:r>
            <a:r>
              <a:rPr sz="1200" spc="1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及时地回顾 各部门岗位设置并实施相应调</a:t>
            </a:r>
            <a:r>
              <a:rPr sz="1200" spc="5">
                <a:latin typeface="Noto Sans CJK JP Regular"/>
                <a:cs typeface="Noto Sans CJK JP Regular"/>
              </a:rPr>
              <a:t>整</a:t>
            </a:r>
            <a:r>
              <a:rPr sz="1200">
                <a:latin typeface="Noto Sans CJK JP Regular"/>
                <a:cs typeface="Noto Sans CJK JP Regular"/>
              </a:rPr>
              <a:t>。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4344923" y="1716023"/>
            <a:ext cx="975360" cy="339725"/>
          </a:xfrm>
          <a:custGeom>
            <a:rect l="l" t="t" r="r" b="b"/>
            <a:pathLst>
              <a:path w="975360" h="339725">
                <a:moveTo>
                  <a:pt x="0" y="56514"/>
                </a:moveTo>
                <a:lnTo>
                  <a:pt x="4445" y="34543"/>
                </a:lnTo>
                <a:lnTo>
                  <a:pt x="16637" y="16637"/>
                </a:lnTo>
                <a:lnTo>
                  <a:pt x="34671" y="4445"/>
                </a:lnTo>
                <a:lnTo>
                  <a:pt x="56641" y="0"/>
                </a:lnTo>
                <a:lnTo>
                  <a:pt x="918717" y="0"/>
                </a:lnTo>
                <a:lnTo>
                  <a:pt x="940688" y="4445"/>
                </a:lnTo>
                <a:lnTo>
                  <a:pt x="958723" y="16637"/>
                </a:lnTo>
                <a:lnTo>
                  <a:pt x="970914" y="34543"/>
                </a:lnTo>
                <a:lnTo>
                  <a:pt x="975360" y="56514"/>
                </a:lnTo>
                <a:lnTo>
                  <a:pt x="975360" y="282828"/>
                </a:lnTo>
                <a:lnTo>
                  <a:pt x="970914" y="304800"/>
                </a:lnTo>
                <a:lnTo>
                  <a:pt x="958723" y="322706"/>
                </a:lnTo>
                <a:lnTo>
                  <a:pt x="940688" y="334899"/>
                </a:lnTo>
                <a:lnTo>
                  <a:pt x="918717" y="339343"/>
                </a:lnTo>
                <a:lnTo>
                  <a:pt x="56641" y="339343"/>
                </a:lnTo>
                <a:lnTo>
                  <a:pt x="34671" y="334899"/>
                </a:lnTo>
                <a:lnTo>
                  <a:pt x="16637" y="322706"/>
                </a:lnTo>
                <a:lnTo>
                  <a:pt x="4445" y="304800"/>
                </a:lnTo>
                <a:lnTo>
                  <a:pt x="0" y="282828"/>
                </a:lnTo>
                <a:lnTo>
                  <a:pt x="0" y="56514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5673852" y="1716023"/>
            <a:ext cx="974090" cy="339725"/>
          </a:xfrm>
          <a:custGeom>
            <a:rect l="l" t="t" r="r" b="b"/>
            <a:pathLst>
              <a:path w="974090" h="339725">
                <a:moveTo>
                  <a:pt x="916940" y="0"/>
                </a:moveTo>
                <a:lnTo>
                  <a:pt x="56642" y="0"/>
                </a:lnTo>
                <a:lnTo>
                  <a:pt x="34544" y="4445"/>
                </a:lnTo>
                <a:lnTo>
                  <a:pt x="16637" y="16637"/>
                </a:lnTo>
                <a:lnTo>
                  <a:pt x="4445" y="34543"/>
                </a:lnTo>
                <a:lnTo>
                  <a:pt x="0" y="56514"/>
                </a:lnTo>
                <a:lnTo>
                  <a:pt x="0" y="282828"/>
                </a:lnTo>
                <a:lnTo>
                  <a:pt x="4445" y="304800"/>
                </a:lnTo>
                <a:lnTo>
                  <a:pt x="16637" y="322706"/>
                </a:lnTo>
                <a:lnTo>
                  <a:pt x="34544" y="334899"/>
                </a:lnTo>
                <a:lnTo>
                  <a:pt x="56642" y="339343"/>
                </a:lnTo>
                <a:lnTo>
                  <a:pt x="916940" y="339343"/>
                </a:lnTo>
                <a:lnTo>
                  <a:pt x="939038" y="334899"/>
                </a:lnTo>
                <a:lnTo>
                  <a:pt x="956945" y="322706"/>
                </a:lnTo>
                <a:lnTo>
                  <a:pt x="969137" y="304800"/>
                </a:lnTo>
                <a:lnTo>
                  <a:pt x="973581" y="282828"/>
                </a:lnTo>
                <a:lnTo>
                  <a:pt x="973581" y="56514"/>
                </a:lnTo>
                <a:lnTo>
                  <a:pt x="969137" y="34543"/>
                </a:lnTo>
                <a:lnTo>
                  <a:pt x="956945" y="16637"/>
                </a:lnTo>
                <a:lnTo>
                  <a:pt x="939038" y="4445"/>
                </a:lnTo>
                <a:lnTo>
                  <a:pt x="916940" y="0"/>
                </a:lnTo>
                <a:close/>
              </a:path>
            </a:pathLst>
          </a:custGeom>
          <a:solidFill>
            <a:srgbClr val="C3D3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5673852" y="1716023"/>
            <a:ext cx="974090" cy="339725"/>
          </a:xfrm>
          <a:custGeom>
            <a:rect l="l" t="t" r="r" b="b"/>
            <a:pathLst>
              <a:path w="974090" h="339725">
                <a:moveTo>
                  <a:pt x="0" y="56514"/>
                </a:moveTo>
                <a:lnTo>
                  <a:pt x="4445" y="34543"/>
                </a:lnTo>
                <a:lnTo>
                  <a:pt x="16637" y="16637"/>
                </a:lnTo>
                <a:lnTo>
                  <a:pt x="34544" y="4445"/>
                </a:lnTo>
                <a:lnTo>
                  <a:pt x="56642" y="0"/>
                </a:lnTo>
                <a:lnTo>
                  <a:pt x="916940" y="0"/>
                </a:lnTo>
                <a:lnTo>
                  <a:pt x="939038" y="4445"/>
                </a:lnTo>
                <a:lnTo>
                  <a:pt x="956945" y="16637"/>
                </a:lnTo>
                <a:lnTo>
                  <a:pt x="969137" y="34543"/>
                </a:lnTo>
                <a:lnTo>
                  <a:pt x="973581" y="56514"/>
                </a:lnTo>
                <a:lnTo>
                  <a:pt x="973581" y="282828"/>
                </a:lnTo>
                <a:lnTo>
                  <a:pt x="969137" y="304800"/>
                </a:lnTo>
                <a:lnTo>
                  <a:pt x="956945" y="322706"/>
                </a:lnTo>
                <a:lnTo>
                  <a:pt x="939038" y="334899"/>
                </a:lnTo>
                <a:lnTo>
                  <a:pt x="916940" y="339343"/>
                </a:lnTo>
                <a:lnTo>
                  <a:pt x="56642" y="339343"/>
                </a:lnTo>
                <a:lnTo>
                  <a:pt x="34544" y="334899"/>
                </a:lnTo>
                <a:lnTo>
                  <a:pt x="16637" y="322706"/>
                </a:lnTo>
                <a:lnTo>
                  <a:pt x="4445" y="304800"/>
                </a:lnTo>
                <a:lnTo>
                  <a:pt x="0" y="282828"/>
                </a:lnTo>
                <a:lnTo>
                  <a:pt x="0" y="56514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6998207" y="1716023"/>
            <a:ext cx="974090" cy="339725"/>
          </a:xfrm>
          <a:custGeom>
            <a:rect l="l" t="t" r="r" b="b"/>
            <a:pathLst>
              <a:path w="974090" h="339725">
                <a:moveTo>
                  <a:pt x="0" y="56514"/>
                </a:moveTo>
                <a:lnTo>
                  <a:pt x="4445" y="34543"/>
                </a:lnTo>
                <a:lnTo>
                  <a:pt x="16637" y="16637"/>
                </a:lnTo>
                <a:lnTo>
                  <a:pt x="34544" y="4445"/>
                </a:lnTo>
                <a:lnTo>
                  <a:pt x="56642" y="0"/>
                </a:lnTo>
                <a:lnTo>
                  <a:pt x="916940" y="0"/>
                </a:lnTo>
                <a:lnTo>
                  <a:pt x="939038" y="4445"/>
                </a:lnTo>
                <a:lnTo>
                  <a:pt x="956945" y="16637"/>
                </a:lnTo>
                <a:lnTo>
                  <a:pt x="969137" y="34543"/>
                </a:lnTo>
                <a:lnTo>
                  <a:pt x="973582" y="56514"/>
                </a:lnTo>
                <a:lnTo>
                  <a:pt x="973582" y="282828"/>
                </a:lnTo>
                <a:lnTo>
                  <a:pt x="969137" y="304800"/>
                </a:lnTo>
                <a:lnTo>
                  <a:pt x="956945" y="322706"/>
                </a:lnTo>
                <a:lnTo>
                  <a:pt x="939038" y="334899"/>
                </a:lnTo>
                <a:lnTo>
                  <a:pt x="916940" y="339343"/>
                </a:lnTo>
                <a:lnTo>
                  <a:pt x="56642" y="339343"/>
                </a:lnTo>
                <a:lnTo>
                  <a:pt x="34544" y="334899"/>
                </a:lnTo>
                <a:lnTo>
                  <a:pt x="16637" y="322706"/>
                </a:lnTo>
                <a:lnTo>
                  <a:pt x="4445" y="304800"/>
                </a:lnTo>
                <a:lnTo>
                  <a:pt x="0" y="282828"/>
                </a:lnTo>
                <a:lnTo>
                  <a:pt x="0" y="56514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 txBox="1"/>
          <p:nvPr/>
        </p:nvSpPr>
        <p:spPr>
          <a:xfrm>
            <a:off x="4554473" y="1785366"/>
            <a:ext cx="321564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07135"/>
                <a:tab pos="2665730"/>
              </a:tabLst>
            </a:pPr>
            <a:r>
              <a:rPr sz="1050" spc="5">
                <a:latin typeface="Noto Sans CJK JP Regular"/>
                <a:cs typeface="Noto Sans CJK JP Regular"/>
              </a:rPr>
              <a:t>部门职责	岗位设置原则	岗位设置</a:t>
            </a:r>
            <a:endParaRPr sz="1050">
              <a:latin typeface="Noto Sans CJK JP Regular"/>
              <a:cs typeface="Noto Sans CJK JP Regular"/>
            </a:endParaRPr>
          </a:p>
        </p:txBody>
      </p:sp>
      <p:sp>
        <p:nvSpPr>
          <p:cNvPr id="95" name="object 95"/>
          <p:cNvSpPr/>
          <p:nvPr/>
        </p:nvSpPr>
        <p:spPr>
          <a:xfrm>
            <a:off x="5598667" y="1847088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0" y="76200"/>
                </a:lnTo>
                <a:lnTo>
                  <a:pt x="63500" y="44450"/>
                </a:lnTo>
                <a:lnTo>
                  <a:pt x="12700" y="44450"/>
                </a:lnTo>
                <a:lnTo>
                  <a:pt x="12700" y="31750"/>
                </a:lnTo>
                <a:lnTo>
                  <a:pt x="6350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5320284" y="1885188"/>
            <a:ext cx="278765" cy="0"/>
          </a:xfrm>
          <a:custGeom>
            <a:rect l="l" t="t" r="r" b="b"/>
            <a:pathLst>
              <a:path w="278764">
                <a:moveTo>
                  <a:pt x="0" y="0"/>
                </a:moveTo>
                <a:lnTo>
                  <a:pt x="278358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5611367" y="1878838"/>
            <a:ext cx="63500" cy="12700"/>
          </a:xfrm>
          <a:custGeom>
            <a:rect l="l" t="t" r="r" b="b"/>
            <a:pathLst>
              <a:path w="63500" h="12700">
                <a:moveTo>
                  <a:pt x="50800" y="0"/>
                </a:moveTo>
                <a:lnTo>
                  <a:pt x="0" y="0"/>
                </a:lnTo>
                <a:lnTo>
                  <a:pt x="0" y="12700"/>
                </a:lnTo>
                <a:lnTo>
                  <a:pt x="50800" y="12700"/>
                </a:lnTo>
                <a:lnTo>
                  <a:pt x="63500" y="6350"/>
                </a:lnTo>
                <a:lnTo>
                  <a:pt x="508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6921881" y="1847088"/>
            <a:ext cx="63626" cy="762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6647688" y="1885188"/>
            <a:ext cx="274320" cy="0"/>
          </a:xfrm>
          <a:custGeom>
            <a:rect l="l" t="t" r="r" b="b"/>
            <a:pathLst>
              <a:path w="274320">
                <a:moveTo>
                  <a:pt x="0" y="0"/>
                </a:moveTo>
                <a:lnTo>
                  <a:pt x="27418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6934581" y="1878838"/>
            <a:ext cx="64135" cy="12700"/>
          </a:xfrm>
          <a:custGeom>
            <a:rect l="l" t="t" r="r" b="b"/>
            <a:pathLst>
              <a:path w="64132" h="12700">
                <a:moveTo>
                  <a:pt x="50926" y="0"/>
                </a:moveTo>
                <a:lnTo>
                  <a:pt x="0" y="0"/>
                </a:lnTo>
                <a:lnTo>
                  <a:pt x="0" y="12700"/>
                </a:lnTo>
                <a:lnTo>
                  <a:pt x="50926" y="12700"/>
                </a:lnTo>
                <a:lnTo>
                  <a:pt x="63626" y="6350"/>
                </a:lnTo>
                <a:lnTo>
                  <a:pt x="5092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4639055" y="2055876"/>
            <a:ext cx="904875" cy="237490"/>
          </a:xfrm>
          <a:custGeom>
            <a:rect l="l" t="t" r="r" b="b"/>
            <a:pathLst>
              <a:path w="904875" h="237489">
                <a:moveTo>
                  <a:pt x="904748" y="0"/>
                </a:moveTo>
                <a:lnTo>
                  <a:pt x="0" y="237489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6726935" y="2087879"/>
            <a:ext cx="939165" cy="228600"/>
          </a:xfrm>
          <a:custGeom>
            <a:rect l="l" t="t" r="r" b="b"/>
            <a:pathLst>
              <a:path w="939165" h="228600">
                <a:moveTo>
                  <a:pt x="0" y="0"/>
                </a:moveTo>
                <a:lnTo>
                  <a:pt x="938657" y="228092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3" name="object 103"/>
          <p:cNvSpPr txBox="1"/>
          <p:nvPr/>
        </p:nvSpPr>
        <p:spPr>
          <a:xfrm>
            <a:off x="418896" y="1973326"/>
            <a:ext cx="3829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现状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07" name="object 10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27</a:t>
            </a:fld>
            <a:endParaRPr spc="-5"/>
          </a:p>
        </p:txBody>
      </p:sp>
      <p:sp>
        <p:nvSpPr>
          <p:cNvPr id="104" name="object 104"/>
          <p:cNvSpPr txBox="1"/>
          <p:nvPr/>
        </p:nvSpPr>
        <p:spPr>
          <a:xfrm>
            <a:off x="418896" y="2186686"/>
            <a:ext cx="3829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Noto Sans CJK JP Regular"/>
                <a:cs typeface="Noto Sans CJK JP Regular"/>
              </a:rPr>
              <a:t>观察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4427220" y="4896611"/>
            <a:ext cx="1408430" cy="347980"/>
          </a:xfrm>
          <a:prstGeom prst="rect">
            <a:avLst/>
          </a:prstGeom>
          <a:solidFill>
            <a:srgbClr val="006450"/>
          </a:solidFill>
        </p:spPr>
        <p:txBody>
          <a:bodyPr vert="horz" wrap="square" lIns="0" tIns="450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>
              <a:lnSpc>
                <a:spcPct val="100000"/>
              </a:lnSpc>
              <a:spcBef>
                <a:spcPts val="355"/>
              </a:spcBef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合益分析</a:t>
            </a:r>
            <a:endParaRPr sz="16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407035"/>
            <a:ext cx="7839075" cy="6623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5"/>
              <a:t>岗位设置</a:t>
            </a:r>
            <a:r>
              <a:rPr spc="-5"/>
              <a:t>：</a:t>
            </a:r>
          </a:p>
          <a:p>
            <a:pPr marL="12700">
              <a:lnSpc>
                <a:spcPts val="2510"/>
              </a:lnSpc>
            </a:pPr>
            <a:r>
              <a:rPr spc="70"/>
              <a:t>目前存在大量的</a:t>
            </a:r>
            <a:r>
              <a:rPr spc="30"/>
              <a:t>“</a:t>
            </a:r>
            <a:r>
              <a:rPr spc="70"/>
              <a:t>一人多岗，一岗</a:t>
            </a:r>
            <a:r>
              <a:rPr spc="75"/>
              <a:t>多</a:t>
            </a:r>
            <a:r>
              <a:rPr spc="459"/>
              <a:t>用</a:t>
            </a:r>
            <a:r>
              <a:rPr spc="215"/>
              <a:t>”</a:t>
            </a:r>
            <a:r>
              <a:rPr spc="465"/>
              <a:t>现</a:t>
            </a:r>
            <a:r>
              <a:rPr spc="-5"/>
              <a:t>象，</a:t>
            </a:r>
            <a:r>
              <a:rPr/>
              <a:t>岗</a:t>
            </a:r>
            <a:r>
              <a:rPr spc="-5"/>
              <a:t>位切</a:t>
            </a:r>
            <a:r>
              <a:rPr/>
              <a:t>分</a:t>
            </a:r>
            <a:r>
              <a:rPr spc="-5"/>
              <a:t>待明确</a:t>
            </a:r>
          </a:p>
        </p:txBody>
      </p:sp>
      <p:sp>
        <p:nvSpPr>
          <p:cNvPr id="6" name="object 6"/>
          <p:cNvSpPr/>
          <p:nvPr/>
        </p:nvSpPr>
        <p:spPr>
          <a:xfrm>
            <a:off x="448055" y="1217675"/>
            <a:ext cx="6391910" cy="5334000"/>
          </a:xfrm>
          <a:custGeom>
            <a:rect l="l" t="t" r="r" b="b"/>
            <a:pathLst>
              <a:path w="6391909" h="5334000">
                <a:moveTo>
                  <a:pt x="0" y="5334000"/>
                </a:moveTo>
                <a:lnTo>
                  <a:pt x="6391656" y="5334000"/>
                </a:lnTo>
                <a:lnTo>
                  <a:pt x="6391656" y="0"/>
                </a:lnTo>
                <a:lnTo>
                  <a:pt x="0" y="0"/>
                </a:lnTo>
                <a:lnTo>
                  <a:pt x="0" y="53340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34283" y="2388095"/>
            <a:ext cx="1143774" cy="62104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3327653" y="2545842"/>
            <a:ext cx="5607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034283" y="1618475"/>
            <a:ext cx="1143774" cy="62104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327653" y="1774901"/>
            <a:ext cx="5607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董事长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86155" y="3183623"/>
            <a:ext cx="1200162" cy="89536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897432" y="3237992"/>
            <a:ext cx="3822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总监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9208" y="3451605"/>
            <a:ext cx="9169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市场运营中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85824" y="3664965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766316" y="3296411"/>
            <a:ext cx="1200162" cy="68198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909317" y="3351021"/>
            <a:ext cx="9169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" algn="ctr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院长</a:t>
            </a:r>
            <a:endParaRPr sz="1400">
              <a:latin typeface="Noto Sans CJK JP Regular"/>
              <a:cs typeface="Noto Sans CJK JP Regular"/>
            </a:endParaRPr>
          </a:p>
          <a:p>
            <a:pPr algn="ctr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规划设计院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034283" y="3300984"/>
            <a:ext cx="1143774" cy="68198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239261" y="3355594"/>
            <a:ext cx="7391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1778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总监 工程中心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4274820" y="3305543"/>
            <a:ext cx="1143762" cy="621042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4478782" y="3462273"/>
            <a:ext cx="7391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行政经理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513832" y="3300984"/>
            <a:ext cx="1143762" cy="68198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718809" y="3355594"/>
            <a:ext cx="73914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1778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总监 财务中心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34340" y="4279391"/>
            <a:ext cx="486918" cy="168630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577087" y="4649470"/>
            <a:ext cx="204470" cy="880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招 投 标 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42772" y="4279391"/>
            <a:ext cx="486943" cy="1686306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222247" y="4279391"/>
            <a:ext cx="979170" cy="169087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098548" y="4283964"/>
            <a:ext cx="486918" cy="1686306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470404" y="4283964"/>
            <a:ext cx="485406" cy="1686306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837688" y="4279391"/>
            <a:ext cx="486943" cy="174726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201923" y="4283964"/>
            <a:ext cx="485406" cy="1686306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526535" y="4274820"/>
            <a:ext cx="485406" cy="1748789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3669538" y="4329429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园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602479" y="4283964"/>
            <a:ext cx="485419" cy="1686306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968240" y="4279391"/>
            <a:ext cx="485419" cy="1686306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235196" y="4283964"/>
            <a:ext cx="486943" cy="1686306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618988" y="4279391"/>
            <a:ext cx="957846" cy="1686306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5761735" y="4756150"/>
            <a:ext cx="676910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8514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财	审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485140"/>
              </a:tabLst>
            </a:pP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务	计</a:t>
            </a:r>
            <a:endParaRPr sz="14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tabLst>
                <a:tab pos="485140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	部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1088136" y="1901951"/>
            <a:ext cx="1995805" cy="1412240"/>
          </a:xfrm>
          <a:custGeom>
            <a:rect l="l" t="t" r="r" b="b"/>
            <a:pathLst>
              <a:path w="1995805" h="1412239">
                <a:moveTo>
                  <a:pt x="1995296" y="0"/>
                </a:moveTo>
                <a:lnTo>
                  <a:pt x="0" y="0"/>
                </a:lnTo>
                <a:lnTo>
                  <a:pt x="0" y="141211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368295" y="2935223"/>
            <a:ext cx="1239520" cy="384810"/>
          </a:xfrm>
          <a:custGeom>
            <a:rect l="l" t="t" r="r" b="b"/>
            <a:pathLst>
              <a:path w="1239520" h="384810">
                <a:moveTo>
                  <a:pt x="1239520" y="0"/>
                </a:moveTo>
                <a:lnTo>
                  <a:pt x="1239520" y="192277"/>
                </a:lnTo>
                <a:lnTo>
                  <a:pt x="0" y="192277"/>
                </a:lnTo>
                <a:lnTo>
                  <a:pt x="0" y="384555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 flipH="1">
            <a:off x="3607308" y="2935223"/>
            <a:ext cx="0" cy="389255"/>
          </a:xfrm>
          <a:custGeom>
            <a:rect l="l" t="t" r="r" b="b"/>
            <a:pathLst>
              <a:path h="389254">
                <a:moveTo>
                  <a:pt x="0" y="0"/>
                </a:moveTo>
                <a:lnTo>
                  <a:pt x="0" y="194437"/>
                </a:lnTo>
                <a:lnTo>
                  <a:pt x="0" y="389000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607308" y="2935223"/>
            <a:ext cx="1239520" cy="389255"/>
          </a:xfrm>
          <a:custGeom>
            <a:rect l="l" t="t" r="r" b="b"/>
            <a:pathLst>
              <a:path w="1239520" h="389254">
                <a:moveTo>
                  <a:pt x="0" y="0"/>
                </a:moveTo>
                <a:lnTo>
                  <a:pt x="0" y="194437"/>
                </a:lnTo>
                <a:lnTo>
                  <a:pt x="1239519" y="194437"/>
                </a:lnTo>
                <a:lnTo>
                  <a:pt x="1239519" y="389000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131564" y="1901951"/>
            <a:ext cx="1955164" cy="1423035"/>
          </a:xfrm>
          <a:custGeom>
            <a:rect l="l" t="t" r="r" b="b"/>
            <a:pathLst>
              <a:path w="1955164" h="1423035">
                <a:moveTo>
                  <a:pt x="0" y="0"/>
                </a:moveTo>
                <a:lnTo>
                  <a:pt x="1954784" y="0"/>
                </a:lnTo>
                <a:lnTo>
                  <a:pt x="1954784" y="1422908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79704" y="3842003"/>
            <a:ext cx="408305" cy="457834"/>
          </a:xfrm>
          <a:custGeom>
            <a:rect l="l" t="t" r="r" b="b"/>
            <a:pathLst>
              <a:path w="408305" h="457834">
                <a:moveTo>
                  <a:pt x="408203" y="0"/>
                </a:moveTo>
                <a:lnTo>
                  <a:pt x="408203" y="228854"/>
                </a:lnTo>
                <a:lnTo>
                  <a:pt x="0" y="228854"/>
                </a:lnTo>
                <a:lnTo>
                  <a:pt x="0" y="45758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 flipH="1">
            <a:off x="1088136" y="3842003"/>
            <a:ext cx="0" cy="457834"/>
          </a:xfrm>
          <a:custGeom>
            <a:rect l="l" t="t" r="r" b="b"/>
            <a:pathLst>
              <a:path h="457834">
                <a:moveTo>
                  <a:pt x="0" y="0"/>
                </a:moveTo>
                <a:lnTo>
                  <a:pt x="0" y="228854"/>
                </a:lnTo>
                <a:lnTo>
                  <a:pt x="0" y="45758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88136" y="3842003"/>
            <a:ext cx="379095" cy="457834"/>
          </a:xfrm>
          <a:custGeom>
            <a:rect l="l" t="t" r="r" b="b"/>
            <a:pathLst>
              <a:path w="379094" h="457834">
                <a:moveTo>
                  <a:pt x="0" y="0"/>
                </a:moveTo>
                <a:lnTo>
                  <a:pt x="0" y="228854"/>
                </a:lnTo>
                <a:lnTo>
                  <a:pt x="378967" y="228854"/>
                </a:lnTo>
                <a:lnTo>
                  <a:pt x="378967" y="457581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959864" y="3848100"/>
            <a:ext cx="408305" cy="455930"/>
          </a:xfrm>
          <a:custGeom>
            <a:rect l="l" t="t" r="r" b="b"/>
            <a:pathLst>
              <a:path w="408305" h="455929">
                <a:moveTo>
                  <a:pt x="408178" y="0"/>
                </a:moveTo>
                <a:lnTo>
                  <a:pt x="408178" y="227964"/>
                </a:lnTo>
                <a:lnTo>
                  <a:pt x="0" y="227964"/>
                </a:lnTo>
                <a:lnTo>
                  <a:pt x="0" y="45580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343911" y="3848100"/>
            <a:ext cx="24130" cy="455930"/>
          </a:xfrm>
          <a:custGeom>
            <a:rect l="l" t="t" r="r" b="b"/>
            <a:pathLst>
              <a:path w="24130" h="455929">
                <a:moveTo>
                  <a:pt x="23875" y="0"/>
                </a:moveTo>
                <a:lnTo>
                  <a:pt x="23875" y="227964"/>
                </a:lnTo>
                <a:lnTo>
                  <a:pt x="0" y="227964"/>
                </a:lnTo>
                <a:lnTo>
                  <a:pt x="0" y="45580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368295" y="3848100"/>
            <a:ext cx="715645" cy="455930"/>
          </a:xfrm>
          <a:custGeom>
            <a:rect l="l" t="t" r="r" b="b"/>
            <a:pathLst>
              <a:path w="715644" h="455929">
                <a:moveTo>
                  <a:pt x="0" y="0"/>
                </a:moveTo>
                <a:lnTo>
                  <a:pt x="0" y="227964"/>
                </a:lnTo>
                <a:lnTo>
                  <a:pt x="715264" y="227964"/>
                </a:lnTo>
                <a:lnTo>
                  <a:pt x="715264" y="45580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368295" y="3848100"/>
            <a:ext cx="347980" cy="455930"/>
          </a:xfrm>
          <a:custGeom>
            <a:rect l="l" t="t" r="r" b="b"/>
            <a:pathLst>
              <a:path w="347980" h="455929">
                <a:moveTo>
                  <a:pt x="0" y="0"/>
                </a:moveTo>
                <a:lnTo>
                  <a:pt x="0" y="227964"/>
                </a:lnTo>
                <a:lnTo>
                  <a:pt x="347599" y="227964"/>
                </a:lnTo>
                <a:lnTo>
                  <a:pt x="347599" y="455802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445764" y="3852671"/>
            <a:ext cx="161290" cy="451484"/>
          </a:xfrm>
          <a:custGeom>
            <a:rect l="l" t="t" r="r" b="b"/>
            <a:pathLst>
              <a:path w="161289" h="451484">
                <a:moveTo>
                  <a:pt x="161036" y="0"/>
                </a:moveTo>
                <a:lnTo>
                  <a:pt x="161036" y="225678"/>
                </a:lnTo>
                <a:lnTo>
                  <a:pt x="0" y="225678"/>
                </a:lnTo>
                <a:lnTo>
                  <a:pt x="0" y="451357"/>
                </a:lnTo>
              </a:path>
            </a:pathLst>
          </a:custGeom>
          <a:ln w="12191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607308" y="3852671"/>
            <a:ext cx="164465" cy="447040"/>
          </a:xfrm>
          <a:custGeom>
            <a:rect l="l" t="t" r="r" b="b"/>
            <a:pathLst>
              <a:path w="164464" h="447039">
                <a:moveTo>
                  <a:pt x="0" y="0"/>
                </a:moveTo>
                <a:lnTo>
                  <a:pt x="0" y="223392"/>
                </a:lnTo>
                <a:lnTo>
                  <a:pt x="164083" y="223392"/>
                </a:lnTo>
                <a:lnTo>
                  <a:pt x="164083" y="44691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480559" y="3852671"/>
            <a:ext cx="366395" cy="451484"/>
          </a:xfrm>
          <a:custGeom>
            <a:rect l="l" t="t" r="r" b="b"/>
            <a:pathLst>
              <a:path w="366395" h="451484">
                <a:moveTo>
                  <a:pt x="366267" y="0"/>
                </a:moveTo>
                <a:lnTo>
                  <a:pt x="366267" y="225678"/>
                </a:lnTo>
                <a:lnTo>
                  <a:pt x="0" y="225678"/>
                </a:lnTo>
                <a:lnTo>
                  <a:pt x="0" y="45135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847844" y="3852671"/>
            <a:ext cx="366395" cy="447040"/>
          </a:xfrm>
          <a:custGeom>
            <a:rect l="l" t="t" r="r" b="b"/>
            <a:pathLst>
              <a:path w="366395" h="447039">
                <a:moveTo>
                  <a:pt x="0" y="0"/>
                </a:moveTo>
                <a:lnTo>
                  <a:pt x="0" y="223392"/>
                </a:lnTo>
                <a:lnTo>
                  <a:pt x="366267" y="223392"/>
                </a:lnTo>
                <a:lnTo>
                  <a:pt x="366267" y="44691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 flipH="1">
            <a:off x="4847844" y="3852671"/>
            <a:ext cx="0" cy="451484"/>
          </a:xfrm>
          <a:custGeom>
            <a:rect l="l" t="t" r="r" b="b"/>
            <a:pathLst>
              <a:path h="451484">
                <a:moveTo>
                  <a:pt x="0" y="0"/>
                </a:moveTo>
                <a:lnTo>
                  <a:pt x="0" y="225678"/>
                </a:lnTo>
                <a:lnTo>
                  <a:pt x="0" y="45135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862828" y="3852671"/>
            <a:ext cx="223520" cy="447040"/>
          </a:xfrm>
          <a:custGeom>
            <a:rect l="l" t="t" r="r" b="b"/>
            <a:pathLst>
              <a:path w="223520" h="447039">
                <a:moveTo>
                  <a:pt x="223138" y="0"/>
                </a:moveTo>
                <a:lnTo>
                  <a:pt x="223138" y="223392"/>
                </a:lnTo>
                <a:lnTo>
                  <a:pt x="0" y="223392"/>
                </a:lnTo>
                <a:lnTo>
                  <a:pt x="0" y="44691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086855" y="3852671"/>
            <a:ext cx="249554" cy="447040"/>
          </a:xfrm>
          <a:custGeom>
            <a:rect l="l" t="t" r="r" b="b"/>
            <a:pathLst>
              <a:path w="249552" h="447039">
                <a:moveTo>
                  <a:pt x="0" y="0"/>
                </a:moveTo>
                <a:lnTo>
                  <a:pt x="0" y="223392"/>
                </a:lnTo>
                <a:lnTo>
                  <a:pt x="249428" y="223392"/>
                </a:lnTo>
                <a:lnTo>
                  <a:pt x="249428" y="446913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 flipH="1">
            <a:off x="3607308" y="2165604"/>
            <a:ext cx="0" cy="243204"/>
          </a:xfrm>
          <a:custGeom>
            <a:rect l="l" t="t" r="r" b="b"/>
            <a:pathLst>
              <a:path h="243203">
                <a:moveTo>
                  <a:pt x="0" y="0"/>
                </a:moveTo>
                <a:lnTo>
                  <a:pt x="0" y="243078"/>
                </a:lnTo>
              </a:path>
            </a:pathLst>
          </a:custGeom>
          <a:ln w="6096">
            <a:solidFill>
              <a:srgbClr val="002C5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647182" y="1376933"/>
            <a:ext cx="881380" cy="372110"/>
          </a:xfrm>
          <a:custGeom>
            <a:rect l="l" t="t" r="r" b="b"/>
            <a:pathLst>
              <a:path w="881378" h="372110">
                <a:moveTo>
                  <a:pt x="0" y="371856"/>
                </a:moveTo>
                <a:lnTo>
                  <a:pt x="880871" y="371856"/>
                </a:lnTo>
                <a:lnTo>
                  <a:pt x="880871" y="0"/>
                </a:lnTo>
                <a:lnTo>
                  <a:pt x="0" y="0"/>
                </a:lnTo>
                <a:lnTo>
                  <a:pt x="0" y="371856"/>
                </a:lnTo>
                <a:close/>
              </a:path>
            </a:pathLst>
          </a:custGeom>
          <a:ln w="25907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5845302" y="1403096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C00000"/>
                </a:solidFill>
                <a:latin typeface="Noto Sans CJK JP Regular"/>
                <a:cs typeface="Noto Sans CJK JP Regular"/>
              </a:rPr>
              <a:t>示例</a:t>
            </a:r>
            <a:endParaRPr sz="1800">
              <a:latin typeface="Noto Sans CJK JP Regular"/>
              <a:cs typeface="Noto Sans CJK JP Regular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3845052" y="4283964"/>
            <a:ext cx="485406" cy="1686306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985519" y="4334002"/>
            <a:ext cx="4330700" cy="1520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0787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风</a:t>
            </a:r>
            <a:endParaRPr sz="1400">
              <a:latin typeface="Noto Sans CJK JP Regular"/>
              <a:cs typeface="Noto Sans CJK JP Regular"/>
            </a:endParaRPr>
          </a:p>
          <a:p>
            <a:pPr marL="12700" marR="5080" indent="871855" algn="r">
              <a:lnSpc>
                <a:spcPct val="100000"/>
              </a:lnSpc>
              <a:spcBef>
                <a:spcPts val="5"/>
              </a:spcBef>
              <a:tabLst>
                <a:tab pos="391160"/>
                <a:tab pos="884555"/>
                <a:tab pos="1268730"/>
                <a:tab pos="1640205"/>
                <a:tab pos="2007870"/>
                <a:tab pos="2371090"/>
                <a:tab pos="2696210"/>
                <a:tab pos="3014345"/>
                <a:tab pos="3405504"/>
                <a:tab pos="3771900"/>
                <a:tab pos="4138295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建	规	市	景	建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林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成	后	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信 市	商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筑	划	政	园	筑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绿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本	勤	行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息 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场	务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设	设	设	林	工	</a:t>
            </a:r>
            <a:r>
              <a:rPr sz="2100" spc="7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化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控	保	政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流 部	部	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计 计 计 设 程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工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制 障</a:t>
            </a:r>
            <a:r>
              <a:rPr sz="1400" spc="145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r>
              <a:rPr sz="1400" spc="220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程 </a:t>
            </a: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所 所 所 计 部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程 </a:t>
            </a:r>
            <a:r>
              <a:rPr sz="1400" spc="5">
                <a:solidFill>
                  <a:srgbClr val="FFFFFF"/>
                </a:solidFill>
                <a:latin typeface="Noto Sans CJK JP Regular"/>
                <a:cs typeface="Noto Sans CJK JP Regular"/>
              </a:rPr>
              <a:t>部 部</a:t>
            </a:r>
            <a:r>
              <a:rPr sz="1400" spc="270">
                <a:solidFill>
                  <a:srgbClr val="FFFFFF"/>
                </a:solidFill>
                <a:latin typeface="Noto Sans CJK JP Regular"/>
                <a:cs typeface="Noto Sans CJK JP Regular"/>
              </a:rPr>
              <a:t> 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2100" baseline="1984">
              <a:latin typeface="Noto Sans CJK JP Regular"/>
              <a:cs typeface="Noto Sans CJK JP Regular"/>
            </a:endParaRPr>
          </a:p>
          <a:p>
            <a:pPr marL="553085" algn="ctr">
              <a:lnSpc>
                <a:spcPct val="100000"/>
              </a:lnSpc>
              <a:tabLst>
                <a:tab pos="1241425"/>
              </a:tabLst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所	</a:t>
            </a:r>
            <a:r>
              <a:rPr sz="2100" baseline="1984">
                <a:solidFill>
                  <a:srgbClr val="FFFFFF"/>
                </a:solidFill>
                <a:latin typeface="Noto Sans CJK JP Regular"/>
                <a:cs typeface="Noto Sans CJK JP Regular"/>
              </a:rPr>
              <a:t>部</a:t>
            </a:r>
            <a:endParaRPr sz="2100" baseline="1984">
              <a:latin typeface="Noto Sans CJK JP Regular"/>
              <a:cs typeface="Noto Sans CJK JP Regular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3607308" y="3852671"/>
            <a:ext cx="482600" cy="451484"/>
          </a:xfrm>
          <a:custGeom>
            <a:rect l="l" t="t" r="r" b="b"/>
            <a:pathLst>
              <a:path w="482600" h="451484">
                <a:moveTo>
                  <a:pt x="0" y="0"/>
                </a:moveTo>
                <a:lnTo>
                  <a:pt x="0" y="225678"/>
                </a:lnTo>
                <a:lnTo>
                  <a:pt x="482218" y="225678"/>
                </a:lnTo>
                <a:lnTo>
                  <a:pt x="482218" y="451357"/>
                </a:lnTo>
              </a:path>
            </a:pathLst>
          </a:custGeom>
          <a:ln w="12192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99288" y="1584934"/>
            <a:ext cx="1139190" cy="468655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99288" y="1296898"/>
            <a:ext cx="1142238" cy="467131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 txBox="1"/>
          <p:nvPr/>
        </p:nvSpPr>
        <p:spPr>
          <a:xfrm>
            <a:off x="690778" y="1276705"/>
            <a:ext cx="560705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9695" marR="5080" indent="-87630">
              <a:lnSpc>
                <a:spcPct val="1351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正常岗 兼岗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6379464" y="1505724"/>
            <a:ext cx="2278380" cy="1167371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737604" y="1540763"/>
            <a:ext cx="1834896" cy="1231391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6422516" y="1537716"/>
            <a:ext cx="2153285" cy="1053465"/>
          </a:xfrm>
          <a:custGeom>
            <a:rect l="l" t="t" r="r" b="b"/>
            <a:pathLst>
              <a:path w="2153284" h="1053464">
                <a:moveTo>
                  <a:pt x="2153031" y="0"/>
                </a:moveTo>
                <a:lnTo>
                  <a:pt x="340994" y="0"/>
                </a:lnTo>
                <a:lnTo>
                  <a:pt x="340994" y="614299"/>
                </a:lnTo>
                <a:lnTo>
                  <a:pt x="0" y="687324"/>
                </a:lnTo>
                <a:lnTo>
                  <a:pt x="340994" y="877570"/>
                </a:lnTo>
                <a:lnTo>
                  <a:pt x="340994" y="1053084"/>
                </a:lnTo>
                <a:lnTo>
                  <a:pt x="2153031" y="1053084"/>
                </a:lnTo>
                <a:lnTo>
                  <a:pt x="2153031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6422516" y="1537716"/>
            <a:ext cx="2153285" cy="1053465"/>
          </a:xfrm>
          <a:custGeom>
            <a:rect l="l" t="t" r="r" b="b"/>
            <a:pathLst>
              <a:path w="2153284" h="1053464">
                <a:moveTo>
                  <a:pt x="340994" y="0"/>
                </a:moveTo>
                <a:lnTo>
                  <a:pt x="643001" y="0"/>
                </a:lnTo>
                <a:lnTo>
                  <a:pt x="1096010" y="0"/>
                </a:lnTo>
                <a:lnTo>
                  <a:pt x="2153031" y="0"/>
                </a:lnTo>
                <a:lnTo>
                  <a:pt x="2153031" y="614299"/>
                </a:lnTo>
                <a:lnTo>
                  <a:pt x="2153031" y="877570"/>
                </a:lnTo>
                <a:lnTo>
                  <a:pt x="2153031" y="1053084"/>
                </a:lnTo>
                <a:lnTo>
                  <a:pt x="1096010" y="1053084"/>
                </a:lnTo>
                <a:lnTo>
                  <a:pt x="643001" y="1053084"/>
                </a:lnTo>
                <a:lnTo>
                  <a:pt x="340994" y="1053084"/>
                </a:lnTo>
                <a:lnTo>
                  <a:pt x="340994" y="877570"/>
                </a:lnTo>
                <a:lnTo>
                  <a:pt x="0" y="687324"/>
                </a:lnTo>
                <a:lnTo>
                  <a:pt x="340994" y="614299"/>
                </a:lnTo>
                <a:lnTo>
                  <a:pt x="340994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 txBox="1"/>
          <p:nvPr/>
        </p:nvSpPr>
        <p:spPr>
          <a:xfrm>
            <a:off x="6844030" y="1185798"/>
            <a:ext cx="1575435" cy="1394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2915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C00000"/>
                </a:solidFill>
                <a:latin typeface="Noto Sans CJK JP Regular"/>
                <a:cs typeface="Noto Sans CJK JP Regular"/>
              </a:rPr>
              <a:t>访谈摘录</a:t>
            </a:r>
            <a:endParaRPr sz="18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170">
                <a:latin typeface="Noto Sans CJK JP Regular"/>
                <a:cs typeface="Noto Sans CJK JP Regular"/>
              </a:rPr>
              <a:t>A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endParaRPr sz="1200">
              <a:latin typeface="Noto Sans CJK JP Regular"/>
              <a:cs typeface="Noto Sans CJK JP Regular"/>
            </a:endParaRPr>
          </a:p>
          <a:p>
            <a:pPr marL="12700" marR="5080">
              <a:lnSpc>
                <a:spcPct val="139200"/>
              </a:lnSpc>
              <a:spcBef>
                <a:spcPts val="35"/>
              </a:spcBef>
            </a:pP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16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每个人身上事情都很 多，一人多职，一职多</a:t>
            </a:r>
            <a:endParaRPr sz="1200">
              <a:latin typeface="Noto Sans CJK JP Regular"/>
              <a:cs typeface="Noto Sans CJK JP Regular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200" spc="-5">
                <a:latin typeface="Noto Sans CJK JP Regular"/>
                <a:cs typeface="Noto Sans CJK JP Regular"/>
              </a:rPr>
              <a:t>用</a:t>
            </a:r>
            <a:r>
              <a:rPr sz="1250" spc="-50">
                <a:latin typeface="Noto Sans CJK JP Regular"/>
                <a:cs typeface="Noto Sans CJK JP Regular"/>
              </a:rPr>
              <a:t>，</a:t>
            </a:r>
            <a:r>
              <a:rPr sz="1250" spc="-80">
                <a:latin typeface="Noto Sans CJK JP Regular"/>
                <a:cs typeface="Noto Sans CJK JP Regular"/>
              </a:rPr>
              <a:t> </a:t>
            </a:r>
            <a:r>
              <a:rPr sz="1200" spc="210">
                <a:latin typeface="Noto Sans CJK JP Regular"/>
                <a:cs typeface="Noto Sans CJK JP Regular"/>
              </a:rPr>
              <a:t>很难管理</a:t>
            </a:r>
            <a:r>
              <a:rPr sz="1200" spc="-225">
                <a:latin typeface="Noto Sans CJK JP Regular"/>
                <a:cs typeface="Noto Sans CJK JP Regular"/>
              </a:rPr>
              <a:t>…</a:t>
            </a:r>
            <a:r>
              <a:rPr sz="1200" spc="-204">
                <a:latin typeface="Noto Sans CJK JP Regular"/>
                <a:cs typeface="Noto Sans CJK JP Regular"/>
              </a:rPr>
              <a:t> </a:t>
            </a:r>
            <a:r>
              <a:rPr sz="1600" spc="835">
                <a:latin typeface="Noto Sans CJK JP Regular"/>
                <a:cs typeface="Noto Sans CJK JP Regular"/>
              </a:rPr>
              <a:t>”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6397752" y="4078223"/>
            <a:ext cx="2269236" cy="2474976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6746747" y="4265676"/>
            <a:ext cx="1834896" cy="2205228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6433565" y="4110228"/>
            <a:ext cx="2151380" cy="2360930"/>
          </a:xfrm>
          <a:custGeom>
            <a:rect l="l" t="t" r="r" b="b"/>
            <a:pathLst>
              <a:path w="2151379" h="2360929">
                <a:moveTo>
                  <a:pt x="2151126" y="0"/>
                </a:moveTo>
                <a:lnTo>
                  <a:pt x="340613" y="0"/>
                </a:lnTo>
                <a:lnTo>
                  <a:pt x="340613" y="1377061"/>
                </a:lnTo>
                <a:lnTo>
                  <a:pt x="0" y="1540675"/>
                </a:lnTo>
                <a:lnTo>
                  <a:pt x="340613" y="1967230"/>
                </a:lnTo>
                <a:lnTo>
                  <a:pt x="340613" y="2360676"/>
                </a:lnTo>
                <a:lnTo>
                  <a:pt x="2151126" y="2360676"/>
                </a:lnTo>
                <a:lnTo>
                  <a:pt x="2151126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433565" y="4110228"/>
            <a:ext cx="2151380" cy="2360930"/>
          </a:xfrm>
          <a:custGeom>
            <a:rect l="l" t="t" r="r" b="b"/>
            <a:pathLst>
              <a:path w="2151379" h="2360929">
                <a:moveTo>
                  <a:pt x="340613" y="0"/>
                </a:moveTo>
                <a:lnTo>
                  <a:pt x="642365" y="0"/>
                </a:lnTo>
                <a:lnTo>
                  <a:pt x="1094993" y="0"/>
                </a:lnTo>
                <a:lnTo>
                  <a:pt x="2151126" y="0"/>
                </a:lnTo>
                <a:lnTo>
                  <a:pt x="2151126" y="1377061"/>
                </a:lnTo>
                <a:lnTo>
                  <a:pt x="2151126" y="1967230"/>
                </a:lnTo>
                <a:lnTo>
                  <a:pt x="2151126" y="2360676"/>
                </a:lnTo>
                <a:lnTo>
                  <a:pt x="1094993" y="2360676"/>
                </a:lnTo>
                <a:lnTo>
                  <a:pt x="642365" y="2360676"/>
                </a:lnTo>
                <a:lnTo>
                  <a:pt x="340613" y="2360676"/>
                </a:lnTo>
                <a:lnTo>
                  <a:pt x="340613" y="1967230"/>
                </a:lnTo>
                <a:lnTo>
                  <a:pt x="0" y="1540675"/>
                </a:lnTo>
                <a:lnTo>
                  <a:pt x="340613" y="1377061"/>
                </a:lnTo>
                <a:lnTo>
                  <a:pt x="340613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6853173" y="4243578"/>
            <a:ext cx="1576070" cy="20701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200" spc="200">
                <a:latin typeface="Noto Sans CJK JP Regular"/>
                <a:cs typeface="Noto Sans CJK JP Regular"/>
              </a:rPr>
              <a:t>员工</a:t>
            </a:r>
            <a:r>
              <a:rPr sz="1200" spc="40">
                <a:latin typeface="Noto Sans CJK JP Regular"/>
                <a:cs typeface="Noto Sans CJK JP Regular"/>
              </a:rPr>
              <a:t>C</a:t>
            </a:r>
            <a:r>
              <a:rPr sz="1200" spc="-75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：</a:t>
            </a:r>
            <a:endParaRPr sz="1200">
              <a:latin typeface="Noto Sans CJK JP Regular"/>
              <a:cs typeface="Noto Sans CJK JP Regular"/>
            </a:endParaRPr>
          </a:p>
          <a:p>
            <a:pPr marL="12700" marR="5080" algn="just">
              <a:lnSpc>
                <a:spcPct val="138400"/>
              </a:lnSpc>
              <a:spcBef>
                <a:spcPts val="45"/>
              </a:spcBef>
            </a:pP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16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我的所有的工作都需 要要跟其他部门合作的 方式，虽然其他部门的 人可以配合我做，但是 长期来讲我也不可能靠 这种合作关系，很难调 配资源</a:t>
            </a:r>
            <a:r>
              <a:rPr sz="1250" spc="-170">
                <a:latin typeface="Noto Sans CJK JP Regular"/>
                <a:cs typeface="Noto Sans CJK JP Regular"/>
              </a:rPr>
              <a:t>……</a:t>
            </a:r>
            <a:r>
              <a:rPr sz="1250" spc="-70">
                <a:latin typeface="Noto Sans CJK JP Regular"/>
                <a:cs typeface="Noto Sans CJK JP Regular"/>
              </a:rPr>
              <a:t> </a:t>
            </a:r>
            <a:r>
              <a:rPr sz="1200" spc="630">
                <a:latin typeface="Noto Sans CJK JP Regular"/>
                <a:cs typeface="Noto Sans CJK JP Regular"/>
              </a:rPr>
              <a:t>”</a:t>
            </a:r>
            <a:endParaRPr sz="1200">
              <a:latin typeface="Noto Sans CJK JP Regular"/>
              <a:cs typeface="Noto Sans CJK JP Regular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6480047" y="2767596"/>
            <a:ext cx="2194559" cy="1167371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6754368" y="2802635"/>
            <a:ext cx="1834896" cy="1231391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6522211" y="2799588"/>
            <a:ext cx="2070100" cy="1053465"/>
          </a:xfrm>
          <a:custGeom>
            <a:rect l="l" t="t" r="r" b="b"/>
            <a:pathLst>
              <a:path w="2070100" h="1053464">
                <a:moveTo>
                  <a:pt x="0" y="552958"/>
                </a:moveTo>
                <a:lnTo>
                  <a:pt x="258064" y="877569"/>
                </a:lnTo>
                <a:lnTo>
                  <a:pt x="258064" y="1053084"/>
                </a:lnTo>
                <a:lnTo>
                  <a:pt x="2070100" y="1053084"/>
                </a:lnTo>
                <a:lnTo>
                  <a:pt x="2070100" y="614299"/>
                </a:lnTo>
                <a:lnTo>
                  <a:pt x="258064" y="614299"/>
                </a:lnTo>
                <a:lnTo>
                  <a:pt x="0" y="552958"/>
                </a:lnTo>
                <a:close/>
              </a:path>
              <a:path w="2070100" h="1053464">
                <a:moveTo>
                  <a:pt x="2070100" y="0"/>
                </a:moveTo>
                <a:lnTo>
                  <a:pt x="258064" y="0"/>
                </a:lnTo>
                <a:lnTo>
                  <a:pt x="258064" y="614299"/>
                </a:lnTo>
                <a:lnTo>
                  <a:pt x="2070100" y="614299"/>
                </a:lnTo>
                <a:lnTo>
                  <a:pt x="2070100" y="0"/>
                </a:lnTo>
                <a:close/>
              </a:path>
            </a:pathLst>
          </a:custGeom>
          <a:solidFill>
            <a:srgbClr val="C9EE9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6522211" y="2799588"/>
            <a:ext cx="2070100" cy="1053465"/>
          </a:xfrm>
          <a:custGeom>
            <a:rect l="l" t="t" r="r" b="b"/>
            <a:pathLst>
              <a:path w="2070100" h="1053464">
                <a:moveTo>
                  <a:pt x="258064" y="0"/>
                </a:moveTo>
                <a:lnTo>
                  <a:pt x="560070" y="0"/>
                </a:lnTo>
                <a:lnTo>
                  <a:pt x="1013079" y="0"/>
                </a:lnTo>
                <a:lnTo>
                  <a:pt x="2070100" y="0"/>
                </a:lnTo>
                <a:lnTo>
                  <a:pt x="2070100" y="614299"/>
                </a:lnTo>
                <a:lnTo>
                  <a:pt x="2070100" y="877569"/>
                </a:lnTo>
                <a:lnTo>
                  <a:pt x="2070100" y="1053084"/>
                </a:lnTo>
                <a:lnTo>
                  <a:pt x="1013079" y="1053084"/>
                </a:lnTo>
                <a:lnTo>
                  <a:pt x="560070" y="1053084"/>
                </a:lnTo>
                <a:lnTo>
                  <a:pt x="258064" y="1053084"/>
                </a:lnTo>
                <a:lnTo>
                  <a:pt x="258064" y="877569"/>
                </a:lnTo>
                <a:lnTo>
                  <a:pt x="0" y="552958"/>
                </a:lnTo>
                <a:lnTo>
                  <a:pt x="258064" y="614299"/>
                </a:lnTo>
                <a:lnTo>
                  <a:pt x="258064" y="0"/>
                </a:lnTo>
                <a:close/>
              </a:path>
            </a:pathLst>
          </a:custGeom>
          <a:ln w="12192">
            <a:solidFill>
              <a:srgbClr val="001E4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6860793" y="2780538"/>
            <a:ext cx="1575435" cy="1061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41700"/>
              </a:lnSpc>
              <a:spcBef>
                <a:spcPts val="100"/>
              </a:spcBef>
            </a:pPr>
            <a:r>
              <a:rPr sz="1200" spc="200">
                <a:latin typeface="Noto Sans CJK JP Regular"/>
                <a:cs typeface="Noto Sans CJK JP Regular"/>
              </a:rPr>
              <a:t>员 工 </a:t>
            </a:r>
            <a:r>
              <a:rPr sz="1200" spc="30">
                <a:latin typeface="Noto Sans CJK JP Regular"/>
                <a:cs typeface="Noto Sans CJK JP Regular"/>
              </a:rPr>
              <a:t>B </a:t>
            </a:r>
            <a:r>
              <a:rPr sz="1200">
                <a:latin typeface="Noto Sans CJK JP Regular"/>
                <a:cs typeface="Noto Sans CJK JP Regular"/>
              </a:rPr>
              <a:t>：  </a:t>
            </a:r>
            <a:r>
              <a:rPr sz="1200" spc="630">
                <a:latin typeface="Noto Sans CJK JP Regular"/>
                <a:cs typeface="Noto Sans CJK JP Regular"/>
              </a:rPr>
              <a:t>“</a:t>
            </a:r>
            <a:r>
              <a:rPr sz="1200" spc="-160">
                <a:latin typeface="Noto Sans CJK JP Regular"/>
                <a:cs typeface="Noto Sans CJK JP Regular"/>
              </a:rPr>
              <a:t> </a:t>
            </a:r>
            <a:r>
              <a:rPr sz="1200">
                <a:latin typeface="Noto Sans CJK JP Regular"/>
                <a:cs typeface="Noto Sans CJK JP Regular"/>
              </a:rPr>
              <a:t>预算和结算是两个体</a:t>
            </a:r>
            <a:endParaRPr sz="1200">
              <a:latin typeface="Noto Sans CJK JP Regular"/>
              <a:cs typeface="Noto Sans CJK JP Regular"/>
            </a:endParaRPr>
          </a:p>
          <a:p>
            <a:pPr marL="12700" marR="30480">
              <a:lnSpc>
                <a:spcPct val="110600"/>
              </a:lnSpc>
              <a:spcBef>
                <a:spcPts val="409"/>
              </a:spcBef>
            </a:pPr>
            <a:r>
              <a:rPr sz="1200">
                <a:latin typeface="Noto Sans CJK JP Regular"/>
                <a:cs typeface="Noto Sans CJK JP Regular"/>
              </a:rPr>
              <a:t>系，本来做预算的就不 好跟施工有联系</a:t>
            </a:r>
            <a:r>
              <a:rPr sz="1200" spc="185">
                <a:latin typeface="Noto Sans CJK JP Regular"/>
                <a:cs typeface="Noto Sans CJK JP Regular"/>
              </a:rPr>
              <a:t>….</a:t>
            </a:r>
            <a:r>
              <a:rPr sz="1600" spc="185">
                <a:latin typeface="Noto Sans CJK JP Regular"/>
                <a:cs typeface="Noto Sans CJK JP Regular"/>
              </a:rPr>
              <a:t>”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82" name="object 8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83" name="object 8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28</a:t>
            </a:fld>
            <a:endParaRPr spc="-5"/>
          </a:p>
        </p:txBody>
      </p:sp>
      <p:sp>
        <p:nvSpPr>
          <p:cNvPr id="81" name="object 81"/>
          <p:cNvSpPr txBox="1"/>
          <p:nvPr/>
        </p:nvSpPr>
        <p:spPr>
          <a:xfrm>
            <a:off x="564641" y="5994653"/>
            <a:ext cx="5963920" cy="447040"/>
          </a:xfrm>
          <a:prstGeom prst="rect">
            <a:avLst/>
          </a:prstGeom>
          <a:solidFill>
            <a:srgbClr val="FFB566"/>
          </a:solidFill>
          <a:ln w="25907">
            <a:solidFill>
              <a:srgbClr val="C00000"/>
            </a:solidFill>
          </a:ln>
        </p:spPr>
        <p:txBody>
          <a:bodyPr vert="horz" wrap="square" lIns="0" tIns="31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>
              <a:lnSpc>
                <a:spcPct val="100000"/>
              </a:lnSpc>
              <a:spcBef>
                <a:spcPts val="25"/>
              </a:spcBef>
            </a:pPr>
            <a:r>
              <a:rPr sz="1400">
                <a:latin typeface="Noto Sans CJK JP Regular"/>
                <a:cs typeface="Noto Sans CJK JP Regular"/>
              </a:rPr>
              <a:t>合益分析</a:t>
            </a:r>
            <a:r>
              <a:rPr sz="1400" spc="5">
                <a:latin typeface="Noto Sans CJK JP Regular"/>
                <a:cs typeface="Noto Sans CJK JP Regular"/>
              </a:rPr>
              <a:t>：</a:t>
            </a:r>
            <a:r>
              <a:rPr sz="1400" spc="65">
                <a:latin typeface="Noto Sans CJK JP Regular"/>
                <a:cs typeface="Noto Sans CJK JP Regular"/>
              </a:rPr>
              <a:t> </a:t>
            </a:r>
            <a:r>
              <a:rPr sz="1400">
                <a:latin typeface="Noto Sans CJK JP Regular"/>
                <a:cs typeface="Noto Sans CJK JP Regular"/>
              </a:rPr>
              <a:t>兼岗短期内有利于节</a:t>
            </a:r>
            <a:r>
              <a:rPr sz="1400" spc="-15">
                <a:latin typeface="Noto Sans CJK JP Regular"/>
                <a:cs typeface="Noto Sans CJK JP Regular"/>
              </a:rPr>
              <a:t>约</a:t>
            </a:r>
            <a:r>
              <a:rPr sz="1400">
                <a:latin typeface="Noto Sans CJK JP Regular"/>
                <a:cs typeface="Noto Sans CJK JP Regular"/>
              </a:rPr>
              <a:t>人力</a:t>
            </a:r>
            <a:r>
              <a:rPr sz="1400" spc="-15">
                <a:latin typeface="Noto Sans CJK JP Regular"/>
                <a:cs typeface="Noto Sans CJK JP Regular"/>
              </a:rPr>
              <a:t>成</a:t>
            </a:r>
            <a:r>
              <a:rPr sz="1400">
                <a:latin typeface="Noto Sans CJK JP Regular"/>
                <a:cs typeface="Noto Sans CJK JP Regular"/>
              </a:rPr>
              <a:t>本，</a:t>
            </a:r>
            <a:r>
              <a:rPr sz="1400" spc="-15">
                <a:latin typeface="Noto Sans CJK JP Regular"/>
                <a:cs typeface="Noto Sans CJK JP Regular"/>
              </a:rPr>
              <a:t>但</a:t>
            </a:r>
            <a:r>
              <a:rPr sz="1400">
                <a:latin typeface="Noto Sans CJK JP Regular"/>
                <a:cs typeface="Noto Sans CJK JP Regular"/>
              </a:rPr>
              <a:t>长久</a:t>
            </a:r>
            <a:r>
              <a:rPr sz="1400" spc="-15">
                <a:latin typeface="Noto Sans CJK JP Regular"/>
                <a:cs typeface="Noto Sans CJK JP Regular"/>
              </a:rPr>
              <a:t>以</a:t>
            </a:r>
            <a:r>
              <a:rPr sz="1400">
                <a:latin typeface="Noto Sans CJK JP Regular"/>
                <a:cs typeface="Noto Sans CJK JP Regular"/>
              </a:rPr>
              <a:t>往会</a:t>
            </a:r>
            <a:r>
              <a:rPr sz="1400" spc="-15">
                <a:latin typeface="Noto Sans CJK JP Regular"/>
                <a:cs typeface="Noto Sans CJK JP Regular"/>
              </a:rPr>
              <a:t>持</a:t>
            </a:r>
            <a:r>
              <a:rPr sz="1400">
                <a:latin typeface="Noto Sans CJK JP Regular"/>
                <a:cs typeface="Noto Sans CJK JP Regular"/>
              </a:rPr>
              <a:t>续增</a:t>
            </a:r>
            <a:r>
              <a:rPr sz="1400" spc="-15">
                <a:latin typeface="Noto Sans CJK JP Regular"/>
                <a:cs typeface="Noto Sans CJK JP Regular"/>
              </a:rPr>
              <a:t>加</a:t>
            </a:r>
            <a:r>
              <a:rPr sz="1400">
                <a:latin typeface="Noto Sans CJK JP Regular"/>
                <a:cs typeface="Noto Sans CJK JP Regular"/>
              </a:rPr>
              <a:t>管理</a:t>
            </a:r>
            <a:endParaRPr sz="1400">
              <a:latin typeface="Noto Sans CJK JP Regular"/>
              <a:cs typeface="Noto Sans CJK JP Regular"/>
            </a:endParaRPr>
          </a:p>
          <a:p>
            <a:pPr marL="90170">
              <a:lnSpc>
                <a:spcPct val="100000"/>
              </a:lnSpc>
              <a:spcBef>
                <a:spcPts val="10"/>
              </a:spcBef>
            </a:pPr>
            <a:r>
              <a:rPr sz="1400">
                <a:latin typeface="Noto Sans CJK JP Regular"/>
                <a:cs typeface="Noto Sans CJK JP Regular"/>
              </a:rPr>
              <a:t>难度，可能导致岗位、</a:t>
            </a:r>
            <a:r>
              <a:rPr sz="1400" spc="-15">
                <a:latin typeface="Noto Sans CJK JP Regular"/>
                <a:cs typeface="Noto Sans CJK JP Regular"/>
              </a:rPr>
              <a:t>薪</a:t>
            </a:r>
            <a:r>
              <a:rPr sz="1400">
                <a:latin typeface="Noto Sans CJK JP Regular"/>
                <a:cs typeface="Noto Sans CJK JP Regular"/>
              </a:rPr>
              <a:t>酬、</a:t>
            </a:r>
            <a:r>
              <a:rPr sz="1400" spc="-15">
                <a:latin typeface="Noto Sans CJK JP Regular"/>
                <a:cs typeface="Noto Sans CJK JP Regular"/>
              </a:rPr>
              <a:t>职</a:t>
            </a:r>
            <a:r>
              <a:rPr sz="1400">
                <a:latin typeface="Noto Sans CJK JP Regular"/>
                <a:cs typeface="Noto Sans CJK JP Regular"/>
              </a:rPr>
              <a:t>业发</a:t>
            </a:r>
            <a:r>
              <a:rPr sz="1400" spc="-15">
                <a:latin typeface="Noto Sans CJK JP Regular"/>
                <a:cs typeface="Noto Sans CJK JP Regular"/>
              </a:rPr>
              <a:t>展</a:t>
            </a:r>
            <a:r>
              <a:rPr sz="1400">
                <a:latin typeface="Noto Sans CJK JP Regular"/>
                <a:cs typeface="Noto Sans CJK JP Regular"/>
              </a:rPr>
              <a:t>方面</a:t>
            </a:r>
            <a:r>
              <a:rPr sz="1400" spc="-15">
                <a:latin typeface="Noto Sans CJK JP Regular"/>
                <a:cs typeface="Noto Sans CJK JP Regular"/>
              </a:rPr>
              <a:t>的</a:t>
            </a:r>
            <a:r>
              <a:rPr sz="1400">
                <a:latin typeface="Noto Sans CJK JP Regular"/>
                <a:cs typeface="Noto Sans CJK JP Regular"/>
              </a:rPr>
              <a:t>管理</a:t>
            </a:r>
            <a:r>
              <a:rPr sz="1400" spc="-15">
                <a:latin typeface="Noto Sans CJK JP Regular"/>
                <a:cs typeface="Noto Sans CJK JP Regular"/>
              </a:rPr>
              <a:t>失</a:t>
            </a:r>
            <a:r>
              <a:rPr sz="1400">
                <a:latin typeface="Noto Sans CJK JP Regular"/>
                <a:cs typeface="Noto Sans CJK JP Regular"/>
              </a:rPr>
              <a:t>衡。</a:t>
            </a:r>
            <a:endParaRPr sz="14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6828" y="198500"/>
            <a:ext cx="7560309" cy="9639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-5"/>
              <a:t>岗位设</a:t>
            </a:r>
            <a:r>
              <a:rPr spc="-10"/>
              <a:t>置</a:t>
            </a:r>
            <a:r>
              <a:rPr spc="-5"/>
              <a:t>：</a:t>
            </a:r>
          </a:p>
          <a:p>
            <a:pPr marL="12700" marR="5080">
              <a:lnSpc>
                <a:spcPts val="2380"/>
              </a:lnSpc>
              <a:spcBef>
                <a:spcPts val="165"/>
              </a:spcBef>
            </a:pPr>
            <a:r>
              <a:rPr spc="-5"/>
              <a:t>在岗位职责的界定方面，现有岗位</a:t>
            </a:r>
            <a:r>
              <a:rPr/>
              <a:t>说</a:t>
            </a:r>
            <a:r>
              <a:rPr spc="-5"/>
              <a:t>明书</a:t>
            </a:r>
            <a:r>
              <a:rPr/>
              <a:t>较</a:t>
            </a:r>
            <a:r>
              <a:rPr spc="-5"/>
              <a:t>为粗</a:t>
            </a:r>
            <a:r>
              <a:rPr/>
              <a:t>略</a:t>
            </a:r>
            <a:r>
              <a:rPr spc="-5"/>
              <a:t>，其</a:t>
            </a:r>
            <a:r>
              <a:rPr/>
              <a:t>中</a:t>
            </a:r>
            <a:r>
              <a:rPr spc="-5"/>
              <a:t>对岗 位的协作关系，权限及任职要求等</a:t>
            </a:r>
            <a:r>
              <a:rPr/>
              <a:t>信</a:t>
            </a:r>
            <a:r>
              <a:rPr spc="-5"/>
              <a:t>息缺失</a:t>
            </a:r>
          </a:p>
        </p:txBody>
      </p:sp>
      <p:sp>
        <p:nvSpPr>
          <p:cNvPr id="6" name="object 6"/>
          <p:cNvSpPr/>
          <p:nvPr/>
        </p:nvSpPr>
        <p:spPr>
          <a:xfrm>
            <a:off x="423672" y="1897379"/>
            <a:ext cx="3930396" cy="43875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93191" y="1894332"/>
            <a:ext cx="3912108" cy="420928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49580" y="1923288"/>
            <a:ext cx="3828415" cy="4285615"/>
          </a:xfrm>
          <a:custGeom>
            <a:rect l="l" t="t" r="r" b="b"/>
            <a:pathLst>
              <a:path w="3828415" h="4285615">
                <a:moveTo>
                  <a:pt x="0" y="4285488"/>
                </a:moveTo>
                <a:lnTo>
                  <a:pt x="3828288" y="4285488"/>
                </a:lnTo>
                <a:lnTo>
                  <a:pt x="3828288" y="0"/>
                </a:lnTo>
                <a:lnTo>
                  <a:pt x="0" y="0"/>
                </a:lnTo>
                <a:lnTo>
                  <a:pt x="0" y="4285488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49580" y="1962149"/>
            <a:ext cx="3828415" cy="3950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367030">
              <a:lnSpc>
                <a:spcPct val="100000"/>
              </a:lnSpc>
              <a:spcBef>
                <a:spcPts val="95"/>
              </a:spcBef>
            </a:pPr>
            <a:r>
              <a:rPr sz="1600" spc="45">
                <a:latin typeface="Noto Sans CJK JP Regular"/>
                <a:cs typeface="Noto Sans CJK JP Regular"/>
              </a:rPr>
              <a:t>1</a:t>
            </a:r>
            <a:r>
              <a:rPr sz="1600" spc="-5">
                <a:latin typeface="Noto Sans CJK JP Regular"/>
                <a:cs typeface="Noto Sans CJK JP Regular"/>
              </a:rPr>
              <a:t>、具备独立完成效果图绘制的工作能 力；</a:t>
            </a:r>
            <a:endParaRPr sz="1600">
              <a:latin typeface="Noto Sans CJK JP Regular"/>
              <a:cs typeface="Noto Sans CJK JP Regular"/>
            </a:endParaRPr>
          </a:p>
          <a:p>
            <a:pPr marL="91440" marR="162560">
              <a:lnSpc>
                <a:spcPct val="100000"/>
              </a:lnSpc>
              <a:spcBef>
                <a:spcPts val="300"/>
              </a:spcBef>
            </a:pPr>
            <a:r>
              <a:rPr sz="1600" spc="45">
                <a:latin typeface="Noto Sans CJK JP Regular"/>
                <a:cs typeface="Noto Sans CJK JP Regular"/>
              </a:rPr>
              <a:t>2</a:t>
            </a:r>
            <a:r>
              <a:rPr sz="1600" spc="-5">
                <a:latin typeface="Noto Sans CJK JP Regular"/>
                <a:cs typeface="Noto Sans CJK JP Regular"/>
              </a:rPr>
              <a:t>、自觉遵守公司《员工手册》中的</a:t>
            </a:r>
            <a:r>
              <a:rPr sz="1600" spc="5">
                <a:latin typeface="Noto Sans CJK JP Regular"/>
                <a:cs typeface="Noto Sans CJK JP Regular"/>
              </a:rPr>
              <a:t>各</a:t>
            </a:r>
            <a:r>
              <a:rPr sz="1600" spc="-5">
                <a:latin typeface="Noto Sans CJK JP Regular"/>
                <a:cs typeface="Noto Sans CJK JP Regular"/>
              </a:rPr>
              <a:t>项 管理制度；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  <a:spcBef>
                <a:spcPts val="300"/>
              </a:spcBef>
            </a:pPr>
            <a:r>
              <a:rPr sz="1600" spc="40">
                <a:latin typeface="Noto Sans CJK JP Regular"/>
                <a:cs typeface="Noto Sans CJK JP Regular"/>
              </a:rPr>
              <a:t>3</a:t>
            </a:r>
            <a:r>
              <a:rPr sz="1600" spc="-10">
                <a:latin typeface="Noto Sans CJK JP Regular"/>
                <a:cs typeface="Noto Sans CJK JP Regular"/>
              </a:rPr>
              <a:t>、严格执行效果图部长部署的工作</a:t>
            </a:r>
            <a:r>
              <a:rPr sz="1600">
                <a:latin typeface="Noto Sans CJK JP Regular"/>
                <a:cs typeface="Noto Sans CJK JP Regular"/>
              </a:rPr>
              <a:t>安</a:t>
            </a:r>
            <a:r>
              <a:rPr sz="1600" spc="-5">
                <a:latin typeface="Noto Sans CJK JP Regular"/>
                <a:cs typeface="Noto Sans CJK JP Regular"/>
              </a:rPr>
              <a:t>排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</a:pPr>
            <a:r>
              <a:rPr sz="1600" spc="-5">
                <a:latin typeface="Noto Sans CJK JP Regular"/>
                <a:cs typeface="Noto Sans CJK JP Regular"/>
              </a:rPr>
              <a:t>及岗位调换的相关事宜；</a:t>
            </a:r>
            <a:endParaRPr sz="1600">
              <a:latin typeface="Noto Sans CJK JP Regular"/>
              <a:cs typeface="Noto Sans CJK JP Regular"/>
            </a:endParaRPr>
          </a:p>
          <a:p>
            <a:pPr marL="91440" marR="162560">
              <a:lnSpc>
                <a:spcPct val="107800"/>
              </a:lnSpc>
              <a:spcBef>
                <a:spcPts val="150"/>
              </a:spcBef>
            </a:pPr>
            <a:r>
              <a:rPr sz="1600" spc="45">
                <a:latin typeface="Noto Sans CJK JP Regular"/>
                <a:cs typeface="Noto Sans CJK JP Regular"/>
              </a:rPr>
              <a:t>4</a:t>
            </a:r>
            <a:r>
              <a:rPr sz="1600" spc="-5">
                <a:latin typeface="Noto Sans CJK JP Regular"/>
                <a:cs typeface="Noto Sans CJK JP Regular"/>
              </a:rPr>
              <a:t>、对自己所制图纸，首先做好自检</a:t>
            </a:r>
            <a:r>
              <a:rPr sz="1600" spc="5">
                <a:latin typeface="Noto Sans CJK JP Regular"/>
                <a:cs typeface="Noto Sans CJK JP Regular"/>
              </a:rPr>
              <a:t>，</a:t>
            </a:r>
            <a:r>
              <a:rPr sz="1600" spc="-5">
                <a:latin typeface="Noto Sans CJK JP Regular"/>
                <a:cs typeface="Noto Sans CJK JP Regular"/>
              </a:rPr>
              <a:t>自 审 ；  </a:t>
            </a:r>
            <a:r>
              <a:rPr sz="1600" spc="45">
                <a:latin typeface="Noto Sans CJK JP Regular"/>
                <a:cs typeface="Noto Sans CJK JP Regular"/>
              </a:rPr>
              <a:t>5</a:t>
            </a:r>
            <a:r>
              <a:rPr sz="1600" spc="-5">
                <a:latin typeface="Noto Sans CJK JP Regular"/>
                <a:cs typeface="Noto Sans CJK JP Regular"/>
              </a:rPr>
              <a:t>、能主动与方案设计师沟通，明确</a:t>
            </a:r>
            <a:r>
              <a:rPr sz="1600" spc="5">
                <a:latin typeface="Noto Sans CJK JP Regular"/>
                <a:cs typeface="Noto Sans CJK JP Regular"/>
              </a:rPr>
              <a:t>方</a:t>
            </a:r>
            <a:r>
              <a:rPr sz="1600" spc="-5">
                <a:latin typeface="Noto Sans CJK JP Regular"/>
                <a:cs typeface="Noto Sans CJK JP Regular"/>
              </a:rPr>
              <a:t>案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</a:pPr>
            <a:r>
              <a:rPr sz="1600" spc="-10">
                <a:latin typeface="Noto Sans CJK JP Regular"/>
                <a:cs typeface="Noto Sans CJK JP Regular"/>
              </a:rPr>
              <a:t>设计思路，并深化完善设计方案；</a:t>
            </a:r>
            <a:endParaRPr sz="1600">
              <a:latin typeface="Noto Sans CJK JP Regular"/>
              <a:cs typeface="Noto Sans CJK JP Regular"/>
            </a:endParaRPr>
          </a:p>
          <a:p>
            <a:pPr marL="91440" marR="162560">
              <a:lnSpc>
                <a:spcPct val="100000"/>
              </a:lnSpc>
              <a:spcBef>
                <a:spcPts val="305"/>
              </a:spcBef>
            </a:pPr>
            <a:r>
              <a:rPr sz="1600" spc="45">
                <a:latin typeface="Noto Sans CJK JP Regular"/>
                <a:cs typeface="Noto Sans CJK JP Regular"/>
              </a:rPr>
              <a:t>7</a:t>
            </a:r>
            <a:r>
              <a:rPr sz="1600" spc="-5">
                <a:latin typeface="Noto Sans CJK JP Regular"/>
                <a:cs typeface="Noto Sans CJK JP Regular"/>
              </a:rPr>
              <a:t>、接受公司培训，使自己的图纸符</a:t>
            </a:r>
            <a:r>
              <a:rPr sz="1600" spc="5">
                <a:latin typeface="Noto Sans CJK JP Regular"/>
                <a:cs typeface="Noto Sans CJK JP Regular"/>
              </a:rPr>
              <a:t>合</a:t>
            </a:r>
            <a:r>
              <a:rPr sz="1600" spc="-5">
                <a:latin typeface="Noto Sans CJK JP Regular"/>
                <a:cs typeface="Noto Sans CJK JP Regular"/>
              </a:rPr>
              <a:t>公 司要求。富有团队协作精神；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  <a:spcBef>
                <a:spcPts val="300"/>
              </a:spcBef>
            </a:pPr>
            <a:r>
              <a:rPr sz="1600" spc="-310">
                <a:latin typeface="Noto Sans CJK JP Regular"/>
                <a:cs typeface="Noto Sans CJK JP Regular"/>
              </a:rPr>
              <a:t>……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  <a:spcBef>
                <a:spcPts val="300"/>
              </a:spcBef>
            </a:pPr>
            <a:r>
              <a:rPr sz="1600" spc="-10">
                <a:latin typeface="Noto Sans CJK JP Regular"/>
                <a:cs typeface="Noto Sans CJK JP Regular"/>
              </a:rPr>
              <a:t>9.</a:t>
            </a:r>
            <a:r>
              <a:rPr sz="1600" spc="100">
                <a:latin typeface="Noto Sans CJK JP Regular"/>
                <a:cs typeface="Noto Sans CJK JP Regular"/>
              </a:rPr>
              <a:t> </a:t>
            </a:r>
            <a:r>
              <a:rPr sz="1600" spc="-5">
                <a:latin typeface="Noto Sans CJK JP Regular"/>
                <a:cs typeface="Noto Sans CJK JP Regular"/>
              </a:rPr>
              <a:t>做好资料保管保密工作，并保持工作</a:t>
            </a:r>
            <a:endParaRPr sz="1600">
              <a:latin typeface="Noto Sans CJK JP Regular"/>
              <a:cs typeface="Noto Sans CJK JP Regular"/>
            </a:endParaRPr>
          </a:p>
          <a:p>
            <a:pPr marL="91440">
              <a:lnSpc>
                <a:spcPct val="100000"/>
              </a:lnSpc>
            </a:pPr>
            <a:r>
              <a:rPr sz="1600" spc="-10">
                <a:latin typeface="Noto Sans CJK JP Regular"/>
                <a:cs typeface="Noto Sans CJK JP Regular"/>
              </a:rPr>
              <a:t>区域内的卫生清洁和工作台面整洁；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826508" y="1897379"/>
            <a:ext cx="3930395" cy="43875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852415" y="1923288"/>
            <a:ext cx="3828415" cy="4285615"/>
          </a:xfrm>
          <a:custGeom>
            <a:rect l="l" t="t" r="r" b="b"/>
            <a:pathLst>
              <a:path w="3828415" h="4285615">
                <a:moveTo>
                  <a:pt x="0" y="4285488"/>
                </a:moveTo>
                <a:lnTo>
                  <a:pt x="3828288" y="4285488"/>
                </a:lnTo>
                <a:lnTo>
                  <a:pt x="3828288" y="0"/>
                </a:lnTo>
                <a:lnTo>
                  <a:pt x="0" y="0"/>
                </a:lnTo>
                <a:lnTo>
                  <a:pt x="0" y="4285488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126735" y="2061933"/>
            <a:ext cx="3339084" cy="53953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248400" y="2109241"/>
            <a:ext cx="1092707" cy="50137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5152644" y="2087879"/>
            <a:ext cx="3237230" cy="4375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1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65"/>
              </a:spcBef>
            </a:pPr>
            <a:r>
              <a:rPr sz="1500">
                <a:solidFill>
                  <a:srgbClr val="FFFFFF"/>
                </a:solidFill>
                <a:latin typeface="Noto Sans CJK JP Regular"/>
                <a:cs typeface="Noto Sans CJK JP Regular"/>
              </a:rPr>
              <a:t>基本信息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126735" y="2756877"/>
            <a:ext cx="3339084" cy="53953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248400" y="2804185"/>
            <a:ext cx="1092707" cy="50137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152644" y="2782823"/>
            <a:ext cx="3237230" cy="4375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z="1500">
                <a:solidFill>
                  <a:srgbClr val="FFFFFF"/>
                </a:solidFill>
                <a:latin typeface="Noto Sans CJK JP Regular"/>
                <a:cs typeface="Noto Sans CJK JP Regular"/>
              </a:rPr>
              <a:t>岗位概要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126735" y="3453409"/>
            <a:ext cx="3339084" cy="53794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248400" y="3499065"/>
            <a:ext cx="1092707" cy="50295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5152644" y="3479291"/>
            <a:ext cx="3237230" cy="43624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65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协作关系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126735" y="4148289"/>
            <a:ext cx="3339084" cy="53953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248400" y="4195597"/>
            <a:ext cx="1092707" cy="50137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152644" y="4174235"/>
            <a:ext cx="3237230" cy="4375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1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65"/>
              </a:spcBef>
            </a:pP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工作权限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126735" y="4843233"/>
            <a:ext cx="3339084" cy="53953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248400" y="4890541"/>
            <a:ext cx="1092707" cy="50137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5152644" y="4869179"/>
            <a:ext cx="3237230" cy="4375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77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z="1500">
                <a:solidFill>
                  <a:srgbClr val="FFFFFF"/>
                </a:solidFill>
                <a:latin typeface="Noto Sans CJK JP Regular"/>
                <a:cs typeface="Noto Sans CJK JP Regular"/>
              </a:rPr>
              <a:t>岗位职责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126735" y="5538215"/>
            <a:ext cx="3339084" cy="53953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248400" y="5585459"/>
            <a:ext cx="1092707" cy="50295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5152644" y="5564123"/>
            <a:ext cx="3237230" cy="437515"/>
          </a:xfrm>
          <a:prstGeom prst="rect">
            <a:avLst/>
          </a:prstGeom>
          <a:solidFill>
            <a:srgbClr val="77BB1F"/>
          </a:solidFill>
        </p:spPr>
        <p:txBody>
          <a:bodyPr vert="horz" wrap="square" lIns="0" tIns="984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75"/>
              </a:spcBef>
            </a:pPr>
            <a:r>
              <a:rPr sz="1500">
                <a:solidFill>
                  <a:srgbClr val="C00000"/>
                </a:solidFill>
                <a:latin typeface="Noto Sans CJK JP Regular"/>
                <a:cs typeface="Noto Sans CJK JP Regular"/>
              </a:rPr>
              <a:t>任职要求</a:t>
            </a:r>
            <a:endParaRPr sz="1500">
              <a:latin typeface="Noto Sans CJK JP Regular"/>
              <a:cs typeface="Noto Sans CJK JP Regular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23672" y="1281671"/>
            <a:ext cx="3930396" cy="633996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97636" y="1364005"/>
            <a:ext cx="2980943" cy="528802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49580" y="1307591"/>
            <a:ext cx="3828415" cy="532130"/>
          </a:xfrm>
          <a:custGeom>
            <a:rect l="l" t="t" r="r" b="b"/>
            <a:pathLst>
              <a:path w="3828415" h="532130">
                <a:moveTo>
                  <a:pt x="0" y="531876"/>
                </a:moveTo>
                <a:lnTo>
                  <a:pt x="3828288" y="531876"/>
                </a:lnTo>
                <a:lnTo>
                  <a:pt x="3828288" y="0"/>
                </a:lnTo>
                <a:lnTo>
                  <a:pt x="0" y="0"/>
                </a:lnTo>
                <a:lnTo>
                  <a:pt x="0" y="531876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820411" y="1281671"/>
            <a:ext cx="3931920" cy="63399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497067" y="1364005"/>
            <a:ext cx="2575560" cy="528802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846320" y="1307591"/>
            <a:ext cx="3830320" cy="532130"/>
          </a:xfrm>
          <a:custGeom>
            <a:rect l="l" t="t" r="r" b="b"/>
            <a:pathLst>
              <a:path w="3830320" h="532130">
                <a:moveTo>
                  <a:pt x="0" y="531876"/>
                </a:moveTo>
                <a:lnTo>
                  <a:pt x="3829812" y="531876"/>
                </a:lnTo>
                <a:lnTo>
                  <a:pt x="3829812" y="0"/>
                </a:lnTo>
                <a:lnTo>
                  <a:pt x="0" y="0"/>
                </a:lnTo>
                <a:lnTo>
                  <a:pt x="0" y="531876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1033373" y="1431417"/>
            <a:ext cx="68560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12640"/>
              </a:tabLst>
            </a:pPr>
            <a:r>
              <a:rPr sz="1600" spc="-5">
                <a:solidFill>
                  <a:srgbClr val="FFFFFF"/>
                </a:solidFill>
                <a:latin typeface="Noto Sans CJK JP Regular"/>
                <a:cs typeface="Noto Sans CJK JP Regular"/>
              </a:rPr>
              <a:t>方案设计师岗位职责（现状）	规划师岗位职责（未来）</a:t>
            </a:r>
            <a:endParaRPr sz="1600">
              <a:latin typeface="Noto Sans CJK JP Regular"/>
              <a:cs typeface="Noto Sans CJK JP Regular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65404" y="1307591"/>
            <a:ext cx="376555" cy="413384"/>
          </a:xfrm>
          <a:custGeom>
            <a:rect l="l" t="t" r="r" b="b"/>
            <a:pathLst>
              <a:path w="376555" h="413384">
                <a:moveTo>
                  <a:pt x="376427" y="224790"/>
                </a:moveTo>
                <a:lnTo>
                  <a:pt x="0" y="224790"/>
                </a:lnTo>
                <a:lnTo>
                  <a:pt x="188214" y="413004"/>
                </a:lnTo>
                <a:lnTo>
                  <a:pt x="376427" y="224790"/>
                </a:lnTo>
                <a:close/>
              </a:path>
              <a:path w="376555" h="413384">
                <a:moveTo>
                  <a:pt x="282320" y="0"/>
                </a:moveTo>
                <a:lnTo>
                  <a:pt x="94106" y="0"/>
                </a:lnTo>
                <a:lnTo>
                  <a:pt x="94106" y="224790"/>
                </a:lnTo>
                <a:lnTo>
                  <a:pt x="282320" y="224790"/>
                </a:lnTo>
                <a:lnTo>
                  <a:pt x="2823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962144" y="1426463"/>
            <a:ext cx="376555" cy="413384"/>
          </a:xfrm>
          <a:custGeom>
            <a:rect l="l" t="t" r="r" b="b"/>
            <a:pathLst>
              <a:path w="376554" h="413384">
                <a:moveTo>
                  <a:pt x="282320" y="188213"/>
                </a:moveTo>
                <a:lnTo>
                  <a:pt x="94106" y="188213"/>
                </a:lnTo>
                <a:lnTo>
                  <a:pt x="94106" y="413003"/>
                </a:lnTo>
                <a:lnTo>
                  <a:pt x="282320" y="413003"/>
                </a:lnTo>
                <a:lnTo>
                  <a:pt x="282320" y="188213"/>
                </a:lnTo>
                <a:close/>
              </a:path>
              <a:path w="376554" h="413384">
                <a:moveTo>
                  <a:pt x="188213" y="0"/>
                </a:moveTo>
                <a:lnTo>
                  <a:pt x="0" y="188213"/>
                </a:lnTo>
                <a:lnTo>
                  <a:pt x="376427" y="188213"/>
                </a:lnTo>
                <a:lnTo>
                  <a:pt x="18821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405884" y="2378964"/>
            <a:ext cx="359689" cy="3124200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431791" y="2404872"/>
            <a:ext cx="257810" cy="3022600"/>
          </a:xfrm>
          <a:custGeom>
            <a:rect l="l" t="t" r="r" b="b"/>
            <a:pathLst>
              <a:path w="257810" h="3022600">
                <a:moveTo>
                  <a:pt x="0" y="0"/>
                </a:moveTo>
                <a:lnTo>
                  <a:pt x="0" y="3022091"/>
                </a:lnTo>
                <a:lnTo>
                  <a:pt x="257556" y="1511045"/>
                </a:lnTo>
                <a:lnTo>
                  <a:pt x="0" y="0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090036" y="2892298"/>
            <a:ext cx="983615" cy="805180"/>
          </a:xfrm>
          <a:custGeom>
            <a:rect l="l" t="t" r="r" b="b"/>
            <a:pathLst>
              <a:path w="983614" h="805179">
                <a:moveTo>
                  <a:pt x="0" y="472566"/>
                </a:moveTo>
                <a:lnTo>
                  <a:pt x="782827" y="0"/>
                </a:lnTo>
                <a:lnTo>
                  <a:pt x="983488" y="332359"/>
                </a:lnTo>
                <a:lnTo>
                  <a:pt x="200660" y="804926"/>
                </a:lnTo>
                <a:lnTo>
                  <a:pt x="0" y="472566"/>
                </a:lnTo>
                <a:close/>
              </a:path>
            </a:pathLst>
          </a:custGeom>
          <a:ln w="254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3358515" y="3093466"/>
            <a:ext cx="457200" cy="390525"/>
          </a:xfrm>
          <a:custGeom>
            <a:rect l="l" t="t" r="r" b="b"/>
            <a:pathLst>
              <a:path w="457200" h="390525">
                <a:moveTo>
                  <a:pt x="94614" y="298323"/>
                </a:moveTo>
                <a:lnTo>
                  <a:pt x="75819" y="298831"/>
                </a:lnTo>
                <a:lnTo>
                  <a:pt x="76561" y="321637"/>
                </a:lnTo>
                <a:lnTo>
                  <a:pt x="76534" y="338915"/>
                </a:lnTo>
                <a:lnTo>
                  <a:pt x="76416" y="347980"/>
                </a:lnTo>
                <a:lnTo>
                  <a:pt x="75515" y="368036"/>
                </a:lnTo>
                <a:lnTo>
                  <a:pt x="73660" y="388874"/>
                </a:lnTo>
                <a:lnTo>
                  <a:pt x="79883" y="389255"/>
                </a:lnTo>
                <a:lnTo>
                  <a:pt x="94237" y="346090"/>
                </a:lnTo>
                <a:lnTo>
                  <a:pt x="94624" y="327279"/>
                </a:lnTo>
                <a:lnTo>
                  <a:pt x="94614" y="298323"/>
                </a:lnTo>
                <a:close/>
              </a:path>
              <a:path w="457200" h="390525">
                <a:moveTo>
                  <a:pt x="138617" y="255016"/>
                </a:moveTo>
                <a:lnTo>
                  <a:pt x="116459" y="255016"/>
                </a:lnTo>
                <a:lnTo>
                  <a:pt x="160020" y="327279"/>
                </a:lnTo>
                <a:lnTo>
                  <a:pt x="162617" y="333424"/>
                </a:lnTo>
                <a:lnTo>
                  <a:pt x="133203" y="359767"/>
                </a:lnTo>
                <a:lnTo>
                  <a:pt x="125349" y="363600"/>
                </a:lnTo>
                <a:lnTo>
                  <a:pt x="130429" y="369443"/>
                </a:lnTo>
                <a:lnTo>
                  <a:pt x="135000" y="374776"/>
                </a:lnTo>
                <a:lnTo>
                  <a:pt x="138937" y="379475"/>
                </a:lnTo>
                <a:lnTo>
                  <a:pt x="147012" y="374715"/>
                </a:lnTo>
                <a:lnTo>
                  <a:pt x="168783" y="361696"/>
                </a:lnTo>
                <a:lnTo>
                  <a:pt x="178806" y="353528"/>
                </a:lnTo>
                <a:lnTo>
                  <a:pt x="183911" y="344265"/>
                </a:lnTo>
                <a:lnTo>
                  <a:pt x="184088" y="333906"/>
                </a:lnTo>
                <a:lnTo>
                  <a:pt x="179324" y="322453"/>
                </a:lnTo>
                <a:lnTo>
                  <a:pt x="138617" y="255016"/>
                </a:lnTo>
                <a:close/>
              </a:path>
              <a:path w="457200" h="390525">
                <a:moveTo>
                  <a:pt x="205994" y="181483"/>
                </a:moveTo>
                <a:lnTo>
                  <a:pt x="16510" y="295910"/>
                </a:lnTo>
                <a:lnTo>
                  <a:pt x="25146" y="310261"/>
                </a:lnTo>
                <a:lnTo>
                  <a:pt x="116459" y="255016"/>
                </a:lnTo>
                <a:lnTo>
                  <a:pt x="138617" y="255016"/>
                </a:lnTo>
                <a:lnTo>
                  <a:pt x="132714" y="245237"/>
                </a:lnTo>
                <a:lnTo>
                  <a:pt x="214630" y="195834"/>
                </a:lnTo>
                <a:lnTo>
                  <a:pt x="205994" y="181483"/>
                </a:lnTo>
                <a:close/>
              </a:path>
              <a:path w="457200" h="390525">
                <a:moveTo>
                  <a:pt x="178562" y="237362"/>
                </a:moveTo>
                <a:lnTo>
                  <a:pt x="170942" y="253746"/>
                </a:lnTo>
                <a:lnTo>
                  <a:pt x="189656" y="261010"/>
                </a:lnTo>
                <a:lnTo>
                  <a:pt x="209407" y="269097"/>
                </a:lnTo>
                <a:lnTo>
                  <a:pt x="230181" y="278016"/>
                </a:lnTo>
                <a:lnTo>
                  <a:pt x="251968" y="287782"/>
                </a:lnTo>
                <a:lnTo>
                  <a:pt x="260350" y="270129"/>
                </a:lnTo>
                <a:lnTo>
                  <a:pt x="239891" y="261294"/>
                </a:lnTo>
                <a:lnTo>
                  <a:pt x="219456" y="252888"/>
                </a:lnTo>
                <a:lnTo>
                  <a:pt x="199020" y="244911"/>
                </a:lnTo>
                <a:lnTo>
                  <a:pt x="178562" y="237362"/>
                </a:lnTo>
                <a:close/>
              </a:path>
              <a:path w="457200" h="390525">
                <a:moveTo>
                  <a:pt x="258589" y="169925"/>
                </a:moveTo>
                <a:lnTo>
                  <a:pt x="240792" y="169925"/>
                </a:lnTo>
                <a:lnTo>
                  <a:pt x="308229" y="281686"/>
                </a:lnTo>
                <a:lnTo>
                  <a:pt x="321310" y="273812"/>
                </a:lnTo>
                <a:lnTo>
                  <a:pt x="258589" y="169925"/>
                </a:lnTo>
                <a:close/>
              </a:path>
              <a:path w="457200" h="390525">
                <a:moveTo>
                  <a:pt x="305815" y="157987"/>
                </a:moveTo>
                <a:lnTo>
                  <a:pt x="304673" y="173355"/>
                </a:lnTo>
                <a:lnTo>
                  <a:pt x="312814" y="174236"/>
                </a:lnTo>
                <a:lnTo>
                  <a:pt x="320659" y="175164"/>
                </a:lnTo>
                <a:lnTo>
                  <a:pt x="328193" y="176141"/>
                </a:lnTo>
                <a:lnTo>
                  <a:pt x="335407" y="177164"/>
                </a:lnTo>
                <a:lnTo>
                  <a:pt x="335982" y="191595"/>
                </a:lnTo>
                <a:lnTo>
                  <a:pt x="336077" y="198500"/>
                </a:lnTo>
                <a:lnTo>
                  <a:pt x="334756" y="216471"/>
                </a:lnTo>
                <a:lnTo>
                  <a:pt x="331102" y="235850"/>
                </a:lnTo>
                <a:lnTo>
                  <a:pt x="325247" y="255016"/>
                </a:lnTo>
                <a:lnTo>
                  <a:pt x="332105" y="256921"/>
                </a:lnTo>
                <a:lnTo>
                  <a:pt x="338200" y="258953"/>
                </a:lnTo>
                <a:lnTo>
                  <a:pt x="343281" y="261112"/>
                </a:lnTo>
                <a:lnTo>
                  <a:pt x="352333" y="222033"/>
                </a:lnTo>
                <a:lnTo>
                  <a:pt x="353286" y="187198"/>
                </a:lnTo>
                <a:lnTo>
                  <a:pt x="353329" y="182245"/>
                </a:lnTo>
                <a:lnTo>
                  <a:pt x="349556" y="160528"/>
                </a:lnTo>
                <a:lnTo>
                  <a:pt x="332994" y="160528"/>
                </a:lnTo>
                <a:lnTo>
                  <a:pt x="325729" y="159648"/>
                </a:lnTo>
                <a:lnTo>
                  <a:pt x="318785" y="158924"/>
                </a:lnTo>
                <a:lnTo>
                  <a:pt x="312152" y="158367"/>
                </a:lnTo>
                <a:lnTo>
                  <a:pt x="305815" y="157987"/>
                </a:lnTo>
                <a:close/>
              </a:path>
              <a:path w="457200" h="390525">
                <a:moveTo>
                  <a:pt x="154939" y="135382"/>
                </a:moveTo>
                <a:lnTo>
                  <a:pt x="0" y="228854"/>
                </a:lnTo>
                <a:lnTo>
                  <a:pt x="8636" y="243205"/>
                </a:lnTo>
                <a:lnTo>
                  <a:pt x="163702" y="149606"/>
                </a:lnTo>
                <a:lnTo>
                  <a:pt x="154939" y="135382"/>
                </a:lnTo>
                <a:close/>
              </a:path>
              <a:path w="457200" h="390525">
                <a:moveTo>
                  <a:pt x="222504" y="81280"/>
                </a:moveTo>
                <a:lnTo>
                  <a:pt x="206756" y="87122"/>
                </a:lnTo>
                <a:lnTo>
                  <a:pt x="215042" y="116079"/>
                </a:lnTo>
                <a:lnTo>
                  <a:pt x="221043" y="144859"/>
                </a:lnTo>
                <a:lnTo>
                  <a:pt x="224743" y="173355"/>
                </a:lnTo>
                <a:lnTo>
                  <a:pt x="226187" y="201930"/>
                </a:lnTo>
                <a:lnTo>
                  <a:pt x="232790" y="207010"/>
                </a:lnTo>
                <a:lnTo>
                  <a:pt x="238379" y="211582"/>
                </a:lnTo>
                <a:lnTo>
                  <a:pt x="242950" y="215773"/>
                </a:lnTo>
                <a:lnTo>
                  <a:pt x="242844" y="207010"/>
                </a:lnTo>
                <a:lnTo>
                  <a:pt x="242730" y="201930"/>
                </a:lnTo>
                <a:lnTo>
                  <a:pt x="242395" y="192611"/>
                </a:lnTo>
                <a:lnTo>
                  <a:pt x="241718" y="181215"/>
                </a:lnTo>
                <a:lnTo>
                  <a:pt x="240792" y="169925"/>
                </a:lnTo>
                <a:lnTo>
                  <a:pt x="258589" y="169925"/>
                </a:lnTo>
                <a:lnTo>
                  <a:pt x="235204" y="131191"/>
                </a:lnTo>
                <a:lnTo>
                  <a:pt x="232612" y="118552"/>
                </a:lnTo>
                <a:lnTo>
                  <a:pt x="229616" y="105997"/>
                </a:lnTo>
                <a:lnTo>
                  <a:pt x="226238" y="93561"/>
                </a:lnTo>
                <a:lnTo>
                  <a:pt x="222504" y="81280"/>
                </a:lnTo>
                <a:close/>
              </a:path>
              <a:path w="457200" h="390525">
                <a:moveTo>
                  <a:pt x="352298" y="0"/>
                </a:moveTo>
                <a:lnTo>
                  <a:pt x="338455" y="8509"/>
                </a:lnTo>
                <a:lnTo>
                  <a:pt x="431926" y="163449"/>
                </a:lnTo>
                <a:lnTo>
                  <a:pt x="435863" y="169925"/>
                </a:lnTo>
                <a:lnTo>
                  <a:pt x="437514" y="174498"/>
                </a:lnTo>
                <a:lnTo>
                  <a:pt x="436995" y="177164"/>
                </a:lnTo>
                <a:lnTo>
                  <a:pt x="436752" y="179832"/>
                </a:lnTo>
                <a:lnTo>
                  <a:pt x="434213" y="182625"/>
                </a:lnTo>
                <a:lnTo>
                  <a:pt x="424062" y="188446"/>
                </a:lnTo>
                <a:lnTo>
                  <a:pt x="418195" y="191595"/>
                </a:lnTo>
                <a:lnTo>
                  <a:pt x="411541" y="194958"/>
                </a:lnTo>
                <a:lnTo>
                  <a:pt x="404113" y="198500"/>
                </a:lnTo>
                <a:lnTo>
                  <a:pt x="408559" y="203073"/>
                </a:lnTo>
                <a:lnTo>
                  <a:pt x="412750" y="207899"/>
                </a:lnTo>
                <a:lnTo>
                  <a:pt x="416306" y="212725"/>
                </a:lnTo>
                <a:lnTo>
                  <a:pt x="432371" y="203581"/>
                </a:lnTo>
                <a:lnTo>
                  <a:pt x="438415" y="200009"/>
                </a:lnTo>
                <a:lnTo>
                  <a:pt x="451104" y="192150"/>
                </a:lnTo>
                <a:lnTo>
                  <a:pt x="455422" y="187198"/>
                </a:lnTo>
                <a:lnTo>
                  <a:pt x="456057" y="182245"/>
                </a:lnTo>
                <a:lnTo>
                  <a:pt x="456946" y="176911"/>
                </a:lnTo>
                <a:lnTo>
                  <a:pt x="454533" y="169291"/>
                </a:lnTo>
                <a:lnTo>
                  <a:pt x="352298" y="0"/>
                </a:lnTo>
                <a:close/>
              </a:path>
              <a:path w="457200" h="390525">
                <a:moveTo>
                  <a:pt x="278553" y="87630"/>
                </a:moveTo>
                <a:lnTo>
                  <a:pt x="261112" y="87630"/>
                </a:lnTo>
                <a:lnTo>
                  <a:pt x="271184" y="117633"/>
                </a:lnTo>
                <a:lnTo>
                  <a:pt x="277971" y="145351"/>
                </a:lnTo>
                <a:lnTo>
                  <a:pt x="281471" y="170783"/>
                </a:lnTo>
                <a:lnTo>
                  <a:pt x="281686" y="193929"/>
                </a:lnTo>
                <a:lnTo>
                  <a:pt x="287400" y="195707"/>
                </a:lnTo>
                <a:lnTo>
                  <a:pt x="292862" y="197866"/>
                </a:lnTo>
                <a:lnTo>
                  <a:pt x="297942" y="200279"/>
                </a:lnTo>
                <a:lnTo>
                  <a:pt x="298503" y="187198"/>
                </a:lnTo>
                <a:lnTo>
                  <a:pt x="298387" y="179832"/>
                </a:lnTo>
                <a:lnTo>
                  <a:pt x="297656" y="166814"/>
                </a:lnTo>
                <a:lnTo>
                  <a:pt x="295013" y="148093"/>
                </a:lnTo>
                <a:lnTo>
                  <a:pt x="290702" y="128016"/>
                </a:lnTo>
                <a:lnTo>
                  <a:pt x="316364" y="112522"/>
                </a:lnTo>
                <a:lnTo>
                  <a:pt x="286638" y="112522"/>
                </a:lnTo>
                <a:lnTo>
                  <a:pt x="284160" y="104427"/>
                </a:lnTo>
                <a:lnTo>
                  <a:pt x="281479" y="96154"/>
                </a:lnTo>
                <a:lnTo>
                  <a:pt x="278553" y="87630"/>
                </a:lnTo>
                <a:close/>
              </a:path>
              <a:path w="457200" h="390525">
                <a:moveTo>
                  <a:pt x="336296" y="50673"/>
                </a:moveTo>
                <a:lnTo>
                  <a:pt x="322707" y="58928"/>
                </a:lnTo>
                <a:lnTo>
                  <a:pt x="390398" y="171069"/>
                </a:lnTo>
                <a:lnTo>
                  <a:pt x="403987" y="162941"/>
                </a:lnTo>
                <a:lnTo>
                  <a:pt x="336296" y="50673"/>
                </a:lnTo>
                <a:close/>
              </a:path>
              <a:path w="457200" h="390525">
                <a:moveTo>
                  <a:pt x="334884" y="111760"/>
                </a:moveTo>
                <a:lnTo>
                  <a:pt x="317626" y="111760"/>
                </a:lnTo>
                <a:lnTo>
                  <a:pt x="322671" y="124077"/>
                </a:lnTo>
                <a:lnTo>
                  <a:pt x="326929" y="136286"/>
                </a:lnTo>
                <a:lnTo>
                  <a:pt x="330378" y="148425"/>
                </a:lnTo>
                <a:lnTo>
                  <a:pt x="332994" y="160528"/>
                </a:lnTo>
                <a:lnTo>
                  <a:pt x="349556" y="160528"/>
                </a:lnTo>
                <a:lnTo>
                  <a:pt x="346531" y="143115"/>
                </a:lnTo>
                <a:lnTo>
                  <a:pt x="334884" y="111760"/>
                </a:lnTo>
                <a:close/>
              </a:path>
              <a:path w="457200" h="390525">
                <a:moveTo>
                  <a:pt x="323723" y="90043"/>
                </a:moveTo>
                <a:lnTo>
                  <a:pt x="286638" y="112522"/>
                </a:lnTo>
                <a:lnTo>
                  <a:pt x="316364" y="112522"/>
                </a:lnTo>
                <a:lnTo>
                  <a:pt x="317626" y="111760"/>
                </a:lnTo>
                <a:lnTo>
                  <a:pt x="334884" y="111760"/>
                </a:lnTo>
                <a:lnTo>
                  <a:pt x="331724" y="103250"/>
                </a:lnTo>
                <a:lnTo>
                  <a:pt x="323723" y="90043"/>
                </a:lnTo>
                <a:close/>
              </a:path>
              <a:path w="457200" h="390525">
                <a:moveTo>
                  <a:pt x="306324" y="42163"/>
                </a:moveTo>
                <a:lnTo>
                  <a:pt x="232410" y="86868"/>
                </a:lnTo>
                <a:lnTo>
                  <a:pt x="240411" y="100203"/>
                </a:lnTo>
                <a:lnTo>
                  <a:pt x="261112" y="87630"/>
                </a:lnTo>
                <a:lnTo>
                  <a:pt x="278553" y="87630"/>
                </a:lnTo>
                <a:lnTo>
                  <a:pt x="275463" y="79121"/>
                </a:lnTo>
                <a:lnTo>
                  <a:pt x="314451" y="55499"/>
                </a:lnTo>
                <a:lnTo>
                  <a:pt x="306324" y="42163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5"/>
              <a:t>© </a:t>
            </a:r>
            <a:r>
              <a:rPr spc="-10"/>
              <a:t>2018 </a:t>
            </a:r>
            <a:r>
              <a:rPr spc="-5"/>
              <a:t>Korn </a:t>
            </a:r>
            <a:r>
              <a:rPr spc="-15"/>
              <a:t>Ferry. </a:t>
            </a:r>
            <a:r>
              <a:rPr spc="-5"/>
              <a:t>All rights</a:t>
            </a:r>
            <a:r>
              <a:rPr spc="-40"/>
              <a:t> </a:t>
            </a:r>
            <a:r>
              <a:rPr spc="-10"/>
              <a:t>reserved</a:t>
            </a:r>
          </a:p>
        </p:txBody>
      </p:sp>
      <p:sp>
        <p:nvSpPr>
          <p:cNvPr id="44" name="object 4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/>
              <a:t>29</a:t>
            </a:fld>
            <a:endParaRPr spc="-5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08621" y="6552124"/>
            <a:ext cx="1226820" cy="99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70"/>
              </a:lnSpc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2018 </a:t>
            </a:r>
            <a:r>
              <a:rPr sz="700" spc="-5">
                <a:latin typeface="Arial"/>
                <a:cs typeface="Arial"/>
              </a:rPr>
              <a:t>Korn </a:t>
            </a:r>
            <a:r>
              <a:rPr sz="700" spc="-15">
                <a:latin typeface="Arial"/>
                <a:cs typeface="Arial"/>
              </a:rPr>
              <a:t>Ferry. </a:t>
            </a:r>
            <a:r>
              <a:rPr sz="700" spc="-5">
                <a:latin typeface="Arial"/>
                <a:cs typeface="Arial"/>
              </a:rPr>
              <a:t>All rights</a:t>
            </a:r>
            <a:r>
              <a:rPr sz="700" spc="-75">
                <a:latin typeface="Arial"/>
                <a:cs typeface="Arial"/>
              </a:rPr>
              <a:t> </a:t>
            </a:r>
            <a:r>
              <a:rPr sz="700" spc="-5">
                <a:latin typeface="Arial"/>
                <a:cs typeface="Arial"/>
              </a:rPr>
              <a:t>re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222360" y="6531050"/>
            <a:ext cx="28956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latin typeface="Arial"/>
                <a:cs typeface="Arial"/>
              </a:rPr>
              <a:t>s</a:t>
            </a:r>
            <a:r>
              <a:rPr sz="700" spc="-10">
                <a:latin typeface="Arial"/>
                <a:cs typeface="Arial"/>
              </a:rPr>
              <a:t>er</a:t>
            </a:r>
            <a:r>
              <a:rPr sz="700" spc="-5">
                <a:latin typeface="Arial"/>
                <a:cs typeface="Arial"/>
              </a:rPr>
              <a:t>v</a:t>
            </a:r>
            <a:r>
              <a:rPr sz="700" spc="-10">
                <a:latin typeface="Arial"/>
                <a:cs typeface="Arial"/>
              </a:rPr>
              <a:t>e</a:t>
            </a:r>
            <a:r>
              <a:rPr sz="700" spc="-5">
                <a:latin typeface="Arial"/>
                <a:cs typeface="Arial"/>
              </a:rPr>
              <a:t>d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761603" y="6531050"/>
            <a:ext cx="12318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Arial"/>
                <a:cs typeface="Arial"/>
              </a:rPr>
              <a:t>30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56560" y="790954"/>
            <a:ext cx="5253228" cy="59557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092188" y="4288916"/>
            <a:ext cx="983615" cy="805180"/>
          </a:xfrm>
          <a:custGeom>
            <a:rect l="l" t="t" r="r" b="b"/>
            <a:pathLst>
              <a:path w="983615" h="805179">
                <a:moveTo>
                  <a:pt x="0" y="472566"/>
                </a:moveTo>
                <a:lnTo>
                  <a:pt x="782827" y="0"/>
                </a:lnTo>
                <a:lnTo>
                  <a:pt x="983487" y="332358"/>
                </a:lnTo>
                <a:lnTo>
                  <a:pt x="200659" y="804925"/>
                </a:lnTo>
                <a:lnTo>
                  <a:pt x="0" y="472566"/>
                </a:lnTo>
                <a:close/>
              </a:path>
            </a:pathLst>
          </a:custGeom>
          <a:ln w="254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360666" y="4490084"/>
            <a:ext cx="457200" cy="390525"/>
          </a:xfrm>
          <a:custGeom>
            <a:rect l="l" t="t" r="r" b="b"/>
            <a:pathLst>
              <a:path w="457200" h="390525">
                <a:moveTo>
                  <a:pt x="94614" y="298322"/>
                </a:moveTo>
                <a:lnTo>
                  <a:pt x="75945" y="298831"/>
                </a:lnTo>
                <a:lnTo>
                  <a:pt x="76686" y="321637"/>
                </a:lnTo>
                <a:lnTo>
                  <a:pt x="76649" y="338915"/>
                </a:lnTo>
                <a:lnTo>
                  <a:pt x="76524" y="347979"/>
                </a:lnTo>
                <a:lnTo>
                  <a:pt x="75588" y="368036"/>
                </a:lnTo>
                <a:lnTo>
                  <a:pt x="73659" y="388873"/>
                </a:lnTo>
                <a:lnTo>
                  <a:pt x="80009" y="389254"/>
                </a:lnTo>
                <a:lnTo>
                  <a:pt x="94283" y="346090"/>
                </a:lnTo>
                <a:lnTo>
                  <a:pt x="94676" y="327278"/>
                </a:lnTo>
                <a:lnTo>
                  <a:pt x="94614" y="298322"/>
                </a:lnTo>
                <a:close/>
              </a:path>
              <a:path w="457200" h="390525">
                <a:moveTo>
                  <a:pt x="138694" y="255142"/>
                </a:moveTo>
                <a:lnTo>
                  <a:pt x="116458" y="255142"/>
                </a:lnTo>
                <a:lnTo>
                  <a:pt x="160147" y="327278"/>
                </a:lnTo>
                <a:lnTo>
                  <a:pt x="162688" y="333424"/>
                </a:lnTo>
                <a:lnTo>
                  <a:pt x="133310" y="359820"/>
                </a:lnTo>
                <a:lnTo>
                  <a:pt x="125475" y="363600"/>
                </a:lnTo>
                <a:lnTo>
                  <a:pt x="130555" y="369442"/>
                </a:lnTo>
                <a:lnTo>
                  <a:pt x="168909" y="361695"/>
                </a:lnTo>
                <a:lnTo>
                  <a:pt x="184108" y="333906"/>
                </a:lnTo>
                <a:lnTo>
                  <a:pt x="179324" y="322452"/>
                </a:lnTo>
                <a:lnTo>
                  <a:pt x="138694" y="255142"/>
                </a:lnTo>
                <a:close/>
              </a:path>
              <a:path w="457200" h="390525">
                <a:moveTo>
                  <a:pt x="206120" y="181482"/>
                </a:moveTo>
                <a:lnTo>
                  <a:pt x="16509" y="295909"/>
                </a:lnTo>
                <a:lnTo>
                  <a:pt x="25145" y="310260"/>
                </a:lnTo>
                <a:lnTo>
                  <a:pt x="116458" y="255142"/>
                </a:lnTo>
                <a:lnTo>
                  <a:pt x="138694" y="255142"/>
                </a:lnTo>
                <a:lnTo>
                  <a:pt x="132714" y="245237"/>
                </a:lnTo>
                <a:lnTo>
                  <a:pt x="214756" y="195833"/>
                </a:lnTo>
                <a:lnTo>
                  <a:pt x="206120" y="181482"/>
                </a:lnTo>
                <a:close/>
              </a:path>
              <a:path w="457200" h="390525">
                <a:moveTo>
                  <a:pt x="178561" y="237362"/>
                </a:moveTo>
                <a:lnTo>
                  <a:pt x="170941" y="253745"/>
                </a:lnTo>
                <a:lnTo>
                  <a:pt x="189710" y="261010"/>
                </a:lnTo>
                <a:lnTo>
                  <a:pt x="209454" y="269097"/>
                </a:lnTo>
                <a:lnTo>
                  <a:pt x="230199" y="278016"/>
                </a:lnTo>
                <a:lnTo>
                  <a:pt x="251967" y="287781"/>
                </a:lnTo>
                <a:lnTo>
                  <a:pt x="260476" y="270128"/>
                </a:lnTo>
                <a:lnTo>
                  <a:pt x="239998" y="261294"/>
                </a:lnTo>
                <a:lnTo>
                  <a:pt x="219519" y="252888"/>
                </a:lnTo>
                <a:lnTo>
                  <a:pt x="199040" y="244911"/>
                </a:lnTo>
                <a:lnTo>
                  <a:pt x="178561" y="237362"/>
                </a:lnTo>
                <a:close/>
              </a:path>
              <a:path w="457200" h="390525">
                <a:moveTo>
                  <a:pt x="258533" y="169925"/>
                </a:moveTo>
                <a:lnTo>
                  <a:pt x="240791" y="169925"/>
                </a:lnTo>
                <a:lnTo>
                  <a:pt x="308355" y="281685"/>
                </a:lnTo>
                <a:lnTo>
                  <a:pt x="321309" y="273812"/>
                </a:lnTo>
                <a:lnTo>
                  <a:pt x="258533" y="169925"/>
                </a:lnTo>
                <a:close/>
              </a:path>
              <a:path w="457200" h="390525">
                <a:moveTo>
                  <a:pt x="305942" y="157987"/>
                </a:moveTo>
                <a:lnTo>
                  <a:pt x="304673" y="173354"/>
                </a:lnTo>
                <a:lnTo>
                  <a:pt x="312868" y="174236"/>
                </a:lnTo>
                <a:lnTo>
                  <a:pt x="320706" y="175164"/>
                </a:lnTo>
                <a:lnTo>
                  <a:pt x="328211" y="176141"/>
                </a:lnTo>
                <a:lnTo>
                  <a:pt x="335406" y="177164"/>
                </a:lnTo>
                <a:lnTo>
                  <a:pt x="335999" y="191643"/>
                </a:lnTo>
                <a:lnTo>
                  <a:pt x="336100" y="198500"/>
                </a:lnTo>
                <a:lnTo>
                  <a:pt x="334819" y="216471"/>
                </a:lnTo>
                <a:lnTo>
                  <a:pt x="331210" y="235850"/>
                </a:lnTo>
                <a:lnTo>
                  <a:pt x="325374" y="255015"/>
                </a:lnTo>
                <a:lnTo>
                  <a:pt x="332231" y="256920"/>
                </a:lnTo>
                <a:lnTo>
                  <a:pt x="338200" y="258952"/>
                </a:lnTo>
                <a:lnTo>
                  <a:pt x="343280" y="261112"/>
                </a:lnTo>
                <a:lnTo>
                  <a:pt x="352351" y="222033"/>
                </a:lnTo>
                <a:lnTo>
                  <a:pt x="353330" y="187197"/>
                </a:lnTo>
                <a:lnTo>
                  <a:pt x="353376" y="182244"/>
                </a:lnTo>
                <a:lnTo>
                  <a:pt x="349607" y="160527"/>
                </a:lnTo>
                <a:lnTo>
                  <a:pt x="333120" y="160527"/>
                </a:lnTo>
                <a:lnTo>
                  <a:pt x="325784" y="159666"/>
                </a:lnTo>
                <a:lnTo>
                  <a:pt x="318817" y="158972"/>
                </a:lnTo>
                <a:lnTo>
                  <a:pt x="312207" y="158420"/>
                </a:lnTo>
                <a:lnTo>
                  <a:pt x="305942" y="157987"/>
                </a:lnTo>
                <a:close/>
              </a:path>
              <a:path w="457200" h="390525">
                <a:moveTo>
                  <a:pt x="155066" y="135381"/>
                </a:moveTo>
                <a:lnTo>
                  <a:pt x="0" y="228853"/>
                </a:lnTo>
                <a:lnTo>
                  <a:pt x="8762" y="243204"/>
                </a:lnTo>
                <a:lnTo>
                  <a:pt x="163702" y="149732"/>
                </a:lnTo>
                <a:lnTo>
                  <a:pt x="155066" y="135381"/>
                </a:lnTo>
                <a:close/>
              </a:path>
              <a:path w="457200" h="390525">
                <a:moveTo>
                  <a:pt x="222630" y="81279"/>
                </a:moveTo>
                <a:lnTo>
                  <a:pt x="206755" y="87121"/>
                </a:lnTo>
                <a:lnTo>
                  <a:pt x="215044" y="116079"/>
                </a:lnTo>
                <a:lnTo>
                  <a:pt x="221059" y="144859"/>
                </a:lnTo>
                <a:lnTo>
                  <a:pt x="224796" y="173354"/>
                </a:lnTo>
                <a:lnTo>
                  <a:pt x="226313" y="201929"/>
                </a:lnTo>
                <a:lnTo>
                  <a:pt x="232790" y="207009"/>
                </a:lnTo>
                <a:lnTo>
                  <a:pt x="238378" y="211581"/>
                </a:lnTo>
                <a:lnTo>
                  <a:pt x="242950" y="215772"/>
                </a:lnTo>
                <a:lnTo>
                  <a:pt x="242827" y="204180"/>
                </a:lnTo>
                <a:lnTo>
                  <a:pt x="242383" y="191643"/>
                </a:lnTo>
                <a:lnTo>
                  <a:pt x="241772" y="181232"/>
                </a:lnTo>
                <a:lnTo>
                  <a:pt x="240791" y="169925"/>
                </a:lnTo>
                <a:lnTo>
                  <a:pt x="258533" y="169925"/>
                </a:lnTo>
                <a:lnTo>
                  <a:pt x="235203" y="131317"/>
                </a:lnTo>
                <a:lnTo>
                  <a:pt x="232632" y="118623"/>
                </a:lnTo>
                <a:lnTo>
                  <a:pt x="229679" y="106060"/>
                </a:lnTo>
                <a:lnTo>
                  <a:pt x="226345" y="93616"/>
                </a:lnTo>
                <a:lnTo>
                  <a:pt x="222630" y="81279"/>
                </a:lnTo>
                <a:close/>
              </a:path>
              <a:path w="457200" h="390525">
                <a:moveTo>
                  <a:pt x="352425" y="0"/>
                </a:moveTo>
                <a:lnTo>
                  <a:pt x="338454" y="8508"/>
                </a:lnTo>
                <a:lnTo>
                  <a:pt x="432053" y="163448"/>
                </a:lnTo>
                <a:lnTo>
                  <a:pt x="435990" y="169925"/>
                </a:lnTo>
                <a:lnTo>
                  <a:pt x="437641" y="174497"/>
                </a:lnTo>
                <a:lnTo>
                  <a:pt x="437122" y="177164"/>
                </a:lnTo>
                <a:lnTo>
                  <a:pt x="436879" y="179831"/>
                </a:lnTo>
                <a:lnTo>
                  <a:pt x="434212" y="182625"/>
                </a:lnTo>
                <a:lnTo>
                  <a:pt x="424062" y="188499"/>
                </a:lnTo>
                <a:lnTo>
                  <a:pt x="418195" y="191643"/>
                </a:lnTo>
                <a:lnTo>
                  <a:pt x="411541" y="194976"/>
                </a:lnTo>
                <a:lnTo>
                  <a:pt x="404113" y="198500"/>
                </a:lnTo>
                <a:lnTo>
                  <a:pt x="408685" y="203072"/>
                </a:lnTo>
                <a:lnTo>
                  <a:pt x="412750" y="207898"/>
                </a:lnTo>
                <a:lnTo>
                  <a:pt x="416432" y="212725"/>
                </a:lnTo>
                <a:lnTo>
                  <a:pt x="425102" y="207819"/>
                </a:lnTo>
                <a:lnTo>
                  <a:pt x="456352" y="181232"/>
                </a:lnTo>
                <a:lnTo>
                  <a:pt x="457073" y="176910"/>
                </a:lnTo>
                <a:lnTo>
                  <a:pt x="454532" y="169290"/>
                </a:lnTo>
                <a:lnTo>
                  <a:pt x="448690" y="159638"/>
                </a:lnTo>
                <a:lnTo>
                  <a:pt x="352425" y="0"/>
                </a:lnTo>
                <a:close/>
              </a:path>
              <a:path w="457200" h="390525">
                <a:moveTo>
                  <a:pt x="278571" y="87629"/>
                </a:moveTo>
                <a:lnTo>
                  <a:pt x="261238" y="87629"/>
                </a:lnTo>
                <a:lnTo>
                  <a:pt x="271238" y="117633"/>
                </a:lnTo>
                <a:lnTo>
                  <a:pt x="277987" y="145351"/>
                </a:lnTo>
                <a:lnTo>
                  <a:pt x="281473" y="170783"/>
                </a:lnTo>
                <a:lnTo>
                  <a:pt x="281685" y="193928"/>
                </a:lnTo>
                <a:lnTo>
                  <a:pt x="287400" y="195706"/>
                </a:lnTo>
                <a:lnTo>
                  <a:pt x="292861" y="197865"/>
                </a:lnTo>
                <a:lnTo>
                  <a:pt x="298068" y="200278"/>
                </a:lnTo>
                <a:lnTo>
                  <a:pt x="298701" y="185546"/>
                </a:lnTo>
                <a:lnTo>
                  <a:pt x="298592" y="181232"/>
                </a:lnTo>
                <a:lnTo>
                  <a:pt x="297783" y="166814"/>
                </a:lnTo>
                <a:lnTo>
                  <a:pt x="295140" y="148093"/>
                </a:lnTo>
                <a:lnTo>
                  <a:pt x="290829" y="128015"/>
                </a:lnTo>
                <a:lnTo>
                  <a:pt x="316370" y="112521"/>
                </a:lnTo>
                <a:lnTo>
                  <a:pt x="286638" y="112521"/>
                </a:lnTo>
                <a:lnTo>
                  <a:pt x="284214" y="104427"/>
                </a:lnTo>
                <a:lnTo>
                  <a:pt x="281527" y="96154"/>
                </a:lnTo>
                <a:lnTo>
                  <a:pt x="278571" y="87629"/>
                </a:lnTo>
                <a:close/>
              </a:path>
              <a:path w="457200" h="390525">
                <a:moveTo>
                  <a:pt x="336295" y="50672"/>
                </a:moveTo>
                <a:lnTo>
                  <a:pt x="322706" y="58927"/>
                </a:lnTo>
                <a:lnTo>
                  <a:pt x="390525" y="171069"/>
                </a:lnTo>
                <a:lnTo>
                  <a:pt x="403986" y="162940"/>
                </a:lnTo>
                <a:lnTo>
                  <a:pt x="336295" y="50672"/>
                </a:lnTo>
                <a:close/>
              </a:path>
              <a:path w="457200" h="390525">
                <a:moveTo>
                  <a:pt x="334896" y="111759"/>
                </a:moveTo>
                <a:lnTo>
                  <a:pt x="317626" y="111759"/>
                </a:lnTo>
                <a:lnTo>
                  <a:pt x="322726" y="124077"/>
                </a:lnTo>
                <a:lnTo>
                  <a:pt x="326993" y="136286"/>
                </a:lnTo>
                <a:lnTo>
                  <a:pt x="330450" y="148425"/>
                </a:lnTo>
                <a:lnTo>
                  <a:pt x="333120" y="160527"/>
                </a:lnTo>
                <a:lnTo>
                  <a:pt x="349607" y="160527"/>
                </a:lnTo>
                <a:lnTo>
                  <a:pt x="346584" y="143115"/>
                </a:lnTo>
                <a:lnTo>
                  <a:pt x="334896" y="111759"/>
                </a:lnTo>
                <a:close/>
              </a:path>
              <a:path w="457200" h="390525">
                <a:moveTo>
                  <a:pt x="323850" y="90042"/>
                </a:moveTo>
                <a:lnTo>
                  <a:pt x="286638" y="112521"/>
                </a:lnTo>
                <a:lnTo>
                  <a:pt x="316370" y="112521"/>
                </a:lnTo>
                <a:lnTo>
                  <a:pt x="317626" y="111759"/>
                </a:lnTo>
                <a:lnTo>
                  <a:pt x="334896" y="111759"/>
                </a:lnTo>
                <a:lnTo>
                  <a:pt x="331724" y="103250"/>
                </a:lnTo>
                <a:lnTo>
                  <a:pt x="323850" y="90042"/>
                </a:lnTo>
                <a:close/>
              </a:path>
              <a:path w="457200" h="390525">
                <a:moveTo>
                  <a:pt x="306324" y="42163"/>
                </a:moveTo>
                <a:lnTo>
                  <a:pt x="232409" y="86867"/>
                </a:lnTo>
                <a:lnTo>
                  <a:pt x="240537" y="100202"/>
                </a:lnTo>
                <a:lnTo>
                  <a:pt x="261238" y="87629"/>
                </a:lnTo>
                <a:lnTo>
                  <a:pt x="278571" y="87629"/>
                </a:lnTo>
                <a:lnTo>
                  <a:pt x="275462" y="79120"/>
                </a:lnTo>
                <a:lnTo>
                  <a:pt x="314451" y="55498"/>
                </a:lnTo>
                <a:lnTo>
                  <a:pt x="306324" y="42163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911601" y="791718"/>
            <a:ext cx="5326380" cy="568960"/>
          </a:xfrm>
          <a:custGeom>
            <a:rect l="l" t="t" r="r" b="b"/>
            <a:pathLst>
              <a:path w="5326380" h="568960">
                <a:moveTo>
                  <a:pt x="0" y="568451"/>
                </a:moveTo>
                <a:lnTo>
                  <a:pt x="5326380" y="568451"/>
                </a:lnTo>
                <a:lnTo>
                  <a:pt x="5326380" y="0"/>
                </a:lnTo>
                <a:lnTo>
                  <a:pt x="0" y="0"/>
                </a:lnTo>
                <a:lnTo>
                  <a:pt x="0" y="568451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920745" y="1690877"/>
            <a:ext cx="5326380" cy="568960"/>
          </a:xfrm>
          <a:custGeom>
            <a:rect l="l" t="t" r="r" b="b"/>
            <a:pathLst>
              <a:path w="5326380" h="568960">
                <a:moveTo>
                  <a:pt x="0" y="568451"/>
                </a:moveTo>
                <a:lnTo>
                  <a:pt x="5326380" y="568451"/>
                </a:lnTo>
                <a:lnTo>
                  <a:pt x="5326380" y="0"/>
                </a:lnTo>
                <a:lnTo>
                  <a:pt x="0" y="0"/>
                </a:lnTo>
                <a:lnTo>
                  <a:pt x="0" y="568451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920745" y="2361438"/>
            <a:ext cx="5326380" cy="568960"/>
          </a:xfrm>
          <a:custGeom>
            <a:rect l="l" t="t" r="r" b="b"/>
            <a:pathLst>
              <a:path w="5326380" h="568960">
                <a:moveTo>
                  <a:pt x="0" y="568451"/>
                </a:moveTo>
                <a:lnTo>
                  <a:pt x="5326380" y="568451"/>
                </a:lnTo>
                <a:lnTo>
                  <a:pt x="5326380" y="0"/>
                </a:lnTo>
                <a:lnTo>
                  <a:pt x="0" y="0"/>
                </a:lnTo>
                <a:lnTo>
                  <a:pt x="0" y="568451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920745" y="3295650"/>
            <a:ext cx="2052955" cy="1910080"/>
          </a:xfrm>
          <a:custGeom>
            <a:rect l="l" t="t" r="r" b="b"/>
            <a:pathLst>
              <a:path w="2052954" h="1910079">
                <a:moveTo>
                  <a:pt x="0" y="1909572"/>
                </a:moveTo>
                <a:lnTo>
                  <a:pt x="2052828" y="1909572"/>
                </a:lnTo>
                <a:lnTo>
                  <a:pt x="2052828" y="0"/>
                </a:lnTo>
                <a:lnTo>
                  <a:pt x="0" y="0"/>
                </a:lnTo>
                <a:lnTo>
                  <a:pt x="0" y="1909572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075682" y="3281934"/>
            <a:ext cx="3171825" cy="1923414"/>
          </a:xfrm>
          <a:custGeom>
            <a:rect l="l" t="t" r="r" b="b"/>
            <a:pathLst>
              <a:path w="3171825" h="1923414">
                <a:moveTo>
                  <a:pt x="0" y="1923288"/>
                </a:moveTo>
                <a:lnTo>
                  <a:pt x="3171443" y="1923288"/>
                </a:lnTo>
                <a:lnTo>
                  <a:pt x="3171443" y="0"/>
                </a:lnTo>
                <a:lnTo>
                  <a:pt x="0" y="0"/>
                </a:lnTo>
                <a:lnTo>
                  <a:pt x="0" y="1923288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911601" y="5429250"/>
            <a:ext cx="5326380" cy="1318260"/>
          </a:xfrm>
          <a:custGeom>
            <a:rect l="l" t="t" r="r" b="b"/>
            <a:pathLst>
              <a:path w="5326380" h="1318259">
                <a:moveTo>
                  <a:pt x="0" y="1318260"/>
                </a:moveTo>
                <a:lnTo>
                  <a:pt x="5326380" y="1318260"/>
                </a:lnTo>
                <a:lnTo>
                  <a:pt x="5326380" y="0"/>
                </a:lnTo>
                <a:lnTo>
                  <a:pt x="0" y="0"/>
                </a:lnTo>
                <a:lnTo>
                  <a:pt x="0" y="1318260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73608" y="765035"/>
            <a:ext cx="2432304" cy="6705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019555" y="889977"/>
            <a:ext cx="1385316" cy="47552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99516" y="790955"/>
            <a:ext cx="2331720" cy="568960"/>
          </a:xfrm>
          <a:custGeom>
            <a:rect l="l" t="t" r="r" b="b"/>
            <a:pathLst>
              <a:path w="2331720" h="568960">
                <a:moveTo>
                  <a:pt x="1978152" y="0"/>
                </a:moveTo>
                <a:lnTo>
                  <a:pt x="0" y="0"/>
                </a:lnTo>
                <a:lnTo>
                  <a:pt x="0" y="568452"/>
                </a:lnTo>
                <a:lnTo>
                  <a:pt x="1978152" y="568452"/>
                </a:lnTo>
                <a:lnTo>
                  <a:pt x="1978152" y="473710"/>
                </a:lnTo>
                <a:lnTo>
                  <a:pt x="2276653" y="473710"/>
                </a:lnTo>
                <a:lnTo>
                  <a:pt x="1978152" y="331597"/>
                </a:lnTo>
                <a:lnTo>
                  <a:pt x="1978152" y="0"/>
                </a:lnTo>
                <a:close/>
              </a:path>
              <a:path w="2331720" h="568960">
                <a:moveTo>
                  <a:pt x="2276653" y="473710"/>
                </a:moveTo>
                <a:lnTo>
                  <a:pt x="1978152" y="473710"/>
                </a:lnTo>
                <a:lnTo>
                  <a:pt x="2331339" y="499745"/>
                </a:lnTo>
                <a:lnTo>
                  <a:pt x="2276653" y="47371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140663" y="950213"/>
            <a:ext cx="109537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岗位基本信息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73608" y="1664195"/>
            <a:ext cx="2432304" cy="6705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62940" y="1680972"/>
            <a:ext cx="2098548" cy="69037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99516" y="1690116"/>
            <a:ext cx="2331720" cy="568960"/>
          </a:xfrm>
          <a:custGeom>
            <a:rect l="l" t="t" r="r" b="b"/>
            <a:pathLst>
              <a:path w="2331720" h="568960">
                <a:moveTo>
                  <a:pt x="1978152" y="0"/>
                </a:moveTo>
                <a:lnTo>
                  <a:pt x="0" y="0"/>
                </a:lnTo>
                <a:lnTo>
                  <a:pt x="0" y="568451"/>
                </a:lnTo>
                <a:lnTo>
                  <a:pt x="1978152" y="568451"/>
                </a:lnTo>
                <a:lnTo>
                  <a:pt x="1978152" y="473710"/>
                </a:lnTo>
                <a:lnTo>
                  <a:pt x="2276653" y="473710"/>
                </a:lnTo>
                <a:lnTo>
                  <a:pt x="1978152" y="331597"/>
                </a:lnTo>
                <a:lnTo>
                  <a:pt x="1978152" y="0"/>
                </a:lnTo>
                <a:close/>
              </a:path>
              <a:path w="2331720" h="568960">
                <a:moveTo>
                  <a:pt x="2276653" y="473710"/>
                </a:moveTo>
                <a:lnTo>
                  <a:pt x="1978152" y="473710"/>
                </a:lnTo>
                <a:lnTo>
                  <a:pt x="2331339" y="499745"/>
                </a:lnTo>
                <a:lnTo>
                  <a:pt x="2276653" y="47371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73608" y="2340851"/>
            <a:ext cx="2432304" cy="6705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62940" y="2357627"/>
            <a:ext cx="2098548" cy="69037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99516" y="2366772"/>
            <a:ext cx="2331720" cy="568960"/>
          </a:xfrm>
          <a:custGeom>
            <a:rect l="l" t="t" r="r" b="b"/>
            <a:pathLst>
              <a:path w="2331720" h="568960">
                <a:moveTo>
                  <a:pt x="1978152" y="0"/>
                </a:moveTo>
                <a:lnTo>
                  <a:pt x="0" y="0"/>
                </a:lnTo>
                <a:lnTo>
                  <a:pt x="0" y="568451"/>
                </a:lnTo>
                <a:lnTo>
                  <a:pt x="1978152" y="568451"/>
                </a:lnTo>
                <a:lnTo>
                  <a:pt x="1978152" y="473710"/>
                </a:lnTo>
                <a:lnTo>
                  <a:pt x="2276653" y="473710"/>
                </a:lnTo>
                <a:lnTo>
                  <a:pt x="1978152" y="331597"/>
                </a:lnTo>
                <a:lnTo>
                  <a:pt x="1978152" y="0"/>
                </a:lnTo>
                <a:close/>
              </a:path>
              <a:path w="2331720" h="568960">
                <a:moveTo>
                  <a:pt x="2276653" y="473710"/>
                </a:moveTo>
                <a:lnTo>
                  <a:pt x="1978152" y="473710"/>
                </a:lnTo>
                <a:lnTo>
                  <a:pt x="2331339" y="499744"/>
                </a:lnTo>
                <a:lnTo>
                  <a:pt x="2276653" y="47371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784047" y="1740484"/>
            <a:ext cx="1808480" cy="1132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明确上下级汇报关系及</a:t>
            </a:r>
            <a:endParaRPr sz="1400">
              <a:latin typeface="Noto Sans CJK JP Regular"/>
              <a:cs typeface="Noto Sans CJK JP Regular"/>
            </a:endParaRPr>
          </a:p>
          <a:p>
            <a:pPr marL="344805">
              <a:lnSpc>
                <a:spcPct val="100000"/>
              </a:lnSpc>
              <a:spcBef>
                <a:spcPts val="1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合作</a:t>
            </a:r>
            <a:r>
              <a:rPr sz="1400" spc="5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协调部门</a:t>
            </a:r>
            <a:endParaRPr sz="1400">
              <a:latin typeface="Noto Sans CJK JP Regular"/>
              <a:cs typeface="Noto Sans CJK JP Regular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Times New Roman"/>
              <a:cs typeface="Times New Roman"/>
            </a:endParaRPr>
          </a:p>
          <a:p>
            <a:pPr marL="102235" marR="5080" indent="-90170">
              <a:lnSpc>
                <a:spcPct val="100699"/>
              </a:lnSpc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明确工作权限，包括业 务、人事、财务权限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73608" y="3229343"/>
            <a:ext cx="2432304" cy="87021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62940" y="3348215"/>
            <a:ext cx="2098548" cy="68886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99516" y="3255264"/>
            <a:ext cx="2331720" cy="768350"/>
          </a:xfrm>
          <a:custGeom>
            <a:rect l="l" t="t" r="r" b="b"/>
            <a:pathLst>
              <a:path w="2331720" h="768350">
                <a:moveTo>
                  <a:pt x="1978152" y="0"/>
                </a:moveTo>
                <a:lnTo>
                  <a:pt x="0" y="0"/>
                </a:lnTo>
                <a:lnTo>
                  <a:pt x="0" y="768096"/>
                </a:lnTo>
                <a:lnTo>
                  <a:pt x="1978152" y="768096"/>
                </a:lnTo>
                <a:lnTo>
                  <a:pt x="1978152" y="640080"/>
                </a:lnTo>
                <a:lnTo>
                  <a:pt x="2276653" y="640080"/>
                </a:lnTo>
                <a:lnTo>
                  <a:pt x="1978152" y="448056"/>
                </a:lnTo>
                <a:lnTo>
                  <a:pt x="1978152" y="0"/>
                </a:lnTo>
                <a:close/>
              </a:path>
              <a:path w="2331720" h="768350">
                <a:moveTo>
                  <a:pt x="2276653" y="640080"/>
                </a:moveTo>
                <a:lnTo>
                  <a:pt x="1978152" y="640080"/>
                </a:lnTo>
                <a:lnTo>
                  <a:pt x="2331339" y="675259"/>
                </a:lnTo>
                <a:lnTo>
                  <a:pt x="2276653" y="64008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784047" y="3408426"/>
            <a:ext cx="180848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0670" marR="5080" indent="-268605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岗位核心绩效关联任务 岗位的主要职责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73608" y="5416296"/>
            <a:ext cx="2432304" cy="87021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62940" y="5533644"/>
            <a:ext cx="2098548" cy="690372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99516" y="5442203"/>
            <a:ext cx="2331720" cy="768350"/>
          </a:xfrm>
          <a:custGeom>
            <a:rect l="l" t="t" r="r" b="b"/>
            <a:pathLst>
              <a:path w="2331720" h="768350">
                <a:moveTo>
                  <a:pt x="1978152" y="0"/>
                </a:moveTo>
                <a:lnTo>
                  <a:pt x="0" y="0"/>
                </a:lnTo>
                <a:lnTo>
                  <a:pt x="0" y="768096"/>
                </a:lnTo>
                <a:lnTo>
                  <a:pt x="1978152" y="768096"/>
                </a:lnTo>
                <a:lnTo>
                  <a:pt x="1978152" y="640080"/>
                </a:lnTo>
                <a:lnTo>
                  <a:pt x="2276686" y="640080"/>
                </a:lnTo>
                <a:lnTo>
                  <a:pt x="1978152" y="448056"/>
                </a:lnTo>
                <a:lnTo>
                  <a:pt x="1978152" y="0"/>
                </a:lnTo>
                <a:close/>
              </a:path>
              <a:path w="2331720" h="768350">
                <a:moveTo>
                  <a:pt x="2276686" y="640080"/>
                </a:moveTo>
                <a:lnTo>
                  <a:pt x="1978152" y="640080"/>
                </a:lnTo>
                <a:lnTo>
                  <a:pt x="2331339" y="675233"/>
                </a:lnTo>
                <a:lnTo>
                  <a:pt x="2276686" y="640080"/>
                </a:lnTo>
                <a:close/>
              </a:path>
            </a:pathLst>
          </a:custGeom>
          <a:solidFill>
            <a:srgbClr val="0064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784047" y="5594400"/>
            <a:ext cx="1808480" cy="45465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0" marR="5080" indent="-178435">
              <a:lnSpc>
                <a:spcPct val="100699"/>
              </a:lnSpc>
              <a:spcBef>
                <a:spcPts val="90"/>
              </a:spcBef>
            </a:pPr>
            <a:r>
              <a:rPr sz="1400">
                <a:solidFill>
                  <a:srgbClr val="FFFFFF"/>
                </a:solidFill>
                <a:latin typeface="Noto Sans CJK JP Regular"/>
                <a:cs typeface="Noto Sans CJK JP Regular"/>
              </a:rPr>
              <a:t>明确任职资格，便于岗 位匹配人才的招聘</a:t>
            </a:r>
            <a:endParaRPr sz="1400">
              <a:latin typeface="Noto Sans CJK JP Regular"/>
              <a:cs typeface="Noto Sans CJK JP Regular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746251" y="76580"/>
            <a:ext cx="2535555" cy="6623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pc="-5"/>
              <a:t>岗位设置：</a:t>
            </a:r>
          </a:p>
          <a:p>
            <a:pPr marL="12700">
              <a:lnSpc>
                <a:spcPts val="2510"/>
              </a:lnSpc>
            </a:pPr>
            <a:r>
              <a:rPr spc="-5"/>
              <a:t>岗位职责说明书范例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95921" y="6531050"/>
            <a:ext cx="151638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latin typeface="Arial"/>
                <a:cs typeface="Arial"/>
              </a:rPr>
              <a:t>© </a:t>
            </a:r>
            <a:r>
              <a:rPr sz="700" spc="-10">
                <a:latin typeface="Arial"/>
                <a:cs typeface="Arial"/>
              </a:rPr>
              <a:t>2018 </a:t>
            </a:r>
            <a:r>
              <a:rPr sz="700" spc="-5">
                <a:latin typeface="Arial"/>
                <a:cs typeface="Arial"/>
              </a:rPr>
              <a:t>Korn </a:t>
            </a:r>
            <a:r>
              <a:rPr sz="700" spc="-15">
                <a:latin typeface="Arial"/>
                <a:cs typeface="Arial"/>
              </a:rPr>
              <a:t>Ferry. </a:t>
            </a:r>
            <a:r>
              <a:rPr sz="700" spc="-5">
                <a:latin typeface="Arial"/>
                <a:cs typeface="Arial"/>
              </a:rPr>
              <a:t>All rights</a:t>
            </a:r>
            <a:r>
              <a:rPr sz="700" spc="-40">
                <a:latin typeface="Arial"/>
                <a:cs typeface="Arial"/>
              </a:rPr>
              <a:t> </a:t>
            </a:r>
            <a:r>
              <a:rPr sz="700" spc="-10">
                <a:latin typeface="Arial"/>
                <a:cs typeface="Arial"/>
              </a:rPr>
              <a:t>reserved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61603" y="6531050"/>
            <a:ext cx="12318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Arial"/>
                <a:cs typeface="Arial"/>
              </a:rPr>
              <a:t>31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757" y="6352913"/>
            <a:ext cx="452755" cy="419100"/>
          </a:xfrm>
          <a:custGeom>
            <a:rect l="l" t="t" r="r" b="b"/>
            <a:pathLst>
              <a:path w="452755" h="419100">
                <a:moveTo>
                  <a:pt x="251262" y="0"/>
                </a:moveTo>
                <a:lnTo>
                  <a:pt x="246007" y="0"/>
                </a:lnTo>
                <a:lnTo>
                  <a:pt x="246007" y="419073"/>
                </a:lnTo>
                <a:lnTo>
                  <a:pt x="251262" y="419073"/>
                </a:lnTo>
                <a:lnTo>
                  <a:pt x="251262" y="0"/>
                </a:lnTo>
                <a:close/>
              </a:path>
              <a:path w="452755" h="419100">
                <a:moveTo>
                  <a:pt x="374766" y="134473"/>
                </a:moveTo>
                <a:lnTo>
                  <a:pt x="370967" y="134473"/>
                </a:lnTo>
                <a:lnTo>
                  <a:pt x="364367" y="165132"/>
                </a:lnTo>
                <a:lnTo>
                  <a:pt x="349940" y="186914"/>
                </a:lnTo>
                <a:lnTo>
                  <a:pt x="325936" y="199914"/>
                </a:lnTo>
                <a:lnTo>
                  <a:pt x="290603" y="204226"/>
                </a:lnTo>
                <a:lnTo>
                  <a:pt x="290603" y="209591"/>
                </a:lnTo>
                <a:lnTo>
                  <a:pt x="333166" y="217416"/>
                </a:lnTo>
                <a:lnTo>
                  <a:pt x="356982" y="236391"/>
                </a:lnTo>
                <a:lnTo>
                  <a:pt x="367699" y="259768"/>
                </a:lnTo>
                <a:lnTo>
                  <a:pt x="370967" y="280797"/>
                </a:lnTo>
                <a:lnTo>
                  <a:pt x="374766" y="280797"/>
                </a:lnTo>
                <a:lnTo>
                  <a:pt x="374766" y="134473"/>
                </a:lnTo>
                <a:close/>
              </a:path>
              <a:path w="452755" h="419100">
                <a:moveTo>
                  <a:pt x="452226" y="39345"/>
                </a:moveTo>
                <a:lnTo>
                  <a:pt x="290603" y="39345"/>
                </a:lnTo>
                <a:lnTo>
                  <a:pt x="290603" y="44600"/>
                </a:lnTo>
                <a:lnTo>
                  <a:pt x="331736" y="44600"/>
                </a:lnTo>
                <a:lnTo>
                  <a:pt x="376798" y="51887"/>
                </a:lnTo>
                <a:lnTo>
                  <a:pt x="410324" y="72713"/>
                </a:lnTo>
                <a:lnTo>
                  <a:pt x="433728" y="105528"/>
                </a:lnTo>
                <a:lnTo>
                  <a:pt x="448423" y="148783"/>
                </a:lnTo>
                <a:lnTo>
                  <a:pt x="452226" y="148783"/>
                </a:lnTo>
                <a:lnTo>
                  <a:pt x="452226" y="39345"/>
                </a:lnTo>
                <a:close/>
              </a:path>
              <a:path w="452755" h="419100">
                <a:moveTo>
                  <a:pt x="180622" y="39345"/>
                </a:moveTo>
                <a:lnTo>
                  <a:pt x="139825" y="39345"/>
                </a:lnTo>
                <a:lnTo>
                  <a:pt x="0" y="200872"/>
                </a:lnTo>
                <a:lnTo>
                  <a:pt x="124623" y="379724"/>
                </a:lnTo>
                <a:lnTo>
                  <a:pt x="219854" y="379724"/>
                </a:lnTo>
                <a:lnTo>
                  <a:pt x="219854" y="374472"/>
                </a:lnTo>
                <a:lnTo>
                  <a:pt x="192580" y="374472"/>
                </a:lnTo>
                <a:lnTo>
                  <a:pt x="42806" y="159399"/>
                </a:lnTo>
                <a:lnTo>
                  <a:pt x="142285" y="44600"/>
                </a:lnTo>
                <a:lnTo>
                  <a:pt x="180622" y="44600"/>
                </a:lnTo>
                <a:lnTo>
                  <a:pt x="180622" y="39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47888" y="50292"/>
            <a:ext cx="688848" cy="8016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44245" y="761"/>
            <a:ext cx="1270" cy="1116330"/>
          </a:xfrm>
          <a:custGeom>
            <a:rect l="l" t="t" r="r" b="b"/>
            <a:pathLst>
              <a:path w="1270" h="1116330">
                <a:moveTo>
                  <a:pt x="1193" y="0"/>
                </a:moveTo>
                <a:lnTo>
                  <a:pt x="0" y="1115949"/>
                </a:lnTo>
              </a:path>
            </a:pathLst>
          </a:custGeom>
          <a:ln w="38100">
            <a:solidFill>
              <a:srgbClr val="0064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36828" y="802004"/>
            <a:ext cx="309372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组织管理模块初步建议：</a:t>
            </a:r>
          </a:p>
        </p:txBody>
      </p:sp>
      <p:sp>
        <p:nvSpPr>
          <p:cNvPr id="8" name="object 8"/>
          <p:cNvSpPr/>
          <p:nvPr/>
        </p:nvSpPr>
        <p:spPr>
          <a:xfrm>
            <a:off x="505968" y="1588007"/>
            <a:ext cx="8182356" cy="373227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55676" y="2310383"/>
            <a:ext cx="6528816" cy="246430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31876" y="1613916"/>
            <a:ext cx="8080375" cy="3630295"/>
          </a:xfrm>
          <a:custGeom>
            <a:rect l="l" t="t" r="r" b="b"/>
            <a:pathLst>
              <a:path w="8080375" h="3630295">
                <a:moveTo>
                  <a:pt x="0" y="3630167"/>
                </a:moveTo>
                <a:lnTo>
                  <a:pt x="8080248" y="3630167"/>
                </a:lnTo>
                <a:lnTo>
                  <a:pt x="8080248" y="0"/>
                </a:lnTo>
                <a:lnTo>
                  <a:pt x="0" y="0"/>
                </a:lnTo>
                <a:lnTo>
                  <a:pt x="0" y="363016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10616" y="2237206"/>
            <a:ext cx="6167120" cy="231267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6385">
              <a:lnSpc>
                <a:spcPct val="100000"/>
              </a:lnSpc>
              <a:spcBef>
                <a:spcPts val="1300"/>
              </a:spcBef>
              <a:buFont typeface="Wingdings"/>
              <a:buChar char="⚫"/>
              <a:tabLst>
                <a:tab pos="299720"/>
              </a:tabLst>
            </a:pPr>
            <a:r>
              <a:rPr sz="2000">
                <a:latin typeface="Noto Sans CJK JP Regular"/>
                <a:cs typeface="Noto Sans CJK JP Regular"/>
              </a:rPr>
              <a:t>组织模式上，实现由直</a:t>
            </a:r>
            <a:r>
              <a:rPr sz="2000" spc="-10">
                <a:latin typeface="Noto Sans CJK JP Regular"/>
                <a:cs typeface="Noto Sans CJK JP Regular"/>
              </a:rPr>
              <a:t>线</a:t>
            </a:r>
            <a:r>
              <a:rPr sz="2000">
                <a:latin typeface="Noto Sans CJK JP Regular"/>
                <a:cs typeface="Noto Sans CJK JP Regular"/>
              </a:rPr>
              <a:t>管理</a:t>
            </a:r>
            <a:r>
              <a:rPr sz="2000" spc="-10">
                <a:latin typeface="Noto Sans CJK JP Regular"/>
                <a:cs typeface="Noto Sans CJK JP Regular"/>
              </a:rPr>
              <a:t>向</a:t>
            </a:r>
            <a:r>
              <a:rPr sz="2000">
                <a:latin typeface="Noto Sans CJK JP Regular"/>
                <a:cs typeface="Noto Sans CJK JP Regular"/>
              </a:rPr>
              <a:t>职能</a:t>
            </a:r>
            <a:r>
              <a:rPr sz="2000" spc="-10">
                <a:latin typeface="Noto Sans CJK JP Regular"/>
                <a:cs typeface="Noto Sans CJK JP Regular"/>
              </a:rPr>
              <a:t>管</a:t>
            </a:r>
            <a:r>
              <a:rPr sz="2000">
                <a:latin typeface="Noto Sans CJK JP Regular"/>
                <a:cs typeface="Noto Sans CJK JP Regular"/>
              </a:rPr>
              <a:t>理的</a:t>
            </a:r>
            <a:r>
              <a:rPr sz="2000" spc="-10">
                <a:latin typeface="Noto Sans CJK JP Regular"/>
                <a:cs typeface="Noto Sans CJK JP Regular"/>
              </a:rPr>
              <a:t>真</a:t>
            </a:r>
            <a:r>
              <a:rPr sz="2000">
                <a:latin typeface="Noto Sans CJK JP Regular"/>
                <a:cs typeface="Noto Sans CJK JP Regular"/>
              </a:rPr>
              <a:t>正</a:t>
            </a:r>
            <a:r>
              <a:rPr sz="2000" spc="-495">
                <a:latin typeface="Noto Sans CJK JP Regular"/>
                <a:cs typeface="Noto Sans CJK JP Regular"/>
              </a:rPr>
              <a:t>转</a:t>
            </a:r>
            <a:r>
              <a:rPr sz="2000">
                <a:latin typeface="Noto Sans CJK JP Regular"/>
                <a:cs typeface="Noto Sans CJK JP Regular"/>
              </a:rPr>
              <a:t>变</a:t>
            </a:r>
            <a:endParaRPr sz="2000">
              <a:latin typeface="Noto Sans CJK JP Regular"/>
              <a:cs typeface="Noto Sans CJK JP Regular"/>
            </a:endParaRPr>
          </a:p>
          <a:p>
            <a:pPr marL="299085" indent="-286385">
              <a:lnSpc>
                <a:spcPct val="100000"/>
              </a:lnSpc>
              <a:spcBef>
                <a:spcPts val="1205"/>
              </a:spcBef>
              <a:buFont typeface="Wingdings"/>
              <a:buChar char="⚫"/>
              <a:tabLst>
                <a:tab pos="299720"/>
              </a:tabLst>
            </a:pPr>
            <a:r>
              <a:rPr sz="2000">
                <a:latin typeface="Noto Sans CJK JP Regular"/>
                <a:cs typeface="Noto Sans CJK JP Regular"/>
              </a:rPr>
              <a:t>完善企业价值链条，增</a:t>
            </a:r>
            <a:r>
              <a:rPr sz="2000" spc="-10">
                <a:latin typeface="Noto Sans CJK JP Regular"/>
                <a:cs typeface="Noto Sans CJK JP Regular"/>
              </a:rPr>
              <a:t>加</a:t>
            </a:r>
            <a:r>
              <a:rPr sz="2000">
                <a:latin typeface="Noto Sans CJK JP Regular"/>
                <a:cs typeface="Noto Sans CJK JP Regular"/>
              </a:rPr>
              <a:t>前端</a:t>
            </a:r>
            <a:r>
              <a:rPr sz="2000" spc="-10">
                <a:latin typeface="Noto Sans CJK JP Regular"/>
                <a:cs typeface="Noto Sans CJK JP Regular"/>
              </a:rPr>
              <a:t>市</a:t>
            </a:r>
            <a:r>
              <a:rPr sz="2000">
                <a:latin typeface="Noto Sans CJK JP Regular"/>
                <a:cs typeface="Noto Sans CJK JP Regular"/>
              </a:rPr>
              <a:t>场拓</a:t>
            </a:r>
            <a:r>
              <a:rPr sz="2000" spc="-10">
                <a:latin typeface="Noto Sans CJK JP Regular"/>
                <a:cs typeface="Noto Sans CJK JP Regular"/>
              </a:rPr>
              <a:t>展</a:t>
            </a:r>
            <a:r>
              <a:rPr sz="2000">
                <a:latin typeface="Noto Sans CJK JP Regular"/>
                <a:cs typeface="Noto Sans CJK JP Regular"/>
              </a:rPr>
              <a:t>职能</a:t>
            </a:r>
            <a:r>
              <a:rPr sz="2000" spc="-10">
                <a:latin typeface="Noto Sans CJK JP Regular"/>
                <a:cs typeface="Noto Sans CJK JP Regular"/>
              </a:rPr>
              <a:t>设</a:t>
            </a:r>
            <a:r>
              <a:rPr sz="2000">
                <a:latin typeface="Noto Sans CJK JP Regular"/>
                <a:cs typeface="Noto Sans CJK JP Regular"/>
              </a:rPr>
              <a:t>置</a:t>
            </a:r>
            <a:endParaRPr sz="2000">
              <a:latin typeface="Noto Sans CJK JP Regular"/>
              <a:cs typeface="Noto Sans CJK JP Regular"/>
            </a:endParaRPr>
          </a:p>
          <a:p>
            <a:pPr marL="299085" indent="-286385">
              <a:lnSpc>
                <a:spcPct val="100000"/>
              </a:lnSpc>
              <a:spcBef>
                <a:spcPts val="1200"/>
              </a:spcBef>
              <a:buFont typeface="Wingdings"/>
              <a:buChar char="⚫"/>
              <a:tabLst>
                <a:tab pos="299720"/>
              </a:tabLst>
            </a:pPr>
            <a:r>
              <a:rPr sz="2000">
                <a:latin typeface="Noto Sans CJK JP Regular"/>
                <a:cs typeface="Noto Sans CJK JP Regular"/>
              </a:rPr>
              <a:t>建立完整的层级管理体</a:t>
            </a:r>
            <a:r>
              <a:rPr sz="2000" spc="-10">
                <a:latin typeface="Noto Sans CJK JP Regular"/>
                <a:cs typeface="Noto Sans CJK JP Regular"/>
              </a:rPr>
              <a:t>系</a:t>
            </a:r>
            <a:r>
              <a:rPr sz="2000">
                <a:latin typeface="Noto Sans CJK JP Regular"/>
                <a:cs typeface="Noto Sans CJK JP Regular"/>
              </a:rPr>
              <a:t>，打</a:t>
            </a:r>
            <a:r>
              <a:rPr sz="2000" spc="-10">
                <a:latin typeface="Noto Sans CJK JP Regular"/>
                <a:cs typeface="Noto Sans CJK JP Regular"/>
              </a:rPr>
              <a:t>通</a:t>
            </a:r>
            <a:r>
              <a:rPr sz="2000">
                <a:latin typeface="Noto Sans CJK JP Regular"/>
                <a:cs typeface="Noto Sans CJK JP Regular"/>
              </a:rPr>
              <a:t>纵向</a:t>
            </a:r>
            <a:r>
              <a:rPr sz="2000" spc="-10">
                <a:latin typeface="Noto Sans CJK JP Regular"/>
                <a:cs typeface="Noto Sans CJK JP Regular"/>
              </a:rPr>
              <a:t>发</a:t>
            </a:r>
            <a:r>
              <a:rPr sz="2000">
                <a:latin typeface="Noto Sans CJK JP Regular"/>
                <a:cs typeface="Noto Sans CJK JP Regular"/>
              </a:rPr>
              <a:t>展通道</a:t>
            </a:r>
            <a:endParaRPr sz="2000">
              <a:latin typeface="Noto Sans CJK JP Regular"/>
              <a:cs typeface="Noto Sans CJK JP Regular"/>
            </a:endParaRPr>
          </a:p>
          <a:p>
            <a:pPr marL="299085" indent="-286385">
              <a:lnSpc>
                <a:spcPct val="100000"/>
              </a:lnSpc>
              <a:spcBef>
                <a:spcPts val="1200"/>
              </a:spcBef>
              <a:buFont typeface="Wingdings"/>
              <a:buChar char="⚫"/>
              <a:tabLst>
                <a:tab pos="299720"/>
              </a:tabLst>
            </a:pPr>
            <a:r>
              <a:rPr sz="2000">
                <a:latin typeface="Noto Sans CJK JP Regular"/>
                <a:cs typeface="Noto Sans CJK JP Regular"/>
              </a:rPr>
              <a:t>界定部门职能边界，明</a:t>
            </a:r>
            <a:r>
              <a:rPr sz="2000" spc="-10">
                <a:latin typeface="Noto Sans CJK JP Regular"/>
                <a:cs typeface="Noto Sans CJK JP Regular"/>
              </a:rPr>
              <a:t>确</a:t>
            </a:r>
            <a:r>
              <a:rPr sz="2000">
                <a:latin typeface="Noto Sans CJK JP Regular"/>
                <a:cs typeface="Noto Sans CJK JP Regular"/>
              </a:rPr>
              <a:t>衡纵</a:t>
            </a:r>
            <a:r>
              <a:rPr sz="2000" spc="-10">
                <a:latin typeface="Noto Sans CJK JP Regular"/>
                <a:cs typeface="Noto Sans CJK JP Regular"/>
              </a:rPr>
              <a:t>向</a:t>
            </a:r>
            <a:r>
              <a:rPr sz="2000">
                <a:latin typeface="Noto Sans CJK JP Regular"/>
                <a:cs typeface="Noto Sans CJK JP Regular"/>
              </a:rPr>
              <a:t>的协</a:t>
            </a:r>
            <a:r>
              <a:rPr sz="2000" spc="-10">
                <a:latin typeface="Noto Sans CJK JP Regular"/>
                <a:cs typeface="Noto Sans CJK JP Regular"/>
              </a:rPr>
              <a:t>作</a:t>
            </a:r>
            <a:r>
              <a:rPr sz="2000">
                <a:latin typeface="Noto Sans CJK JP Regular"/>
                <a:cs typeface="Noto Sans CJK JP Regular"/>
              </a:rPr>
              <a:t>关系</a:t>
            </a:r>
            <a:endParaRPr sz="2000">
              <a:latin typeface="Noto Sans CJK JP Regular"/>
              <a:cs typeface="Noto Sans CJK JP Regular"/>
            </a:endParaRPr>
          </a:p>
          <a:p>
            <a:pPr marL="299085" indent="-286385">
              <a:lnSpc>
                <a:spcPct val="100000"/>
              </a:lnSpc>
              <a:spcBef>
                <a:spcPts val="1200"/>
              </a:spcBef>
              <a:buFont typeface="Wingdings"/>
              <a:buChar char="⚫"/>
              <a:tabLst>
                <a:tab pos="299720"/>
              </a:tabLst>
            </a:pPr>
            <a:r>
              <a:rPr sz="2000">
                <a:latin typeface="Noto Sans CJK JP Regular"/>
                <a:cs typeface="Noto Sans CJK JP Regular"/>
              </a:rPr>
              <a:t>实现岗位的专业化分工</a:t>
            </a:r>
            <a:r>
              <a:rPr sz="2000" spc="-10">
                <a:latin typeface="Noto Sans CJK JP Regular"/>
                <a:cs typeface="Noto Sans CJK JP Regular"/>
              </a:rPr>
              <a:t>，</a:t>
            </a:r>
            <a:r>
              <a:rPr sz="2000">
                <a:latin typeface="Noto Sans CJK JP Regular"/>
                <a:cs typeface="Noto Sans CJK JP Regular"/>
              </a:rPr>
              <a:t>规范</a:t>
            </a:r>
            <a:r>
              <a:rPr sz="2000" spc="-10">
                <a:latin typeface="Noto Sans CJK JP Regular"/>
                <a:cs typeface="Noto Sans CJK JP Regular"/>
              </a:rPr>
              <a:t>岗</a:t>
            </a:r>
            <a:r>
              <a:rPr sz="2000">
                <a:latin typeface="Noto Sans CJK JP Regular"/>
                <a:cs typeface="Noto Sans CJK JP Regular"/>
              </a:rPr>
              <a:t>位职</a:t>
            </a:r>
            <a:r>
              <a:rPr sz="2000" spc="-10">
                <a:latin typeface="Noto Sans CJK JP Regular"/>
                <a:cs typeface="Noto Sans CJK JP Regular"/>
              </a:rPr>
              <a:t>责</a:t>
            </a:r>
            <a:r>
              <a:rPr sz="2000">
                <a:latin typeface="Noto Sans CJK JP Regular"/>
                <a:cs typeface="Noto Sans CJK JP Regular"/>
              </a:rPr>
              <a:t>说明书</a:t>
            </a:r>
            <a:endParaRPr sz="2000">
              <a:latin typeface="Noto Sans CJK JP Regular"/>
              <a:cs typeface="Noto Sans CJK JP Regular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https://d.book118.com/698117021125006026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657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1">
      <vt:lpstr>Arial</vt:lpstr>
      <vt:lpstr>Calibri</vt:lpstr>
      <vt:lpstr>宋体</vt:lpstr>
      <vt:lpstr>Noto Sans CJK JP Regular</vt:lpstr>
      <vt:lpstr>Times New Roman</vt:lpstr>
      <vt:lpstr>Wingdings</vt:lpstr>
      <vt:lpstr>Trebuchet MS</vt:lpstr>
      <vt:lpstr>Droid Sans Fallback</vt:lpstr>
      <vt:lpstr>Office Theme</vt:lpstr>
      <vt:lpstr>组织系统诊断 明确提升方向</vt:lpstr>
      <vt:lpstr>PowerPoint Presentation</vt:lpstr>
      <vt:lpstr>PowerPoint Presentation</vt:lpstr>
      <vt:lpstr>前期工作回顾</vt:lpstr>
      <vt:lpstr>项目进度</vt:lpstr>
      <vt:lpstr>项目组通过大量的资料研读与调研访谈，获取了宝贵的信息 与数据</vt:lpstr>
      <vt:lpstr>与项目组与各级人员进行访谈，访谈人数总计19人，访谈时间 超过1440分钟，访谈记录累计3.6万字，基本掌握核心问题</vt:lpstr>
      <vt:lpstr>我们对多家企业进行对标研究，为中景博道的组织设计与人力 资源提供等提供借鉴</vt:lpstr>
      <vt:lpstr>PowerPoint Presentation</vt:lpstr>
      <vt:lpstr>战略理解</vt:lpstr>
      <vt:lpstr>中景SWOT分析：
行业处于快速发展期，市场开放逐步释放大量机遇，但公司处于 起步阶段，尚未建立足够的组织能力实现企业价值的转化</vt:lpstr>
      <vt:lpstr>我们发现中景博道作为企业内部价值链的龙头，没有明确的愿 景和使命，公司的发展远景迫切需要明确</vt:lpstr>
      <vt:lpstr>在明确发展远景的基础上，中景博道进一步明确未来三年的战 略目标，为企业经营管理指明方向</vt:lpstr>
      <vt:lpstr>中景博道的战略目标，有赖于多层面的目标实现</vt:lpstr>
      <vt:lpstr>为实现上述的战略发展目标，虽然过往的发展动力强劲， 但未来的业务挑战依然艰巨</vt:lpstr>
      <vt:lpstr>业务的快速发展对中景博道的人才供应提出了更高要求，现有 人员的业务负荷已经接近瓶颈，高端人才匮乏</vt:lpstr>
      <vt:lpstr>PowerPoint Presentation</vt:lpstr>
      <vt:lpstr>光辉合益应用组织绩效3C模型对中景博道进行组织的全面诊断</vt:lpstr>
      <vt:lpstr>明 确 性 ：  组织与岗位</vt:lpstr>
      <vt:lpstr>中景博道项目诊断核心发现</vt:lpstr>
      <vt:lpstr>组织目标：
未来上市目标认知明确，但业绩目标未具体设置与分解，实 现战略的具体策略未形成</vt:lpstr>
      <vt:lpstr>管理模式：</vt:lpstr>
      <vt:lpstr>管理方式：
分支机构的合作模式不一，未来需明确对分支机构的分类管控 界面与管控要求</vt:lpstr>
      <vt:lpstr>组织架构：</vt:lpstr>
      <vt:lpstr>层级设置：
中高层断层严重，权限在高层高度集中，缺乏合理的授权与承</vt:lpstr>
      <vt:lpstr>部门职责：
部门职能有待清晰界定，部门间在协作事项上的职能边界划分 不清晰造成相互扯皮</vt:lpstr>
      <vt:lpstr>岗位设置：
在部门内部，工作任务的安排目前以“人治”为主，而非根据 岗位的设定进行工作的推动，岗位设置未定型</vt:lpstr>
      <vt:lpstr>岗位设置：
目前存在大量的“一人多岗，一岗多用”现象，岗位切分待明确</vt:lpstr>
      <vt:lpstr>岗位设置：
在岗位职责的界定方面，现有岗位说明书较为粗略，其中对岗 位的协作关系，权限及任职要求等信息缺失</vt:lpstr>
      <vt:lpstr>岗位设置：
岗位职责说明书范例</vt:lpstr>
      <vt:lpstr>组织管理模块初步建议：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2024-09-04T07:53:03.361</cp:lastPrinted>
  <dcterms:created xsi:type="dcterms:W3CDTF">2024-09-03T23:53:03Z</dcterms:created>
  <dcterms:modified xsi:type="dcterms:W3CDTF">2024-09-03T23:53:06Z</dcterms:modified>
</cp:coreProperties>
</file>