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7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355DA-04F0-4ECF-93A2-5322DF408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C27AB8-5536-4D24-AE47-79732C46E9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76FBDC-3B77-4367-BD34-C6B2157702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581252-851D-480A-B404-A87CFAA207C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9829097-1675-42A4-9728-1BFBC89CB3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AC54EB4-4AE9-473A-B433-C0203385D3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E1B46A1-2A5C-480E-BA82-9590ECDE4B9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8BB11C-E38A-4C0A-AAAF-11BF4A8E3E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4958DEC-590F-4379-BB94-5E567FE3DF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2F3A96-200E-4A28-9E82-A9396CB550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BEF9E-E999-44C5-B619-FE7517C7921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面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 idx="2147483647" hasCustomPrompt="1"/>
          </p:nvPr>
        </p:nvSpPr>
        <p:spPr>
          <a:xfrm>
            <a:off x="391695" y="5544503"/>
            <a:ext cx="4224233" cy="923330"/>
          </a:xfrm>
        </p:spPr>
        <p:txBody>
          <a:bodyPr wrap="none" anchor="b">
            <a:spAutoFit/>
          </a:bodyPr>
          <a:lstStyle>
            <a:lvl1pPr algn="l">
              <a:defRPr sz="6000" b="0" i="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主标题样式</a:t>
            </a:r>
            <a:endParaRPr/>
          </a:p>
        </p:txBody>
      </p:sp>
      <p:sp>
        <p:nvSpPr>
          <p:cNvPr id="4" name="文本占位符 17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5" y="5051672"/>
            <a:ext cx="1980029" cy="480131"/>
          </a:xfrm>
        </p:spPr>
        <p:txBody>
          <a:bodyPr wrap="none" anchor="b">
            <a:spAutoFit/>
          </a:bodyPr>
          <a:lstStyle>
            <a:lvl1pPr marL="0" indent="0" algn="l">
              <a:buNone/>
              <a:defRPr sz="28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defRPr>
            </a:lvl1pPr>
          </a:lstStyle>
          <a:p>
            <a:pPr lvl="0"/>
            <a:r>
              <a:rPr kumimoji="1" lang="zh-CN" altLang="en-US"/>
              <a:t>主标题样式</a:t>
            </a:r>
            <a:endParaRPr/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160" userDrawn="true">
          <p15:clr>
            <a:srgbClr val="FBAE40"/>
          </p15:clr>
        </p15:guide>
        <p15:guide id="2" pos="3840" userDrawn="true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5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 1"/>
          <p:cNvSpPr>
            <a:spLocks noGrp="1"/>
          </p:cNvSpPr>
          <p:nvPr>
            <p:ph type="title" idx="2147483647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</a:xfrm>
      </p:grpSpPr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  <p:pic>
        <p:nvPicPr>
          <p:cNvPr id="15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7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0" y="-1"/>
            <a:ext cx="12192000" cy="6858000"/>
          </a:xfrm>
          <a:prstGeom prst="rect">
            <a:avLst/>
          </a:prstGeom>
        </p:spPr>
      </p:pic>
      <p:sp>
        <p:nvSpPr>
          <p:cNvPr id="18" name="矩形 6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85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22" name=""/>
        <p:cNvGrpSpPr/>
        <p:nvPr/>
      </p:nvGrpSpPr>
      <p:grpSpPr>
        <a:xfrm>
          <a:off x="0" y="0"/>
          <a: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封底">
    <p:bg>
      <p:bgPr>
        <a:solidFill>
          <a:schemeClr val="bg1">
            <a:lumMod val="95000"/>
          </a:schemeClr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</a:xfrm>
      </p:grpSpPr>
      <p:pic>
        <p:nvPicPr>
          <p:cNvPr id="27" name="图片 2"/>
          <p:cNvPicPr>
            <a:picLocks noChangeAspect="1"/>
          </p:cNvPicPr>
          <p:nvPr userDrawn="1"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3" orient="horz" pos="2160" userDrawn="true">
          <p15:clr>
            <a:srgbClr val="FBAE40"/>
          </p15:clr>
        </p15:guide>
        <p15:guide id="4" pos="3840" userDrawn="true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s Layout">
    <p:spTree>
      <p:nvGrpSpPr>
        <p:cNvPr id="28" name=""/>
        <p:cNvGrpSpPr/>
        <p:nvPr/>
      </p:nvGrpSpPr>
      <p:grpSpPr>
        <a:xfrm>
          <a:off x="0" y="0"/>
          <a:ext cx="0" cy="0"/>
        </a:xfrm>
      </p:grpSpPr>
      <p:sp>
        <p:nvSpPr>
          <p:cNvPr id="2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1500188"/>
            <a:ext cx="2836562" cy="696024"/>
          </a:xfrm>
        </p:spPr>
        <p:txBody>
          <a:bodyPr>
            <a:spAutoFit/>
          </a:bodyPr>
          <a:lstStyle>
            <a:lvl1pPr marL="0" indent="0" algn="l">
              <a:buFont typeface="+mj-lt"/>
              <a:buNone/>
              <a:defRPr sz="36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CONTENTS</a:t>
            </a:r>
            <a:endParaRPr lang="zh-CN" altLang="en-US"/>
          </a:p>
        </p:txBody>
      </p:sp>
      <p:sp>
        <p:nvSpPr>
          <p:cNvPr id="30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36605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31" name="页脚占位符 2"/>
          <p:cNvSpPr>
            <a:spLocks noGrp="1"/>
          </p:cNvSpPr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日期占位符 3"/>
          <p:cNvSpPr>
            <a:spLocks noGrp="1"/>
          </p:cNvSpPr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/>
          <a:lstStyle/>
          <a:p>
            <a:fld id="{AC4CC43B-9EB6-4465-8B1A-3F7180DAD0DF}" type="datetime1">
              <a:rPr/>
              <a:t>2023/11/22</a:t>
            </a:fld>
            <a:endParaRPr lang="en-US" altLang="zh-CN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/>
              <a:t>‹#›</a:t>
            </a:fld>
            <a:endParaRPr lang="en-US" altLang="zh-CN"/>
          </a:p>
        </p:txBody>
      </p:sp>
      <p:cxnSp>
        <p:nvCxnSpPr>
          <p:cNvPr id="34" name="î$ļíďé"/>
          <p:cNvCxnSpPr/>
          <p:nvPr userDrawn="1"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iṣļiďê"/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  <a:alpha val="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 idx="2147483647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/>
          </a:p>
          <a:p>
            <a:pPr lvl="1"/>
            <a:r>
              <a:rPr kumimoji="1" lang="zh-CN" altLang="en-US"/>
              <a:t>二级</a:t>
            </a:r>
            <a:endParaRPr/>
          </a:p>
          <a:p>
            <a:pPr lvl="2"/>
            <a:r>
              <a:rPr kumimoji="1" lang="zh-CN" altLang="en-US"/>
              <a:t>三级</a:t>
            </a:r>
            <a:endParaRPr/>
          </a:p>
          <a:p>
            <a:pPr lvl="3"/>
            <a:r>
              <a:rPr kumimoji="1" lang="zh-CN" altLang="en-US"/>
              <a:t>四级</a:t>
            </a:r>
            <a:endParaRPr/>
          </a:p>
          <a:p>
            <a:pPr lvl="4"/>
            <a:r>
              <a:rPr kumimoji="1" lang="zh-CN" altLang="en-US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281522-3AB1-3541-90AB-7A631F5C75F8}" type="datetimeFigureOut">
              <a:rPr/>
              <a:t>2023/11/22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F402A-E1A9-C741-9EEF-1CF72A8557F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true">
          <p15:clr>
            <a:srgbClr val="F26B43"/>
          </p15:clr>
        </p15:guide>
        <p15:guide id="2" pos="3840" userDrawn="true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698121104042006037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descr="{&quot;isTemplate&quot;:true,&quot;type&quot;:0,&quot;continueWritingContext&quot;:{&quot;outline&quot;:&quot;# 冠脉介入护理要点\n## 1.冠脉介入治疗的基本概念与原理\n### 1.1冠脉介入治疗的定义与发展历程\n### 1.2冠脉介入治疗的原理与方法\n### 1.3冠脉介入治疗的种类与选择\n## 2.冠脉介入治疗前的护理准备\n### 2.1患者心理护理与沟通\n### 2.2患者身体状况评估与准备\n### 2.3介入治疗器械与药物的准备\n## 3.冠脉介入治疗中的护理配合\n### 3.1患者术中体位与舒适护理\n### 3.2术中病情观察与监测\n### 3.3术中药物与器械使用的配合\n## 4.冠脉介入治疗后的护理措施\n### 4.1术后穿刺部位的护理\n### 4.2术后药物治疗与观察\n### 4.3术后康复锻炼与生活习惯指导\n## 5.冠脉介入治疗并发症的预防与护理\n### 5.1并发症的预防措施\n### 5.2并发症的早期发现与处理\n### 5.3并发症的护理措施与康复指导\n## 6.冠脉介入护理的质量管理与持续改进\n### 6.1护理质量评价标准与体系\n### 6.2护理质量持续改进的方法与策略\n### 6.3护理团队建设与专业培训\n&quot;,&quot;templateId&quot;:&quot;1conbzikijrczy9ypxfn8ygnta&quot;}}"/>
        <p:cNvGrpSpPr/>
        <p:nvPr/>
      </p:nvGrpSpPr>
      <p:grpSpPr>
        <a:xfrm>
          <a:off x="0" y="0"/>
          <a:ext cx="0" cy="0"/>
        </a:xfrm>
      </p:grpSpPr>
      <p:sp>
        <p:nvSpPr>
          <p:cNvPr id="2" name="标题 4" descr="{&quot;isTemplate&quot;:true,&quot;type&quot;:&quot;title&quot;,&quot;canOmit&quot;:false,&quot;range&quot;:0}"/>
          <p:cNvSpPr>
            <a:spLocks noGrp="1"/>
          </p:cNvSpPr>
          <p:nvPr>
            <p:ph type="ctrTitle" idx="2147483647"/>
          </p:nvPr>
        </p:nvSpPr>
        <p:spPr>
          <a:xfrm>
            <a:off x="391695" y="5553433"/>
            <a:ext cx="9931400" cy="914400"/>
          </a:xfrm>
        </p:spPr>
        <p:txBody>
          <a:bodyPr vert="horz"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zh-CN"/>
              <a:t>冠脉介入护理要点</a:t>
            </a:r>
            <a:endParaRPr lang="zh-CN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391695" y="5051672"/>
            <a:ext cx="5848350" cy="482600"/>
          </a:xfrm>
        </p:spPr>
        <p:txBody>
          <a:bodyPr>
            <a:normAutofit/>
          </a:bodyPr>
          <a:lstStyle/>
          <a:p>
            <a:r>
              <a:rPr lang="en-US"/>
              <a:t>TENCENT DOCS SMART CREATE</a:t>
            </a:r>
            <a:endParaRPr lang="zh-CN" spc="0">
              <a:solidFill>
                <a:schemeClr val="bg1">
                  <a:lumMod val="50000"/>
                  <a:alpha val="100000"/>
                </a:schemeClr>
              </a:solidFill>
            </a:endParaRPr>
          </a:p>
        </p:txBody>
      </p:sp>
      <p:sp>
        <p:nvSpPr>
          <p:cNvPr id="4" name="文本占位符 20"/>
          <p:cNvSpPr txBox="1"/>
          <p:nvPr/>
        </p:nvSpPr>
        <p:spPr>
          <a:xfrm>
            <a:off x="392698" y="580667"/>
            <a:ext cx="1758815" cy="336695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pc="80">
                <a:effectLst/>
                <a:latin typeface="+mj-ea"/>
                <a:ea typeface="+mj-ea"/>
              </a:rPr>
              <a:t>CREATE TOGETHER</a:t>
            </a:r>
            <a:endParaRPr kumimoji="1" lang="en-US" altLang="zh-CN" spc="80">
              <a:latin typeface="+mj-ea"/>
              <a:ea typeface="+mj-ea"/>
            </a:endParaRPr>
          </a:p>
        </p:txBody>
      </p:sp>
      <p:sp>
        <p:nvSpPr>
          <p:cNvPr id="5" name="文本占位符 20"/>
          <p:cNvSpPr txBox="1"/>
          <p:nvPr/>
        </p:nvSpPr>
        <p:spPr>
          <a:xfrm>
            <a:off x="10314921" y="6131138"/>
            <a:ext cx="1484381" cy="336695"/>
          </a:xfrm>
          <a:prstGeom prst="rect">
            <a:avLst/>
          </a:prstGeom>
        </p:spPr>
        <p:txBody>
          <a:bodyPr wrap="none" anchor="b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itchFamily="34" charset="0"/>
              <a:buNone/>
              <a:defRPr sz="1200" b="0" i="0" kern="1200" spc="3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pc="80">
                <a:solidFill>
                  <a:schemeClr val="bg1"/>
                </a:solidFill>
                <a:effectLst/>
              </a:rPr>
              <a:t>TENCENT</a:t>
            </a:r>
            <a:r>
              <a:rPr lang="zh-CN" altLang="en-US" spc="80">
                <a:solidFill>
                  <a:schemeClr val="bg1"/>
                </a:solidFill>
                <a:effectLst/>
              </a:rPr>
              <a:t> </a:t>
            </a:r>
            <a:r>
              <a:rPr lang="en-US" altLang="zh-CN" spc="80">
                <a:solidFill>
                  <a:schemeClr val="bg1"/>
                </a:solidFill>
                <a:effectLst/>
              </a:rPr>
              <a:t>DOCS</a:t>
            </a:r>
            <a:endParaRPr kumimoji="1" lang="en-US" altLang="zh-CN" spc="80">
              <a:solidFill>
                <a:schemeClr val="bg1"/>
              </a:solidFill>
            </a:endParaRPr>
          </a:p>
        </p:txBody>
      </p:sp>
      <p:cxnSp>
        <p:nvCxnSpPr>
          <p:cNvPr id="6" name="Tencent"/>
          <p:cNvCxnSpPr/>
          <p:nvPr/>
        </p:nvCxnSpPr>
        <p:spPr>
          <a:xfrm>
            <a:off x="443999" y="402867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112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冠脉介入治疗的基本概念与原理</a:t>
            </a:r>
            <a:endParaRPr/>
          </a:p>
        </p:txBody>
      </p:sp>
      <p:sp>
        <p:nvSpPr>
          <p:cNvPr id="113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94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195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196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定义：冠脉介入治疗（PCI）是一种通过导管进入冠状动脉，进行诊断和治疗的技术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7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诊断：判断冠状动脉狭窄或阻塞的程度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治疗：通过植入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等方法，恢复冠状动脉的血流</a:t>
                </a:r>
                <a:endParaRPr/>
              </a:p>
            </p:txBody>
          </p:sp>
        </p:grpSp>
        <p:grpSp>
          <p:nvGrpSpPr>
            <p:cNvPr id="198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199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发展历程：从20世纪70年代的冠状动脉造影，到90年代的冠状动脉支架植入，技术不断进步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0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冠状动脉造影：通过导管注入造影剂，显示冠状动脉的影像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冠状动脉支架植入：在狭窄或阻塞的部位植入支架，撑开血管，恢复血流</a:t>
                </a:r>
                <a:endParaRPr/>
              </a:p>
            </p:txBody>
          </p:sp>
        </p:grpSp>
      </p:grpSp>
      <p:sp>
        <p:nvSpPr>
          <p:cNvPr id="201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冠脉介入治疗的定义与发展历程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2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03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204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205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原理：通过导管进入冠状动脉，进行诊断和治疗，以恢复冠状动脉的血流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6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诊断：判断冠状动脉狭窄或阻塞的程度，为治疗提供依据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治疗：通过植入</a:t>
                </a:r>
                <a:r>
                  <a:rPr lang="zh-CN" sz="1400" b="1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支架</a:t>
                </a: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等方法，恢复冠状动脉的血流，缓解心肌缺血</a:t>
                </a:r>
                <a:endParaRPr/>
              </a:p>
            </p:txBody>
          </p:sp>
        </p:grpSp>
        <p:grpSp>
          <p:nvGrpSpPr>
            <p:cNvPr id="207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20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方法：包括冠状动脉造影、冠状动脉支架植入等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冠状动脉造影：通过导管注入造影剂，显示冠状动脉的影像，判断狭窄或阻塞的程度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冠状动脉支架植入：在狭窄或阻塞的部位植入支架，撑开血管，恢复血流</a:t>
                </a:r>
                <a:endParaRPr/>
              </a:p>
            </p:txBody>
          </p:sp>
        </p:grpSp>
      </p:grpSp>
      <p:sp>
        <p:nvSpPr>
          <p:cNvPr id="21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冠脉介入治疗的原理与方法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12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13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14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17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8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种类：包括冠状动脉造影、冠状动脉支架植入等</a:t>
                </a:r>
                <a:endParaRPr/>
              </a:p>
            </p:txBody>
          </p:sp>
          <p:sp>
            <p:nvSpPr>
              <p:cNvPr id="219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冠状动脉造影：通过导管注入造影剂，显示冠状动脉的影像，判断狭窄或阻塞的程度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冠状动脉支架植入：在狭窄或阻塞的部位植入支架，撑开血管，恢复血流</a:t>
                </a:r>
                <a:endParaRPr/>
              </a:p>
            </p:txBody>
          </p:sp>
        </p:grpSp>
        <p:grpSp>
          <p:nvGrpSpPr>
            <p:cNvPr id="220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2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选择：根据患者的病情和冠状动脉狭窄程度，选择合适的治疗方法</a:t>
                </a:r>
                <a:endParaRPr/>
              </a:p>
            </p:txBody>
          </p:sp>
          <p:sp>
            <p:nvSpPr>
              <p:cNvPr id="222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冠状动脉狭窄较轻的患者，可先进行药物治疗，观察病情变化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冠状动脉狭窄较重的患者，可选择冠状动脉支架植入，恢复血流，缓解心肌缺血</a:t>
                </a:r>
                <a:endParaRPr/>
              </a:p>
            </p:txBody>
          </p:sp>
          <p:sp>
            <p:nvSpPr>
              <p:cNvPr id="223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26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27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冠脉介入治疗的种类与选择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229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冠脉介入治疗前的护理准备</a:t>
            </a:r>
            <a:endParaRPr/>
          </a:p>
        </p:txBody>
      </p:sp>
      <p:sp>
        <p:nvSpPr>
          <p:cNvPr id="230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32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33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34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介绍冠脉介入治疗的过程和效果，让患者了解治疗的安全性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提供心理支持，帮助患者调整心态，积极配合治疗</a:t>
                </a:r>
                <a:endParaRPr/>
              </a:p>
            </p:txBody>
          </p:sp>
          <p:sp>
            <p:nvSpPr>
              <p:cNvPr id="235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心理护理：减轻患者的紧张情绪，增强信心</a:t>
                </a:r>
                <a:endParaRPr/>
              </a:p>
            </p:txBody>
          </p:sp>
          <p:sp>
            <p:nvSpPr>
              <p:cNvPr id="236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7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8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39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了解患者的病史、合并症等情况，为治疗提供依据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了解患者和家属对治疗的期望，制定个性化的护理计划</a:t>
                </a:r>
                <a:endParaRPr/>
              </a:p>
            </p:txBody>
          </p:sp>
          <p:sp>
            <p:nvSpPr>
              <p:cNvPr id="240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沟通：与患者和家属进行充分的沟通，了解患者的病情和需求</a:t>
                </a:r>
                <a:endParaRPr/>
              </a:p>
            </p:txBody>
          </p:sp>
          <p:sp>
            <p:nvSpPr>
              <p:cNvPr id="241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2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4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患者心理护理与沟通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45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246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247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8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9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0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1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评估：对患者的心功能、肾功能、凝血功能等进行全面评估</a:t>
                </a:r>
                <a:endParaRPr/>
              </a:p>
            </p:txBody>
          </p:sp>
          <p:sp>
            <p:nvSpPr>
              <p:cNvPr id="252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心功能评估：了解患者的心肌缺血程度，为治疗提供依据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肾功能评估：了解患者的肾脏功能，预防造影剂对肾脏的损害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凝血功能评估：了解患者的凝血功能，预防出血等并发症</a:t>
                </a:r>
                <a:endParaRPr/>
              </a:p>
            </p:txBody>
          </p:sp>
        </p:grpSp>
        <p:grpSp>
          <p:nvGrpSpPr>
            <p:cNvPr id="253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54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准备：做好患者的皮肤准备、禁食禁水等准备工作</a:t>
                </a:r>
                <a:endParaRPr/>
              </a:p>
            </p:txBody>
          </p:sp>
          <p:sp>
            <p:nvSpPr>
              <p:cNvPr id="255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皮肤准备：清洁穿刺部位，预防感染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禁食禁水：根据医嘱，要求患者术前禁食禁水，预防手术中呕吐和误吸</a:t>
                </a:r>
                <a:endParaRPr/>
              </a:p>
            </p:txBody>
          </p:sp>
          <p:sp>
            <p:nvSpPr>
              <p:cNvPr id="256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7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8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9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0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患者身体状况评估与准备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262" name="Group 685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075314" y="1520189"/>
            <a:ext cx="9868911" cy="4434111"/>
            <a:chOff x="1075314" y="1520189"/>
            <a:chExt cx="9868911" cy="4434111"/>
          </a:xfrm>
        </p:grpSpPr>
        <p:grpSp>
          <p:nvGrpSpPr>
            <p:cNvPr id="263" name="Group 686"/>
            <p:cNvGrpSpPr/>
            <p:nvPr/>
          </p:nvGrpSpPr>
          <p:grpSpPr>
            <a:xfrm>
              <a:off x="1075314" y="1520189"/>
              <a:ext cx="9868911" cy="2072418"/>
              <a:chOff x="1075314" y="1520189"/>
              <a:chExt cx="9868911" cy="2072418"/>
            </a:xfrm>
          </p:grpSpPr>
          <p:sp>
            <p:nvSpPr>
              <p:cNvPr id="264" name="TextBox 2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2061200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导管：选择合适的导管，以便顺利进入冠状动脉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导丝：选择合适的导丝，以便通过狭窄或阻塞部位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支架：根据患者的病情，选择合适的支架品牌和型号</a:t>
                </a:r>
                <a:endParaRPr/>
              </a:p>
            </p:txBody>
          </p:sp>
          <p:sp>
            <p:nvSpPr>
              <p:cNvPr id="265" name="TextBox 27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1520189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器械准备：确保导管、导丝、支架等器械齐全，性能良好</a:t>
                </a:r>
                <a:endParaRPr/>
              </a:p>
            </p:txBody>
          </p:sp>
          <p:sp>
            <p:nvSpPr>
              <p:cNvPr id="266" name="AutoShape 33"/>
              <p:cNvSpPr/>
              <p:nvPr/>
            </p:nvSpPr>
            <p:spPr>
              <a:xfrm>
                <a:off x="1075314" y="1789318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7" name="Freeform 35"/>
              <p:cNvSpPr/>
              <p:nvPr/>
            </p:nvSpPr>
            <p:spPr>
              <a:xfrm>
                <a:off x="1537812" y="2251817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0" y="91440"/>
                    </a:moveTo>
                    <a:lnTo>
                      <a:pt x="152400" y="0"/>
                    </a:lnTo>
                    <a:lnTo>
                      <a:pt x="304800" y="91440"/>
                    </a:lnTo>
                    <a:lnTo>
                      <a:pt x="304800" y="121920"/>
                    </a:lnTo>
                    <a:lnTo>
                      <a:pt x="0" y="121920"/>
                    </a:lnTo>
                    <a:lnTo>
                      <a:pt x="0" y="91440"/>
                    </a:lnTo>
                    <a:close/>
                    <a:moveTo>
                      <a:pt x="0" y="274320"/>
                    </a:moveTo>
                    <a:lnTo>
                      <a:pt x="304800" y="274320"/>
                    </a:lnTo>
                    <a:lnTo>
                      <a:pt x="304800" y="304800"/>
                    </a:lnTo>
                    <a:lnTo>
                      <a:pt x="0" y="304800"/>
                    </a:lnTo>
                    <a:lnTo>
                      <a:pt x="0" y="274320"/>
                    </a:lnTo>
                    <a:close/>
                    <a:moveTo>
                      <a:pt x="30480" y="243840"/>
                    </a:moveTo>
                    <a:lnTo>
                      <a:pt x="274320" y="243840"/>
                    </a:lnTo>
                    <a:lnTo>
                      <a:pt x="274320" y="274320"/>
                    </a:lnTo>
                    <a:lnTo>
                      <a:pt x="30480" y="274320"/>
                    </a:lnTo>
                    <a:lnTo>
                      <a:pt x="30480" y="243840"/>
                    </a:lnTo>
                    <a:close/>
                    <a:moveTo>
                      <a:pt x="30480" y="121920"/>
                    </a:moveTo>
                    <a:lnTo>
                      <a:pt x="91440" y="121920"/>
                    </a:lnTo>
                    <a:lnTo>
                      <a:pt x="91440" y="243840"/>
                    </a:lnTo>
                    <a:lnTo>
                      <a:pt x="30480" y="243840"/>
                    </a:lnTo>
                    <a:lnTo>
                      <a:pt x="30480" y="121920"/>
                    </a:lnTo>
                    <a:close/>
                    <a:moveTo>
                      <a:pt x="121920" y="121920"/>
                    </a:moveTo>
                    <a:lnTo>
                      <a:pt x="182880" y="121920"/>
                    </a:lnTo>
                    <a:lnTo>
                      <a:pt x="182880" y="243840"/>
                    </a:lnTo>
                    <a:lnTo>
                      <a:pt x="121920" y="243840"/>
                    </a:lnTo>
                    <a:lnTo>
                      <a:pt x="121920" y="121920"/>
                    </a:lnTo>
                    <a:close/>
                    <a:moveTo>
                      <a:pt x="213360" y="121920"/>
                    </a:moveTo>
                    <a:lnTo>
                      <a:pt x="274320" y="121920"/>
                    </a:lnTo>
                    <a:lnTo>
                      <a:pt x="274320" y="243840"/>
                    </a:lnTo>
                    <a:lnTo>
                      <a:pt x="213360" y="243840"/>
                    </a:lnTo>
                    <a:lnTo>
                      <a:pt x="213360" y="121920"/>
                    </a:ln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8" name="Group 691"/>
            <p:cNvGrpSpPr/>
            <p:nvPr/>
          </p:nvGrpSpPr>
          <p:grpSpPr>
            <a:xfrm>
              <a:off x="1075314" y="3881882"/>
              <a:ext cx="9868911" cy="2072418"/>
              <a:chOff x="1075314" y="3881882"/>
              <a:chExt cx="9868911" cy="2072418"/>
            </a:xfrm>
          </p:grpSpPr>
          <p:sp>
            <p:nvSpPr>
              <p:cNvPr id="269" name="TextBox 2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61535" y="4422893"/>
                <a:ext cx="7382690" cy="1531407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抗凝药：如肝素钠，预防血栓形成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抗血小板药：如阿司匹林，降低血栓形成的风险</a:t>
                </a:r>
                <a:endParaRPr/>
              </a:p>
            </p:txBody>
          </p:sp>
          <p:sp>
            <p:nvSpPr>
              <p:cNvPr id="270" name="TextBox 31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61535" y="3881882"/>
                <a:ext cx="7382690" cy="490334"/>
              </a:xfrm>
              <a:prstGeom prst="rect">
                <a:avLst/>
              </a:prstGeom>
            </p:spPr>
            <p:txBody>
              <a:bodyPr vert="horz" wrap="square" lIns="66008" tIns="33052" rIns="66008" bIns="33052" rtlCol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药物准备：准备好术中所需的药物，如抗凝药、抗血小板药等</a:t>
                </a:r>
                <a:endParaRPr/>
              </a:p>
            </p:txBody>
          </p:sp>
          <p:sp>
            <p:nvSpPr>
              <p:cNvPr id="271" name="AutoShape 32"/>
              <p:cNvSpPr/>
              <p:nvPr/>
            </p:nvSpPr>
            <p:spPr>
              <a:xfrm>
                <a:off x="1075314" y="4179055"/>
                <a:ext cx="1747957" cy="1747957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2" name="Freeform 34"/>
              <p:cNvSpPr/>
              <p:nvPr/>
            </p:nvSpPr>
            <p:spPr>
              <a:xfrm>
                <a:off x="1537812" y="4641553"/>
                <a:ext cx="822960" cy="822960"/>
              </a:xfrm>
              <a:custGeom>
                <a:rect l="l" t="t" r="r" b="b"/>
                <a:pathLst>
                  <a:path w="304800" h="304800">
                    <a:moveTo>
                      <a:pt x="304800" y="171155"/>
                    </a:moveTo>
                    <a:lnTo>
                      <a:pt x="304800" y="133055"/>
                    </a:lnTo>
                    <a:lnTo>
                      <a:pt x="259261" y="114081"/>
                    </a:lnTo>
                    <a:cubicBezTo>
                      <a:pt x="257994" y="110509"/>
                      <a:pt x="256661" y="107051"/>
                      <a:pt x="255022" y="103661"/>
                    </a:cubicBezTo>
                    <a:lnTo>
                      <a:pt x="273406" y="57893"/>
                    </a:lnTo>
                    <a:lnTo>
                      <a:pt x="246459" y="30956"/>
                    </a:lnTo>
                    <a:lnTo>
                      <a:pt x="201101" y="49635"/>
                    </a:lnTo>
                    <a:cubicBezTo>
                      <a:pt x="197644" y="47958"/>
                      <a:pt x="194110" y="46549"/>
                      <a:pt x="190462" y="45244"/>
                    </a:cubicBezTo>
                    <a:lnTo>
                      <a:pt x="171155" y="0"/>
                    </a:lnTo>
                    <a:lnTo>
                      <a:pt x="133055" y="0"/>
                    </a:lnTo>
                    <a:lnTo>
                      <a:pt x="114224" y="45091"/>
                    </a:lnTo>
                    <a:cubicBezTo>
                      <a:pt x="110433" y="46434"/>
                      <a:pt x="106785" y="47844"/>
                      <a:pt x="103175" y="49559"/>
                    </a:cubicBezTo>
                    <a:lnTo>
                      <a:pt x="57893" y="31366"/>
                    </a:lnTo>
                    <a:lnTo>
                      <a:pt x="30956" y="58303"/>
                    </a:lnTo>
                    <a:lnTo>
                      <a:pt x="49416" y="103175"/>
                    </a:lnTo>
                    <a:cubicBezTo>
                      <a:pt x="47625" y="106861"/>
                      <a:pt x="46177" y="110614"/>
                      <a:pt x="44796" y="114491"/>
                    </a:cubicBezTo>
                    <a:lnTo>
                      <a:pt x="0" y="133645"/>
                    </a:lnTo>
                    <a:lnTo>
                      <a:pt x="0" y="171745"/>
                    </a:lnTo>
                    <a:lnTo>
                      <a:pt x="44834" y="190424"/>
                    </a:lnTo>
                    <a:cubicBezTo>
                      <a:pt x="46215" y="194291"/>
                      <a:pt x="47701" y="198053"/>
                      <a:pt x="49482" y="201740"/>
                    </a:cubicBezTo>
                    <a:lnTo>
                      <a:pt x="31366" y="246907"/>
                    </a:lnTo>
                    <a:lnTo>
                      <a:pt x="58303" y="273844"/>
                    </a:lnTo>
                    <a:lnTo>
                      <a:pt x="103289" y="255318"/>
                    </a:lnTo>
                    <a:cubicBezTo>
                      <a:pt x="106899" y="257032"/>
                      <a:pt x="110585" y="258404"/>
                      <a:pt x="114376" y="259709"/>
                    </a:cubicBezTo>
                    <a:lnTo>
                      <a:pt x="133645" y="304800"/>
                    </a:lnTo>
                    <a:lnTo>
                      <a:pt x="171745" y="304800"/>
                    </a:lnTo>
                    <a:lnTo>
                      <a:pt x="190605" y="259480"/>
                    </a:lnTo>
                    <a:cubicBezTo>
                      <a:pt x="194215" y="258137"/>
                      <a:pt x="197787" y="256727"/>
                      <a:pt x="201206" y="255089"/>
                    </a:cubicBezTo>
                    <a:lnTo>
                      <a:pt x="246898" y="273396"/>
                    </a:lnTo>
                    <a:lnTo>
                      <a:pt x="273834" y="246459"/>
                    </a:lnTo>
                    <a:lnTo>
                      <a:pt x="255079" y="200997"/>
                    </a:lnTo>
                    <a:cubicBezTo>
                      <a:pt x="256680" y="197577"/>
                      <a:pt x="257985" y="194110"/>
                      <a:pt x="259251" y="190576"/>
                    </a:cubicBezTo>
                    <a:lnTo>
                      <a:pt x="304800" y="171155"/>
                    </a:lnTo>
                    <a:close/>
                    <a:moveTo>
                      <a:pt x="152105" y="209550"/>
                    </a:moveTo>
                    <a:cubicBezTo>
                      <a:pt x="120558" y="209550"/>
                      <a:pt x="94955" y="183947"/>
                      <a:pt x="94955" y="152400"/>
                    </a:cubicBezTo>
                    <a:cubicBezTo>
                      <a:pt x="94955" y="120853"/>
                      <a:pt x="120558" y="95250"/>
                      <a:pt x="152105" y="95250"/>
                    </a:cubicBezTo>
                    <a:cubicBezTo>
                      <a:pt x="183652" y="95250"/>
                      <a:pt x="209255" y="120853"/>
                      <a:pt x="209255" y="152400"/>
                    </a:cubicBezTo>
                    <a:cubicBezTo>
                      <a:pt x="209255" y="183947"/>
                      <a:pt x="183652" y="209550"/>
                      <a:pt x="152105" y="209550"/>
                    </a:cubicBezTo>
                    <a:close/>
                  </a:path>
                </a:pathLst>
              </a:custGeom>
              <a:solidFill>
                <a:srgbClr val="FDFCFC">
                  <a:alpha val="100000"/>
                </a:srgb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7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介入治疗器械与药物的准备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" name="" descr="{&quot;isTemplate&quot;:true,&quot;type&quot;:2}"/>
        <p:cNvGrpSpPr/>
        <p:nvPr/>
      </p:nvGrpSpPr>
      <p:grpSpPr>
        <a:xfrm>
          <a:off x="0" y="0"/>
          <a:ext cx="0" cy="0"/>
        </a:xfrm>
      </p:grpSpPr>
      <p:sp>
        <p:nvSpPr>
          <p:cNvPr id="8" name="标题 1" descr="{&quot;isTemplate&quot;:true,&quot;type&quot;:&quot;title&quot;,&quot;canOmit&quot;:false,&quot;range&quot;:0}"/>
          <p:cNvSpPr txBox="1"/>
          <p:nvPr/>
        </p:nvSpPr>
        <p:spPr>
          <a:xfrm>
            <a:off x="384898" y="5184101"/>
            <a:ext cx="11346592" cy="914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/>
              <a:t>冠脉介入治疗中的护理配合</a:t>
            </a:r>
            <a:endParaRPr/>
          </a:p>
        </p:txBody>
      </p:sp>
      <p:sp>
        <p:nvSpPr>
          <p:cNvPr id="9" name="标题 1"/>
          <p:cNvSpPr txBox="1"/>
          <p:nvPr/>
        </p:nvSpPr>
        <p:spPr>
          <a:xfrm>
            <a:off x="384898" y="4390341"/>
            <a:ext cx="982961" cy="757130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30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80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kumimoji="1" lang="zh-CN" altLang="en-US" sz="4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11" name="Group 627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1197254" y="1423099"/>
            <a:ext cx="13310622" cy="4655015"/>
            <a:chOff x="1197254" y="1423099"/>
            <a:chExt cx="13310622" cy="4655015"/>
          </a:xfrm>
        </p:grpSpPr>
        <p:grpSp>
          <p:nvGrpSpPr>
            <p:cNvPr id="12" name="Group 628"/>
            <p:cNvGrpSpPr/>
            <p:nvPr/>
          </p:nvGrpSpPr>
          <p:grpSpPr>
            <a:xfrm>
              <a:off x="1197254" y="3971227"/>
              <a:ext cx="11008530" cy="2106887"/>
              <a:chOff x="1197254" y="3971227"/>
              <a:chExt cx="11008530" cy="2106887"/>
            </a:xfrm>
          </p:grpSpPr>
          <p:sp>
            <p:nvSpPr>
              <p:cNvPr id="13" name="AutoShape 3"/>
              <p:cNvSpPr/>
              <p:nvPr/>
            </p:nvSpPr>
            <p:spPr>
              <a:xfrm>
                <a:off x="125016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AutoShape 4"/>
              <p:cNvSpPr/>
              <p:nvPr/>
            </p:nvSpPr>
            <p:spPr>
              <a:xfrm>
                <a:off x="119725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AutoShape 5"/>
              <p:cNvSpPr/>
              <p:nvPr/>
            </p:nvSpPr>
            <p:spPr>
              <a:xfrm>
                <a:off x="188000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6" name="Connector 6"/>
              <p:cNvCxnSpPr/>
              <p:nvPr/>
            </p:nvCxnSpPr>
            <p:spPr>
              <a:xfrm>
                <a:off x="1951634" y="6029346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TextBox 8" descr="{&quot;isTemplate&quot;:true,&quot;type&quot;:&quot;title&quot;,&quot;canOmit&quot;:false,&quot;range&quot;:0}"/>
              <p:cNvSpPr txBox="1"/>
              <p:nvPr/>
            </p:nvSpPr>
            <p:spPr>
              <a:xfrm>
                <a:off x="1197254" y="3971227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体位：根据手术部位，调整患者的体位，保证手术顺利进行</a:t>
                </a:r>
                <a:endParaRPr/>
              </a:p>
            </p:txBody>
          </p:sp>
          <p:sp>
            <p:nvSpPr>
              <p:cNvPr id="18" name="TextBox 9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1197254" y="4461419"/>
                <a:ext cx="781050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仰卧位：手术部位在胸部，患者仰卧，利于手术操作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倾斜位：手术部位在腿部，患者倾斜，利于手术操作</a:t>
                </a:r>
                <a:endParaRPr/>
              </a:p>
            </p:txBody>
          </p:sp>
        </p:grpSp>
        <p:grpSp>
          <p:nvGrpSpPr>
            <p:cNvPr id="19" name="Group 635"/>
            <p:cNvGrpSpPr/>
            <p:nvPr/>
          </p:nvGrpSpPr>
          <p:grpSpPr>
            <a:xfrm>
              <a:off x="3499345" y="1423099"/>
              <a:ext cx="11008530" cy="2005901"/>
              <a:chOff x="3499345" y="1423099"/>
              <a:chExt cx="11008530" cy="2005901"/>
            </a:xfrm>
          </p:grpSpPr>
          <p:sp>
            <p:nvSpPr>
              <p:cNvPr id="20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3574694" y="1423099"/>
                <a:ext cx="8032750" cy="6731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舒适护理：关注患者的舒适度，提供心理支持</a:t>
                </a:r>
                <a:endParaRPr/>
              </a:p>
            </p:txBody>
          </p:sp>
          <p:sp>
            <p:nvSpPr>
              <p:cNvPr id="21" name="TextBox 7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3574694" y="1913291"/>
                <a:ext cx="7778750" cy="1282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术中保暖：根据季节和室温，为患者提供保暖措施，如加盖棉被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术中安慰：与患者保持沟通，了解患者的感受，提供心理安慰</a:t>
                </a:r>
                <a:endParaRPr/>
              </a:p>
            </p:txBody>
          </p:sp>
          <p:sp>
            <p:nvSpPr>
              <p:cNvPr id="22" name="AutoShape 10"/>
              <p:cNvSpPr/>
              <p:nvPr/>
            </p:nvSpPr>
            <p:spPr>
              <a:xfrm>
                <a:off x="3552256" y="3306002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AutoShape 11"/>
              <p:cNvSpPr/>
              <p:nvPr/>
            </p:nvSpPr>
            <p:spPr>
              <a:xfrm>
                <a:off x="3499345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AutoShape 12"/>
              <p:cNvSpPr/>
              <p:nvPr/>
            </p:nvSpPr>
            <p:spPr>
              <a:xfrm>
                <a:off x="4182096" y="3306002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25" name="Connector 13"/>
              <p:cNvCxnSpPr/>
              <p:nvPr/>
            </p:nvCxnSpPr>
            <p:spPr>
              <a:xfrm>
                <a:off x="4253725" y="3380232"/>
                <a:ext cx="10254150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6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患者术中体位与舒适护理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" name="" descr="{&quot;isTemplate&quot;:true,&quot;type&quot;:3}"/>
        <p:cNvGrpSpPr/>
        <p:nvPr/>
      </p:nvGrpSpPr>
      <p:grpSpPr>
        <a:xfrm>
          <a:off x="0" y="0"/>
          <a:ext cx="0" cy="0"/>
        </a:xfrm>
      </p:grpSpPr>
      <p:pic>
        <p:nvPicPr>
          <p:cNvPr id="28" name="Picture 10" descr="{&quot;isTemplate&quot;:true,&quot;type&quot;:&quot;image&quot;,&quot;canOmit&quot;:false,&quot;range&quot;:0}"/>
          <p:cNvPicPr>
            <a:picLocks noChangeAspect="1"/>
          </p:cNvPicPr>
          <p:nvPr/>
        </p:nvPicPr>
        <p:blipFill>
          <a:blip r:embed="rId2"/>
          <a:srcRect l="28906" r="28906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grpSp>
        <p:nvGrpSpPr>
          <p:cNvPr id="29" name="Group 590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9593" y="1414808"/>
            <a:ext cx="7078256" cy="4663306"/>
            <a:chOff x="689593" y="1414808"/>
            <a:chExt cx="7078256" cy="4663306"/>
          </a:xfrm>
        </p:grpSpPr>
        <p:grpSp>
          <p:nvGrpSpPr>
            <p:cNvPr id="30" name="Group 598"/>
            <p:cNvGrpSpPr/>
            <p:nvPr/>
          </p:nvGrpSpPr>
          <p:grpSpPr>
            <a:xfrm>
              <a:off x="763829" y="1414808"/>
              <a:ext cx="6972294" cy="2337649"/>
              <a:chOff x="763829" y="1414808"/>
              <a:chExt cx="6972294" cy="2337649"/>
            </a:xfrm>
          </p:grpSpPr>
          <p:sp>
            <p:nvSpPr>
              <p:cNvPr id="31" name="TextBox 2" descr="{&quot;isTemplate&quot;:true,&quot;type&quot;:&quot;title&quot;,&quot;canOmit&quot;:false,&quot;range&quot;:0}"/>
              <p:cNvSpPr txBox="1"/>
              <p:nvPr/>
            </p:nvSpPr>
            <p:spPr>
              <a:xfrm>
                <a:off x="763829" y="1414808"/>
                <a:ext cx="673735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病情观察：密切观察患者的生命体征、心电图等指标</a:t>
                </a:r>
                <a:endParaRPr/>
              </a:p>
            </p:txBody>
          </p:sp>
          <p:sp>
            <p:nvSpPr>
              <p:cNvPr id="32" name="TextBox 3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763829" y="2093647"/>
                <a:ext cx="6737350" cy="1448954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生命体征：监测心率、血压、呼吸等指标，确保患者的生命安全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心电图：监测心电图变化，判断手术效果和并发症</a:t>
                </a:r>
                <a:endParaRPr/>
              </a:p>
            </p:txBody>
          </p:sp>
          <p:sp>
            <p:nvSpPr>
              <p:cNvPr id="33" name="AutoShape 11"/>
              <p:cNvSpPr/>
              <p:nvPr/>
            </p:nvSpPr>
            <p:spPr>
              <a:xfrm>
                <a:off x="852680" y="3629459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AutoShape 12"/>
              <p:cNvSpPr/>
              <p:nvPr/>
            </p:nvSpPr>
            <p:spPr>
              <a:xfrm>
                <a:off x="799768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AutoShape 13"/>
              <p:cNvSpPr/>
              <p:nvPr/>
            </p:nvSpPr>
            <p:spPr>
              <a:xfrm>
                <a:off x="1482520" y="3629459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6" name="Connector 14"/>
              <p:cNvCxnSpPr/>
              <p:nvPr/>
            </p:nvCxnSpPr>
            <p:spPr>
              <a:xfrm>
                <a:off x="1554148" y="3703689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7" name="Group 591"/>
            <p:cNvGrpSpPr/>
            <p:nvPr/>
          </p:nvGrpSpPr>
          <p:grpSpPr>
            <a:xfrm>
              <a:off x="689593" y="3949139"/>
              <a:ext cx="7078256" cy="2128975"/>
              <a:chOff x="689593" y="3949139"/>
              <a:chExt cx="7078256" cy="2128975"/>
            </a:xfrm>
          </p:grpSpPr>
          <p:sp>
            <p:nvSpPr>
              <p:cNvPr id="38" name="TextBox 4" descr="{&quot;isTemplate&quot;:true,&quot;type&quot;:&quot;title&quot;,&quot;canOmit&quot;:false,&quot;range&quot;:0}"/>
              <p:cNvSpPr txBox="1"/>
              <p:nvPr/>
            </p:nvSpPr>
            <p:spPr>
              <a:xfrm>
                <a:off x="689593" y="3949139"/>
                <a:ext cx="6527800" cy="774700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4000"/>
                  </a:lnSpc>
                </a:pPr>
                <a:r>
                  <a:rPr lang="zh-CN" sz="2000" b="1">
                    <a:solidFill>
                      <a:schemeClr val="accent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监测：根据医嘱，对患者进行血氧饱和度、血压等监测</a:t>
                </a:r>
                <a:endParaRPr/>
              </a:p>
            </p:txBody>
          </p:sp>
          <p:sp>
            <p:nvSpPr>
              <p:cNvPr id="39" name="TextBox 5" descr="{&quot;isTemplate&quot;:true,&quot;type&quot;:&quot;content&quot;,&quot;canOmit&quot;:false,&quot;range&quot;:0}"/>
              <p:cNvSpPr txBox="1"/>
              <p:nvPr/>
            </p:nvSpPr>
            <p:spPr>
              <a:xfrm>
                <a:off x="689593" y="4645945"/>
                <a:ext cx="6813550" cy="1224021"/>
              </a:xfrm>
              <a:prstGeom prst="rect">
                <a:avLst/>
              </a:prstGeom>
            </p:spPr>
            <p:txBody>
              <a:bodyPr vert="horz" wrap="square" lIns="123825" tIns="123825" rIns="57150" bIns="123825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血氧饱和度：监测患者的血氧饱和度，预防低氧血症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alpha val="100000"/>
                      </a:schemeClr>
                    </a:solidFill>
                    <a:latin typeface="Microsoft Yahei"/>
                    <a:ea typeface="Microsoft Yahei"/>
                  </a:rPr>
                  <a:t>血压：监测患者的血压，预防低血压等并发症</a:t>
                </a:r>
                <a:endParaRPr/>
              </a:p>
            </p:txBody>
          </p:sp>
          <p:sp>
            <p:nvSpPr>
              <p:cNvPr id="40" name="AutoShape 6"/>
              <p:cNvSpPr/>
              <p:nvPr/>
            </p:nvSpPr>
            <p:spPr>
              <a:xfrm>
                <a:off x="884406" y="5955116"/>
                <a:ext cx="701468" cy="122998"/>
              </a:xfrm>
              <a:prstGeom prst="rect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AutoShape 7"/>
              <p:cNvSpPr/>
              <p:nvPr/>
            </p:nvSpPr>
            <p:spPr>
              <a:xfrm>
                <a:off x="831494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AutoShape 8"/>
              <p:cNvSpPr/>
              <p:nvPr/>
            </p:nvSpPr>
            <p:spPr>
              <a:xfrm>
                <a:off x="1514246" y="5955116"/>
                <a:ext cx="122998" cy="122998"/>
              </a:xfrm>
              <a:prstGeom prst="ellipse">
                <a:avLst/>
              </a:prstGeom>
              <a:solidFill>
                <a:schemeClr val="accent1">
                  <a:alpha val="100000"/>
                </a:schemeClr>
              </a:solidFill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43" name="Connector 9"/>
              <p:cNvCxnSpPr/>
              <p:nvPr/>
            </p:nvCxnSpPr>
            <p:spPr>
              <a:xfrm>
                <a:off x="1585874" y="6029346"/>
                <a:ext cx="6181975" cy="0"/>
              </a:xfrm>
              <a:prstGeom prst="line">
                <a:avLst/>
              </a:prstGeom>
              <a:ln w="14288">
                <a:solidFill>
                  <a:schemeClr val="accent1"/>
                </a:solidFill>
                <a:prstDash val="dash"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44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8039"/>
            <a:ext cx="10681374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+mj-ea"/>
                <a:ea typeface="+mj-ea"/>
              </a:rPr>
              <a:t>术中病情观察与监测</a:t>
            </a:r>
            <a:endParaRPr lang="en-US" altLang="zh-CN" sz="2800" b="1"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45" name="" descr="{&quot;isTemplate&quot;:true,&quot;type&quot;:3}"/>
        <p:cNvGrpSpPr/>
        <p:nvPr/>
      </p:nvGrpSpPr>
      <p:grpSpPr>
        <a:xfrm>
          <a:off x="0" y="0"/>
          <a:ext cx="0" cy="0"/>
        </a:xfrm>
      </p:grpSpPr>
      <p:grpSp>
        <p:nvGrpSpPr>
          <p:cNvPr id="46" name="" descr="{&quot;isTemplate&quot;:true,&quot;type&quot;:&quot;list&quot;,&quot;alignment&quot;:&quot;left&quot;,&quot;alignmentVertical&quot;:&quot;top&quot;,&quot;canOmit&quot;:false,&quot;scalable&quot;:false,&quot;minItemsCount&quot;:-1}"/>
          <p:cNvGrpSpPr/>
          <p:nvPr/>
        </p:nvGrpSpPr>
        <p:grpSpPr>
          <a:xfrm>
            <a:off x="685800" y="3146904"/>
            <a:ext cx="10730436" cy="3225487"/>
            <a:chOff x="685800" y="3146904"/>
            <a:chExt cx="10730436" cy="3225487"/>
          </a:xfrm>
        </p:grpSpPr>
        <p:grpSp>
          <p:nvGrpSpPr>
            <p:cNvPr id="47" name=""/>
            <p:cNvGrpSpPr/>
            <p:nvPr/>
          </p:nvGrpSpPr>
          <p:grpSpPr>
            <a:xfrm>
              <a:off x="685800" y="3146904"/>
              <a:ext cx="5760000" cy="3225487"/>
              <a:chOff x="685800" y="3146904"/>
              <a:chExt cx="5760000" cy="3225487"/>
            </a:xfrm>
          </p:grpSpPr>
          <p:sp>
            <p:nvSpPr>
              <p:cNvPr id="48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85800" y="3146904"/>
                <a:ext cx="5760000" cy="1296000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药物使用：根据医嘱，及时给予患者抗凝药、抗血小板药等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9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16962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抗凝药：如肝素钠，预防血栓形成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抗血小板药：如阿司匹林，降低血栓形成的风险</a:t>
                </a:r>
                <a:endParaRPr/>
              </a:p>
            </p:txBody>
          </p:sp>
        </p:grpSp>
        <p:grpSp>
          <p:nvGrpSpPr>
            <p:cNvPr id="50" name=""/>
            <p:cNvGrpSpPr/>
            <p:nvPr/>
          </p:nvGrpSpPr>
          <p:grpSpPr>
            <a:xfrm>
              <a:off x="6016236" y="3146904"/>
              <a:ext cx="5400000" cy="3225487"/>
              <a:chOff x="6016236" y="3146904"/>
              <a:chExt cx="5400000" cy="3225487"/>
            </a:xfrm>
          </p:grpSpPr>
          <p:sp>
            <p:nvSpPr>
              <p:cNvPr id="51" name="Tencent" descr="{&quot;isTemplate&quot;:true,&quot;type&quot;:&quot;title&quot;,&quot;canOmit&quot;:false,&quot;range&quot;:0}"/>
              <p:cNvSpPr/>
              <p:nvPr/>
            </p:nvSpPr>
            <p:spPr>
              <a:xfrm>
                <a:off x="6016236" y="3146904"/>
                <a:ext cx="5400000" cy="1296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800" b="1">
                    <a:solidFill>
                      <a:schemeClr val="bg1"/>
                    </a:solidFill>
                    <a:latin typeface="+mj-ea"/>
                    <a:ea typeface="+mj-ea"/>
                  </a:rPr>
                  <a:t>器械使用：与医生配合，确保导管、导丝、支架等器械的正确使用</a:t>
                </a:r>
                <a:endParaRPr kumimoji="1" lang="en-US" altLang="zh-CN" sz="1800" b="1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2" name="Tencent" descr="{&quot;isTemplate&quot;:true,&quot;type&quot;:&quot;content&quot;,&quot;canOmit&quot;:true,&quot;range&quot;:0}"/>
              <p:cNvSpPr txBox="1"/>
              <p:nvPr/>
            </p:nvSpPr>
            <p:spPr>
              <a:xfrm>
                <a:off x="7102636" y="4667039"/>
                <a:ext cx="3240000" cy="170535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导管：选择合适的导管，以便顺利进入冠状动脉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导丝：选择合适的导丝，以便通过狭窄或阻塞部位</a:t>
                </a:r>
                <a:endParaRPr/>
              </a:p>
              <a:p>
                <a:pPr marL="0" lvl="0" indent="-203200">
                  <a:lnSpc>
                    <a:spcPct val="130000"/>
                  </a:lnSpc>
                  <a:buFont typeface="Arial" pitchFamily="34" charset="0"/>
                  <a:buChar char="•"/>
                </a:pPr>
                <a:r>
                  <a:rPr lang="zh-CN" sz="1400">
                    <a:solidFill>
                      <a:schemeClr val="tx1">
                        <a:lumMod val="50000"/>
                        <a:lumOff val="50000"/>
                        <a:alpha val="100000"/>
                      </a:schemeClr>
                    </a:solidFill>
                    <a:latin typeface="微软雅黑"/>
                    <a:ea typeface="微软雅黑"/>
                  </a:rPr>
                  <a:t>支架：根据患者的病情，选择合适的支架品牌和型号</a:t>
                </a:r>
                <a:endParaRPr/>
              </a:p>
            </p:txBody>
          </p:sp>
        </p:grpSp>
      </p:grpSp>
      <p:sp>
        <p:nvSpPr>
          <p:cNvPr id="53" name="Tencent" descr="{&quot;isTemplate&quot;:true,&quot;type&quot;:&quot;title&quot;,&quot;canOmit&quot;:false,&quot;range&quot;:0}"/>
          <p:cNvSpPr txBox="1"/>
          <p:nvPr/>
        </p:nvSpPr>
        <p:spPr>
          <a:xfrm>
            <a:off x="660396" y="419688"/>
            <a:ext cx="10915650" cy="52070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2800" b="1">
                <a:latin typeface="微软雅黑"/>
                <a:ea typeface="微软雅黑"/>
              </a:rPr>
              <a:t>术中药物与器械使用的配合</a:t>
            </a:r>
            <a:endParaRPr lang="en-US" sz="2800" b="1"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https://d.book118.com/698121104042006037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template_ppt_humanities_architecture_gray">
      <a:dk1>
        <a:srgbClr val="000000"/>
      </a:dk1>
      <a:lt1>
        <a:srgbClr val="FFFFFF"/>
      </a:lt1>
      <a:dk2>
        <a:srgbClr val="000000"/>
      </a:dk2>
      <a:lt2>
        <a:srgbClr val="FFFEFF"/>
      </a:lt2>
      <a:accent1>
        <a:srgbClr val="414042"/>
      </a:accent1>
      <a:accent2>
        <a:srgbClr val="B8B9B6"/>
      </a:accent2>
      <a:accent3>
        <a:srgbClr val="727371"/>
      </a:accent3>
      <a:accent4>
        <a:srgbClr val="1D1C1E"/>
      </a:accent4>
      <a:accent5>
        <a:srgbClr val="71756B"/>
      </a:accent5>
      <a:accent6>
        <a:srgbClr val="464A40"/>
      </a:accent6>
      <a:hlink>
        <a:srgbClr val="175CEB"/>
      </a:hlink>
      <a:folHlink>
        <a:srgbClr val="81868F"/>
      </a:folHlink>
    </a:clrScheme>
    <a:fontScheme name="Arial Black-Arial">
      <a:majorFont>
        <a:latin typeface="Arial Black" panose="020b0a04020102020204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3">
      <vt:lpstr>Arial</vt:lpstr>
      <vt:lpstr>Calibri</vt:lpstr>
      <vt:lpstr>Arial Black</vt:lpstr>
      <vt:lpstr>微软雅黑</vt:lpstr>
      <vt:lpstr>黑体</vt:lpstr>
      <vt:lpstr>Microsoft YaHei</vt:lpstr>
      <vt:lpstr>Microsoft YaHei Light</vt:lpstr>
      <vt:lpstr>Microsoft Yahei</vt:lpstr>
      <vt:lpstr>Office Theme</vt:lpstr>
      <vt:lpstr>冠脉介入护理要点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2024-09-17T01:10:44.394</cp:lastPrinted>
  <dcterms:created xsi:type="dcterms:W3CDTF">2024-09-16T17:10:44Z</dcterms:created>
  <dcterms:modified xsi:type="dcterms:W3CDTF">2024-09-16T17:10:46Z</dcterms:modified>
</cp:coreProperties>
</file>