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DDF24-E779-40BD-BF0B-25D4811C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97072-64FB-4D08-AAC3-C91F789FF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037CE-968C-4DB9-ACF0-528D49669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617B5-B1D9-478F-BA29-0E2A13410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068E7-999A-4C2E-9CF8-43D329FDA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BDEA8-F14D-4A2C-ABDD-D304D5CEB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CE07D6-2B0C-4312-976A-926246B99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A2558-669F-42C4-92A9-8F7444CC5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CE027-DFED-4A22-933E-E24501638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37622-B8D5-4511-A04C-F1A80F67B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CD596-036C-4932-B486-227659B65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662" r:id="rId2"/>
    <p:sldLayoutId id="2147488663" r:id="rId3"/>
    <p:sldLayoutId id="2147488664" r:id="rId4"/>
    <p:sldLayoutId id="2147488665" r:id="rId5"/>
    <p:sldLayoutId id="2147488666" r:id="rId6"/>
    <p:sldLayoutId id="2147488667" r:id="rId7"/>
    <p:sldLayoutId id="2147488668" r:id="rId8"/>
    <p:sldLayoutId id="2147488669" r:id="rId9"/>
    <p:sldLayoutId id="2147488670" r:id="rId10"/>
    <p:sldLayoutId id="2147488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22" Type="http://schemas.openxmlformats.org/officeDocument/2006/relationships/tags" Target="../tags/tag240.xml" /><Relationship Id="rId23" Type="http://schemas.openxmlformats.org/officeDocument/2006/relationships/tags" Target="../tags/tag241.xml" /><Relationship Id="rId24" Type="http://schemas.openxmlformats.org/officeDocument/2006/relationships/tags" Target="../tags/tag242.xml" /><Relationship Id="rId25" Type="http://schemas.openxmlformats.org/officeDocument/2006/relationships/tags" Target="../tags/tag243.xml" /><Relationship Id="rId26" Type="http://schemas.openxmlformats.org/officeDocument/2006/relationships/tags" Target="../tags/tag244.xml" /><Relationship Id="rId27" Type="http://schemas.openxmlformats.org/officeDocument/2006/relationships/tags" Target="../tags/tag245.xml" /><Relationship Id="rId28" Type="http://schemas.openxmlformats.org/officeDocument/2006/relationships/tags" Target="../tags/tag246.xml" /><Relationship Id="rId29" Type="http://schemas.openxmlformats.org/officeDocument/2006/relationships/tags" Target="../tags/tag247.xml" /><Relationship Id="rId3" Type="http://schemas.openxmlformats.org/officeDocument/2006/relationships/tags" Target="../tags/tag221.xml" /><Relationship Id="rId30" Type="http://schemas.openxmlformats.org/officeDocument/2006/relationships/tags" Target="../tags/tag248.xml" /><Relationship Id="rId31" Type="http://schemas.openxmlformats.org/officeDocument/2006/relationships/tags" Target="../tags/tag249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302513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汽车产业集群的发展与竞争力分析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effectLst/>
                <a:latin typeface="+mj-ea"/>
                <a:ea typeface="+mj-ea"/>
                <a:cs typeface="MiSans" panose="00000500000000000000" charset="-122"/>
              </a:rPr>
              <a:t>汽车产业集群的发展历程</a:t>
            </a:r>
            <a:endParaRPr lang="zh-CN" altLang="en-US" sz="1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effectLst/>
                <a:latin typeface="+mj-ea"/>
                <a:ea typeface="+mj-ea"/>
                <a:cs typeface="MiSans" panose="00000500000000000000" charset="-122"/>
              </a:rPr>
              <a:t>汽车产业集群的竞争力分析</a:t>
            </a:r>
            <a:endParaRPr lang="zh-CN" altLang="en-US" sz="1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effectLst/>
                <a:latin typeface="+mj-ea"/>
                <a:ea typeface="+mj-ea"/>
                <a:cs typeface="MiSans" panose="00000500000000000000" charset="-122"/>
              </a:rPr>
              <a:t>汽车产业集群的创新发展</a:t>
            </a:r>
            <a:endParaRPr lang="zh-CN" altLang="en-US" sz="1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effectLst/>
                <a:latin typeface="+mj-ea"/>
                <a:ea typeface="+mj-ea"/>
                <a:cs typeface="MiSans" panose="00000500000000000000" charset="-122"/>
              </a:rPr>
              <a:t>汽车产业集群的可持续发展</a:t>
            </a:r>
            <a:endParaRPr lang="zh-CN" altLang="en-US" sz="1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effectLst/>
                <a:latin typeface="+mj-ea"/>
                <a:ea typeface="+mj-ea"/>
                <a:cs typeface="MiSans" panose="00000500000000000000" charset="-122"/>
              </a:rPr>
              <a:t>案例研究：国内外汽车产业集群的发展经验</a:t>
            </a:r>
            <a:endParaRPr lang="zh-CN" altLang="en-US" sz="1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结论：提升中国汽车产业集群竞争力的对策建议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汽车产业集群的发展历程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产业集群的起源</a:t>
            </a:r>
            <a:endParaRPr lang="zh-CN" altLang="en-US"/>
          </a:p>
        </p:txBody>
      </p:sp>
      <p:sp>
        <p:nvSpPr>
          <p:cNvPr id="10488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96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产业集群的概念起源于20世纪初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产业集群的形成与经济发展密切相关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8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产业集群的发展经历了从手工业到工业化再到信息化的历程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0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产业集群的发展与政府的政策支持、市场需求、技术创新等因素密切相关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汽车产业集群的形成</a:t>
            </a:r>
            <a:endParaRPr lang="zh-CN" altLang="en-US"/>
          </a:p>
        </p:txBody>
      </p:sp>
      <p:sp>
        <p:nvSpPr>
          <p:cNvPr id="1048952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工业革命：汽车工业的兴起和发展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产业集群：企业集聚，形成产业链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政府政策：扶持汽车产业，推动产业集群发展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市场需求：消费者对汽车的需求增加，推动产业集群发展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汽车产业集群的发展阶段</a:t>
            </a:r>
            <a:endParaRPr lang="zh-CN" altLang="en-US"/>
          </a:p>
        </p:txBody>
      </p:sp>
      <p:sp>
        <p:nvSpPr>
          <p:cNvPr id="104901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成熟阶段：20世纪末，汽车产业集群进入成熟期，市场竞争激烈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转型阶段：21世纪初，汽车产业集群面临转型，新能源、智能化等新技术成为发展方向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萌芽阶段：20世纪初，汽车工业开始兴起，产业集群逐渐形成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成长阶段：20世纪中叶，汽车产业集群逐渐扩大，产业链逐渐完善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汽车产业集群的未来趋势</a:t>
            </a:r>
            <a:endParaRPr lang="zh-CN" altLang="en-US"/>
          </a:p>
        </p:txBody>
      </p:sp>
      <p:sp>
        <p:nvSpPr>
          <p:cNvPr id="10490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智能化：汽车产业集群将更加注重智能化技术的应用和发展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国际化：汽车产业集群将更加注重国际市场的开拓和合作，提高国际竞争力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产业链整合：汽车产业集群将更加注重产业链的整合和优化，提高产业链的整体竞争力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绿色化：汽车产业集群将更加注重环保和可持续发展，推动新能源汽车的发展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汽车产业集群的竞争力分析</a:t>
            </a:r>
            <a:endParaRPr lang="zh-CN" altLang="en-US"/>
          </a:p>
        </p:txBody>
      </p:sp>
      <p:sp>
        <p:nvSpPr>
          <p:cNvPr id="10491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产业集群竞争力的定义</a:t>
            </a:r>
            <a:endParaRPr lang="zh-CN" altLang="en-US"/>
          </a:p>
        </p:txBody>
      </p:sp>
      <p:sp>
        <p:nvSpPr>
          <p:cNvPr id="104917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产业集群竞争力的提升可以促进区域经济发展和产业升级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产业集群竞争力的评估可以通过产业集群竞争力指数进行量化分析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产业集群竞争力是指产业集群在市场竞争中的综合实力和优势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包括产业集群的规模、技术水平、创新能力、品牌影响力等多个方面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汽车产业集群竞争力的评价指标</a:t>
            </a:r>
            <a:endParaRPr lang="zh-CN" altLang="en-US"/>
          </a:p>
        </p:txBody>
      </p:sp>
      <p:sp>
        <p:nvSpPr>
          <p:cNvPr id="1049236" name="对角圆角矩形 15"/>
          <p:cNvSpPr/>
          <p:nvPr>
            <p:custDataLst>
              <p:tags r:id="rId2"/>
            </p:custDataLst>
          </p:nvPr>
        </p:nvSpPr>
        <p:spPr>
          <a:xfrm>
            <a:off x="1404891" y="3554170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6"/>
          <p:cNvSpPr/>
          <p:nvPr>
            <p:custDataLst>
              <p:tags r:id="rId3"/>
            </p:custDataLst>
          </p:nvPr>
        </p:nvSpPr>
        <p:spPr>
          <a:xfrm>
            <a:off x="1404891" y="3426144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7"/>
          <p:cNvSpPr/>
          <p:nvPr>
            <p:custDataLst>
              <p:tags r:id="rId4"/>
            </p:custDataLst>
          </p:nvPr>
        </p:nvSpPr>
        <p:spPr>
          <a:xfrm>
            <a:off x="1912538" y="3426781"/>
            <a:ext cx="76434" cy="12739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5"/>
            </p:custDataLst>
          </p:nvPr>
        </p:nvSpPr>
        <p:spPr>
          <a:xfrm>
            <a:off x="1945659" y="3563724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产业集群创新能力：包括研发投入、专利数量、技术水平等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2"/>
          <p:cNvSpPr/>
          <p:nvPr>
            <p:custDataLst>
              <p:tags r:id="rId6"/>
            </p:custDataLst>
          </p:nvPr>
        </p:nvSpPr>
        <p:spPr>
          <a:xfrm>
            <a:off x="1404891" y="1580906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53"/>
          <p:cNvSpPr/>
          <p:nvPr>
            <p:custDataLst>
              <p:tags r:id="rId7"/>
            </p:custDataLst>
          </p:nvPr>
        </p:nvSpPr>
        <p:spPr>
          <a:xfrm>
            <a:off x="1404891" y="1452880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54"/>
          <p:cNvSpPr/>
          <p:nvPr>
            <p:custDataLst>
              <p:tags r:id="rId8"/>
            </p:custDataLst>
          </p:nvPr>
        </p:nvSpPr>
        <p:spPr>
          <a:xfrm>
            <a:off x="1912538" y="1453517"/>
            <a:ext cx="76434" cy="12739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56"/>
          <p:cNvSpPr txBox="1"/>
          <p:nvPr>
            <p:custDataLst>
              <p:tags r:id="rId9"/>
            </p:custDataLst>
          </p:nvPr>
        </p:nvSpPr>
        <p:spPr>
          <a:xfrm>
            <a:off x="1945659" y="1584091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产业集群规模：包括企业数量、产值、就业人数等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5"/>
          <p:cNvSpPr/>
          <p:nvPr>
            <p:custDataLst>
              <p:tags r:id="rId10"/>
            </p:custDataLst>
          </p:nvPr>
        </p:nvSpPr>
        <p:spPr>
          <a:xfrm>
            <a:off x="1404891" y="2567538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6"/>
          <p:cNvSpPr/>
          <p:nvPr>
            <p:custDataLst>
              <p:tags r:id="rId11"/>
            </p:custDataLst>
          </p:nvPr>
        </p:nvSpPr>
        <p:spPr>
          <a:xfrm>
            <a:off x="1404891" y="2439512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7"/>
          <p:cNvSpPr/>
          <p:nvPr>
            <p:custDataLst>
              <p:tags r:id="rId12"/>
            </p:custDataLst>
          </p:nvPr>
        </p:nvSpPr>
        <p:spPr>
          <a:xfrm>
            <a:off x="1912538" y="2440149"/>
            <a:ext cx="76434" cy="12739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8"/>
          <p:cNvSpPr txBox="1"/>
          <p:nvPr>
            <p:custDataLst>
              <p:tags r:id="rId13"/>
            </p:custDataLst>
          </p:nvPr>
        </p:nvSpPr>
        <p:spPr>
          <a:xfrm>
            <a:off x="1945659" y="2577093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产业集群结构：包括企业类型、产业链条、分工协作等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9"/>
          <p:cNvSpPr/>
          <p:nvPr>
            <p:custDataLst>
              <p:tags r:id="rId14"/>
            </p:custDataLst>
          </p:nvPr>
        </p:nvSpPr>
        <p:spPr>
          <a:xfrm>
            <a:off x="1404891" y="4540802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0"/>
          <p:cNvSpPr/>
          <p:nvPr>
            <p:custDataLst>
              <p:tags r:id="rId15"/>
            </p:custDataLst>
          </p:nvPr>
        </p:nvSpPr>
        <p:spPr>
          <a:xfrm>
            <a:off x="1404891" y="4412776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1"/>
          <p:cNvSpPr/>
          <p:nvPr>
            <p:custDataLst>
              <p:tags r:id="rId16"/>
            </p:custDataLst>
          </p:nvPr>
        </p:nvSpPr>
        <p:spPr>
          <a:xfrm>
            <a:off x="1912538" y="4413412"/>
            <a:ext cx="76434" cy="12739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12"/>
          <p:cNvSpPr txBox="1"/>
          <p:nvPr>
            <p:custDataLst>
              <p:tags r:id="rId17"/>
            </p:custDataLst>
          </p:nvPr>
        </p:nvSpPr>
        <p:spPr>
          <a:xfrm>
            <a:off x="1945659" y="4550356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产业集群环境：包括政策支持、基础设施、人力资源等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14"/>
          <p:cNvSpPr/>
          <p:nvPr>
            <p:custDataLst>
              <p:tags r:id="rId18"/>
            </p:custDataLst>
          </p:nvPr>
        </p:nvSpPr>
        <p:spPr>
          <a:xfrm>
            <a:off x="1404891" y="5527434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18"/>
          <p:cNvSpPr/>
          <p:nvPr>
            <p:custDataLst>
              <p:tags r:id="rId19"/>
            </p:custDataLst>
          </p:nvPr>
        </p:nvSpPr>
        <p:spPr>
          <a:xfrm>
            <a:off x="1404891" y="5399407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19"/>
          <p:cNvSpPr/>
          <p:nvPr>
            <p:custDataLst>
              <p:tags r:id="rId20"/>
            </p:custDataLst>
          </p:nvPr>
        </p:nvSpPr>
        <p:spPr>
          <a:xfrm>
            <a:off x="1912538" y="5400044"/>
            <a:ext cx="76434" cy="127390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20"/>
          <p:cNvSpPr txBox="1"/>
          <p:nvPr>
            <p:custDataLst>
              <p:tags r:id="rId21"/>
            </p:custDataLst>
          </p:nvPr>
        </p:nvSpPr>
        <p:spPr>
          <a:xfrm>
            <a:off x="1945659" y="5536988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产业集群竞争力：包括市场份额、品牌影响力、盈利能力等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提升汽车产业集群竞争力的途径</a:t>
            </a:r>
            <a:endParaRPr lang="zh-CN" altLang="en-US"/>
          </a:p>
        </p:txBody>
      </p:sp>
      <p:sp>
        <p:nvSpPr>
          <p:cNvPr id="1049310" name="圆角矩形 26"/>
          <p:cNvSpPr/>
          <p:nvPr>
            <p:custDataLst>
              <p:tags r:id="rId2"/>
            </p:custDataLst>
          </p:nvPr>
        </p:nvSpPr>
        <p:spPr>
          <a:xfrm>
            <a:off x="608330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2" name="圆角矩形 28"/>
          <p:cNvSpPr/>
          <p:nvPr>
            <p:custDataLst>
              <p:tags r:id="rId3"/>
            </p:custDataLst>
          </p:nvPr>
        </p:nvSpPr>
        <p:spPr>
          <a:xfrm>
            <a:off x="610258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4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89422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加强技术创新：提高研发投入，推动技术升级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29"/>
          <p:cNvSpPr/>
          <p:nvPr>
            <p:custDataLst>
              <p:tags r:id="rId5"/>
            </p:custDataLst>
          </p:nvPr>
        </p:nvSpPr>
        <p:spPr>
          <a:xfrm>
            <a:off x="2470019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8" name="圆角矩形 32"/>
          <p:cNvSpPr/>
          <p:nvPr>
            <p:custDataLst>
              <p:tags r:id="rId6"/>
            </p:custDataLst>
          </p:nvPr>
        </p:nvSpPr>
        <p:spPr>
          <a:xfrm>
            <a:off x="2471947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0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优化产业结构：调整产业结构，提高产业链协同效应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3"/>
          <p:cNvSpPr/>
          <p:nvPr>
            <p:custDataLst>
              <p:tags r:id="rId8"/>
            </p:custDataLst>
          </p:nvPr>
        </p:nvSpPr>
        <p:spPr>
          <a:xfrm>
            <a:off x="4331707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4" name="圆角矩形 4"/>
          <p:cNvSpPr/>
          <p:nvPr>
            <p:custDataLst>
              <p:tags r:id="rId9"/>
            </p:custDataLst>
          </p:nvPr>
        </p:nvSpPr>
        <p:spPr>
          <a:xfrm>
            <a:off x="4333635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6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提高产品质量：加强质量管理，提升产品竞争力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8"/>
          <p:cNvSpPr/>
          <p:nvPr>
            <p:custDataLst>
              <p:tags r:id="rId11"/>
            </p:custDataLst>
          </p:nvPr>
        </p:nvSpPr>
        <p:spPr>
          <a:xfrm>
            <a:off x="6193396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9"/>
          <p:cNvSpPr/>
          <p:nvPr>
            <p:custDataLst>
              <p:tags r:id="rId12"/>
            </p:custDataLst>
          </p:nvPr>
        </p:nvSpPr>
        <p:spPr>
          <a:xfrm>
            <a:off x="6195324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2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加强品牌建设：提升品牌知名度和美誉度，增强市场竞争力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6"/>
          <p:cNvSpPr/>
          <p:nvPr>
            <p:custDataLst>
              <p:tags r:id="rId14"/>
            </p:custDataLst>
          </p:nvPr>
        </p:nvSpPr>
        <p:spPr>
          <a:xfrm>
            <a:off x="8055085" y="20038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7"/>
          <p:cNvSpPr/>
          <p:nvPr>
            <p:custDataLst>
              <p:tags r:id="rId15"/>
            </p:custDataLst>
          </p:nvPr>
        </p:nvSpPr>
        <p:spPr>
          <a:xfrm>
            <a:off x="8057013" y="20038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8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907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扩大市场规模：拓展国内外市场，提高市场份额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16"/>
          <p:cNvSpPr/>
          <p:nvPr>
            <p:custDataLst>
              <p:tags r:id="rId17"/>
            </p:custDataLst>
          </p:nvPr>
        </p:nvSpPr>
        <p:spPr>
          <a:xfrm>
            <a:off x="9916774" y="20038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17"/>
          <p:cNvSpPr/>
          <p:nvPr>
            <p:custDataLst>
              <p:tags r:id="rId18"/>
            </p:custDataLst>
          </p:nvPr>
        </p:nvSpPr>
        <p:spPr>
          <a:xfrm>
            <a:off x="9918701" y="20038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4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907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加强人才培养：提高人才素质，增强人才竞争力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国内外汽车产业集群竞争力的比较分析</a:t>
            </a:r>
            <a:endParaRPr lang="zh-CN" altLang="en-US"/>
          </a:p>
        </p:txBody>
      </p:sp>
      <p:sp>
        <p:nvSpPr>
          <p:cNvPr id="1049380" name="Freeform 7"/>
          <p:cNvSpPr/>
          <p:nvPr>
            <p:custDataLst>
              <p:tags r:id="rId2"/>
            </p:custDataLst>
          </p:nvPr>
        </p:nvSpPr>
        <p:spPr bwMode="auto">
          <a:xfrm>
            <a:off x="730144" y="1549802"/>
            <a:ext cx="212075" cy="106714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382" name="Freeform 7"/>
          <p:cNvSpPr/>
          <p:nvPr>
            <p:custDataLst>
              <p:tags r:id="rId3"/>
            </p:custDataLst>
          </p:nvPr>
        </p:nvSpPr>
        <p:spPr bwMode="auto">
          <a:xfrm>
            <a:off x="2577026" y="1549802"/>
            <a:ext cx="212075" cy="106714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384" name="Freeform 7"/>
          <p:cNvSpPr/>
          <p:nvPr>
            <p:custDataLst>
              <p:tags r:id="rId4"/>
            </p:custDataLst>
          </p:nvPr>
        </p:nvSpPr>
        <p:spPr bwMode="auto">
          <a:xfrm>
            <a:off x="4423907" y="1549802"/>
            <a:ext cx="212075" cy="106714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386" name="Freeform 7"/>
          <p:cNvSpPr/>
          <p:nvPr>
            <p:custDataLst>
              <p:tags r:id="rId5"/>
            </p:custDataLst>
          </p:nvPr>
        </p:nvSpPr>
        <p:spPr bwMode="auto">
          <a:xfrm>
            <a:off x="6270788" y="1549802"/>
            <a:ext cx="212075" cy="106714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388" name="Freeform 7"/>
          <p:cNvSpPr/>
          <p:nvPr>
            <p:custDataLst>
              <p:tags r:id="rId6"/>
            </p:custDataLst>
          </p:nvPr>
        </p:nvSpPr>
        <p:spPr bwMode="auto">
          <a:xfrm>
            <a:off x="8117669" y="1549802"/>
            <a:ext cx="212075" cy="106714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390" name="Freeform 7"/>
          <p:cNvSpPr/>
          <p:nvPr>
            <p:custDataLst>
              <p:tags r:id="rId7"/>
            </p:custDataLst>
          </p:nvPr>
        </p:nvSpPr>
        <p:spPr bwMode="auto">
          <a:xfrm>
            <a:off x="9963916" y="1549802"/>
            <a:ext cx="212075" cy="106714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392" name="矩形: 圆角 36"/>
          <p:cNvSpPr/>
          <p:nvPr>
            <p:custDataLst>
              <p:tags r:id="rId8"/>
            </p:custDataLst>
          </p:nvPr>
        </p:nvSpPr>
        <p:spPr bwMode="auto">
          <a:xfrm>
            <a:off x="9845274" y="1656390"/>
            <a:ext cx="1731738" cy="447587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矩形: 圆角 32"/>
          <p:cNvSpPr/>
          <p:nvPr>
            <p:custDataLst>
              <p:tags r:id="rId9"/>
            </p:custDataLst>
          </p:nvPr>
        </p:nvSpPr>
        <p:spPr bwMode="auto">
          <a:xfrm>
            <a:off x="2455846" y="1656390"/>
            <a:ext cx="1731738" cy="447587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矩形: 圆角 1"/>
          <p:cNvSpPr/>
          <p:nvPr>
            <p:custDataLst>
              <p:tags r:id="rId10"/>
            </p:custDataLst>
          </p:nvPr>
        </p:nvSpPr>
        <p:spPr bwMode="auto">
          <a:xfrm>
            <a:off x="608330" y="1656390"/>
            <a:ext cx="1731738" cy="447587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矩形: 圆角 33"/>
          <p:cNvSpPr/>
          <p:nvPr>
            <p:custDataLst>
              <p:tags r:id="rId11"/>
            </p:custDataLst>
          </p:nvPr>
        </p:nvSpPr>
        <p:spPr bwMode="auto">
          <a:xfrm>
            <a:off x="4303361" y="1656390"/>
            <a:ext cx="1731738" cy="447587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矩形: 圆角 34"/>
          <p:cNvSpPr/>
          <p:nvPr>
            <p:custDataLst>
              <p:tags r:id="rId12"/>
            </p:custDataLst>
          </p:nvPr>
        </p:nvSpPr>
        <p:spPr bwMode="auto">
          <a:xfrm>
            <a:off x="6150243" y="1656390"/>
            <a:ext cx="1731738" cy="447587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矩形: 圆角 35"/>
          <p:cNvSpPr/>
          <p:nvPr>
            <p:custDataLst>
              <p:tags r:id="rId13"/>
            </p:custDataLst>
          </p:nvPr>
        </p:nvSpPr>
        <p:spPr bwMode="auto">
          <a:xfrm>
            <a:off x="7997758" y="1656390"/>
            <a:ext cx="1731738" cy="447587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Freeform 6"/>
          <p:cNvSpPr/>
          <p:nvPr>
            <p:custDataLst>
              <p:tags r:id="rId14"/>
            </p:custDataLst>
          </p:nvPr>
        </p:nvSpPr>
        <p:spPr bwMode="auto">
          <a:xfrm>
            <a:off x="827849" y="1549802"/>
            <a:ext cx="1227882" cy="13494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406" name="标题"/>
          <p:cNvSpPr txBox="1"/>
          <p:nvPr>
            <p:custDataLst>
              <p:tags r:id="rId15"/>
            </p:custDataLst>
          </p:nvPr>
        </p:nvSpPr>
        <p:spPr>
          <a:xfrm>
            <a:off x="934437" y="1656390"/>
            <a:ext cx="1121168" cy="124274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8" name="正文"/>
          <p:cNvSpPr txBox="1"/>
          <p:nvPr>
            <p:custDataLst>
              <p:tags r:id="rId16"/>
            </p:custDataLst>
          </p:nvPr>
        </p:nvSpPr>
        <p:spPr>
          <a:xfrm>
            <a:off x="608330" y="3097224"/>
            <a:ext cx="1731738" cy="303494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国内汽车产业集群：以长三角、珠三角、京津冀等地区为代表，具有较强的研发和制造能力，但品牌影响力相对较弱。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0" name="Freeform 6"/>
          <p:cNvSpPr/>
          <p:nvPr>
            <p:custDataLst>
              <p:tags r:id="rId17"/>
            </p:custDataLst>
          </p:nvPr>
        </p:nvSpPr>
        <p:spPr bwMode="auto">
          <a:xfrm>
            <a:off x="2674731" y="1549802"/>
            <a:ext cx="1227882" cy="13494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412" name="标题"/>
          <p:cNvSpPr txBox="1"/>
          <p:nvPr>
            <p:custDataLst>
              <p:tags r:id="rId18"/>
            </p:custDataLst>
          </p:nvPr>
        </p:nvSpPr>
        <p:spPr>
          <a:xfrm>
            <a:off x="2781318" y="1656390"/>
            <a:ext cx="1121168" cy="124274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14" name="正文"/>
          <p:cNvSpPr txBox="1"/>
          <p:nvPr>
            <p:custDataLst>
              <p:tags r:id="rId19"/>
            </p:custDataLst>
          </p:nvPr>
        </p:nvSpPr>
        <p:spPr>
          <a:xfrm>
            <a:off x="2455211" y="3097224"/>
            <a:ext cx="1731738" cy="303494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国外汽车产业集群：以德国、日本、美国等地区为代表，具有较强的品牌影响力和研发能力，但制造成本相对较高。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6" name="Freeform 6"/>
          <p:cNvSpPr/>
          <p:nvPr>
            <p:custDataLst>
              <p:tags r:id="rId20"/>
            </p:custDataLst>
          </p:nvPr>
        </p:nvSpPr>
        <p:spPr bwMode="auto">
          <a:xfrm>
            <a:off x="4521612" y="1549802"/>
            <a:ext cx="1227882" cy="13494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418" name="标题"/>
          <p:cNvSpPr txBox="1"/>
          <p:nvPr>
            <p:custDataLst>
              <p:tags r:id="rId21"/>
            </p:custDataLst>
          </p:nvPr>
        </p:nvSpPr>
        <p:spPr>
          <a:xfrm>
            <a:off x="4628199" y="1656390"/>
            <a:ext cx="1121168" cy="124274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20" name="正文"/>
          <p:cNvSpPr txBox="1"/>
          <p:nvPr>
            <p:custDataLst>
              <p:tags r:id="rId22"/>
            </p:custDataLst>
          </p:nvPr>
        </p:nvSpPr>
        <p:spPr>
          <a:xfrm>
            <a:off x="4302093" y="3097224"/>
            <a:ext cx="1731738" cy="303494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国内汽车产业集群的优势：成本较低，市场潜力巨大，政策支持力度大。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22" name="Freeform 6"/>
          <p:cNvSpPr/>
          <p:nvPr>
            <p:custDataLst>
              <p:tags r:id="rId23"/>
            </p:custDataLst>
          </p:nvPr>
        </p:nvSpPr>
        <p:spPr bwMode="auto">
          <a:xfrm>
            <a:off x="6368493" y="1549802"/>
            <a:ext cx="1227882" cy="13494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424" name="标题"/>
          <p:cNvSpPr txBox="1"/>
          <p:nvPr>
            <p:custDataLst>
              <p:tags r:id="rId24"/>
            </p:custDataLst>
          </p:nvPr>
        </p:nvSpPr>
        <p:spPr>
          <a:xfrm>
            <a:off x="6475081" y="1656390"/>
            <a:ext cx="1121168" cy="124274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26" name="正文"/>
          <p:cNvSpPr txBox="1"/>
          <p:nvPr>
            <p:custDataLst>
              <p:tags r:id="rId25"/>
            </p:custDataLst>
          </p:nvPr>
        </p:nvSpPr>
        <p:spPr>
          <a:xfrm>
            <a:off x="6148974" y="3097224"/>
            <a:ext cx="1731738" cy="303494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国外汽车产业集群的优势：品牌影响力强，研发能力强，技术水平高。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28" name="Freeform 6"/>
          <p:cNvSpPr/>
          <p:nvPr>
            <p:custDataLst>
              <p:tags r:id="rId26"/>
            </p:custDataLst>
          </p:nvPr>
        </p:nvSpPr>
        <p:spPr bwMode="auto">
          <a:xfrm>
            <a:off x="8215374" y="1549802"/>
            <a:ext cx="1227882" cy="13494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430" name="标题"/>
          <p:cNvSpPr txBox="1"/>
          <p:nvPr>
            <p:custDataLst>
              <p:tags r:id="rId27"/>
            </p:custDataLst>
          </p:nvPr>
        </p:nvSpPr>
        <p:spPr>
          <a:xfrm>
            <a:off x="8321962" y="1656390"/>
            <a:ext cx="1121168" cy="124274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2" name="正文"/>
          <p:cNvSpPr txBox="1"/>
          <p:nvPr>
            <p:custDataLst>
              <p:tags r:id="rId28"/>
            </p:custDataLst>
          </p:nvPr>
        </p:nvSpPr>
        <p:spPr>
          <a:xfrm>
            <a:off x="7995855" y="3097224"/>
            <a:ext cx="1731738" cy="303494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国内汽车产业集群的劣势：品牌影响力较弱，研发能力相对较弱，技术水平有待提高。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34" name="Freeform 6"/>
          <p:cNvSpPr/>
          <p:nvPr>
            <p:custDataLst>
              <p:tags r:id="rId29"/>
            </p:custDataLst>
          </p:nvPr>
        </p:nvSpPr>
        <p:spPr bwMode="auto">
          <a:xfrm>
            <a:off x="10061621" y="1549802"/>
            <a:ext cx="1227882" cy="13494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436" name="标题"/>
          <p:cNvSpPr txBox="1"/>
          <p:nvPr>
            <p:custDataLst>
              <p:tags r:id="rId30"/>
            </p:custDataLst>
          </p:nvPr>
        </p:nvSpPr>
        <p:spPr>
          <a:xfrm>
            <a:off x="10168843" y="1656390"/>
            <a:ext cx="1121168" cy="124274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8" name="正文"/>
          <p:cNvSpPr txBox="1"/>
          <p:nvPr>
            <p:custDataLst>
              <p:tags r:id="rId31"/>
            </p:custDataLst>
          </p:nvPr>
        </p:nvSpPr>
        <p:spPr>
          <a:xfrm>
            <a:off x="9842102" y="3097224"/>
            <a:ext cx="1731738" cy="303494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国外汽车产业集群的劣势：制造成本较高，市场准入门槛高，政策风险较大。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汽车产业集群的创新发展</a:t>
            </a:r>
            <a:endParaRPr lang="zh-CN" altLang="en-US"/>
          </a:p>
        </p:txBody>
      </p:sp>
      <p:sp>
        <p:nvSpPr>
          <p:cNvPr id="10494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创新在汽车产业集群发展中的作用</a:t>
            </a:r>
            <a:endParaRPr lang="zh-CN" altLang="en-US"/>
          </a:p>
        </p:txBody>
      </p:sp>
      <p:sp>
        <p:nvSpPr>
          <p:cNvPr id="1049510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推动技术进步：创新是汽车产业集群发展的核心动力，推动技术进步，提高产品质量和性能。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16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8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0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提升竞争力：创新可以提高汽车产业集群的竞争力，使其在市场中占据有利地位。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22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促进产业升级：创新可以促进汽车产业集群的产业升级，实现从低端制造向高端制造的转变。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28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0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增强可持续发展能力：创新可以增强汽车产业集群的可持续发展能力，使其在市场竞争中保持长期优势。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汽车产业集群的创新模式</a:t>
            </a:r>
            <a:endParaRPr lang="zh-CN" altLang="en-US"/>
          </a:p>
        </p:txBody>
      </p:sp>
      <p:sp>
        <p:nvSpPr>
          <p:cNvPr id="104956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技术创新：研发新技术，提高产品质量和性能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管理创新：优化管理流程，提高生产效率和竞争力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商业模式创新：探索新的商业模式，如共享汽车、电动汽车等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产业链创新：整合上下游产业链，形成完整的产业集群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汽车产业集群的创新路径</a:t>
            </a:r>
            <a:endParaRPr lang="zh-CN" altLang="en-US"/>
          </a:p>
        </p:txBody>
      </p:sp>
      <p:sp>
        <p:nvSpPr>
          <p:cNvPr id="10496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技术创新：加强研发投入，提高技术水平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管理创新：优化管理模式，提高效率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市场创新：拓展市场，提高市场份额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4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政策创新：争取政策支持，优化营商环境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https://d.book118.com/698123025130006037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5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5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5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5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5*l_h_i*1_5_3"/>
  <p:tag name="KSO_WM_UNIT_INDEX" val="1_5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5*l_h_i*1_6_3"/>
  <p:tag name="KSO_WM_UNIT_INDEX" val="1_6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6_1"/>
  <p:tag name="KSO_WM_UNIT_INDEX" val="1_6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f*1_1_1"/>
  <p:tag name="KSO_WM_UNIT_INDEX" val="1_1_1"/>
  <p:tag name="KSO_WM_UNIT_LAYERLEVEL" val="1_1_1"/>
  <p:tag name="KSO_WM_UNIT_NOCLEAR" val="0"/>
  <p:tag name="KSO_WM_UNIT_PRESET_TEXT" val="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f*1_2_1"/>
  <p:tag name="KSO_WM_UNIT_INDEX" val="1_2_1"/>
  <p:tag name="KSO_WM_UNIT_LAYERLEVEL" val="1_1_1"/>
  <p:tag name="KSO_WM_UNIT_NOCLEAR" val="0"/>
  <p:tag name="KSO_WM_UNIT_PRESET_TEXT" val="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f*1_3_1"/>
  <p:tag name="KSO_WM_UNIT_INDEX" val="1_3_1"/>
  <p:tag name="KSO_WM_UNIT_LAYERLEVEL" val="1_1_1"/>
  <p:tag name="KSO_WM_UNIT_NOCLEAR" val="0"/>
  <p:tag name="KSO_WM_UNIT_PRESET_TEXT" val="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f*1_4_1"/>
  <p:tag name="KSO_WM_UNIT_INDEX" val="1_4_1"/>
  <p:tag name="KSO_WM_UNIT_LAYERLEVEL" val="1_1_1"/>
  <p:tag name="KSO_WM_UNIT_NOCLEAR" val="0"/>
  <p:tag name="KSO_WM_UNIT_PRESET_TEXT" val="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5_2"/>
  <p:tag name="KSO_WM_UNIT_INDEX" val="1_5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f*1_5_1"/>
  <p:tag name="KSO_WM_UNIT_INDEX" val="1_5_1"/>
  <p:tag name="KSO_WM_UNIT_LAYERLEVEL" val="1_1_1"/>
  <p:tag name="KSO_WM_UNIT_NOCLEAR" val="0"/>
  <p:tag name="KSO_WM_UNIT_PRESET_TEXT" val="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5*l_h_i*1_6_2"/>
  <p:tag name="KSO_WM_UNIT_INDEX" val="1_6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5*l_h_f*1_6_1"/>
  <p:tag name="KSO_WM_UNIT_INDEX" val="1_6_1"/>
  <p:tag name="KSO_WM_UNIT_LAYERLEVEL" val="1_1_1"/>
  <p:tag name="KSO_WM_UNIT_NOCLEAR" val="0"/>
  <p:tag name="KSO_WM_UNIT_PRESET_TEXT" val="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汽车产业集群的发展与竞争力分析</vt:lpstr>
      <vt:lpstr>目录</vt:lpstr>
      <vt:lpstr>汽车产业集群的发展历程</vt:lpstr>
      <vt:lpstr>产业集群的起源</vt:lpstr>
      <vt:lpstr>汽车产业集群的形成</vt:lpstr>
      <vt:lpstr>汽车产业集群的发展阶段</vt:lpstr>
      <vt:lpstr>汽车产业集群的未来趋势</vt:lpstr>
      <vt:lpstr>汽车产业集群的竞争力分析</vt:lpstr>
      <vt:lpstr>产业集群竞争力的定义</vt:lpstr>
      <vt:lpstr>汽车产业集群竞争力的评价指标</vt:lpstr>
      <vt:lpstr>提升汽车产业集群竞争力的途径</vt:lpstr>
      <vt:lpstr>国内外汽车产业集群竞争力的比较分析</vt:lpstr>
      <vt:lpstr>汽车产业集群的创新发展</vt:lpstr>
      <vt:lpstr>创新在汽车产业集群发展中的作用</vt:lpstr>
      <vt:lpstr>汽车产业集群的创新模式</vt:lpstr>
      <vt:lpstr>汽车产业集群的创新路径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2024-09-17T22:24:36.227</cp:lastPrinted>
  <dcterms:created xsi:type="dcterms:W3CDTF">2024-09-17T14:24:36Z</dcterms:created>
  <dcterms:modified xsi:type="dcterms:W3CDTF">2024-09-17T14:24:38Z</dcterms:modified>
</cp:coreProperties>
</file>