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A226D-642A-4326-9DDE-E9FBD4CE1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6956B-146B-4272-9BF8-B7DF80818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7812A-E9AF-4609-BE21-37E2C015E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051CB-C647-4656-9A66-5313FD648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DF9536-3762-4E56-9DE6-F9B46C575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18FDCA-7ABB-48D3-8844-4CE2B68D7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2A5AA5-8515-460A-BD39-8043960E0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D87E2-60DE-40DC-B292-700CF2A6A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EDEBC-468E-4D34-9003-78F0000EC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00BF0-F1A2-4359-A8BE-03F92F5D5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A4B30-BCCD-476E-B027-1AFAA496B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2305607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" y="2763743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/>
            <a:r>
              <a:rPr lang="zh-CN" altLang="en-US" sz="3600" b="1">
                <a:latin typeface="黑体" panose="02010609060101010101" charset="-122"/>
                <a:ea typeface="黑体" panose="02010609060101010101" charset="-122"/>
              </a:rPr>
              <a:t>语法专题过关</a:t>
            </a:r>
            <a:endParaRPr lang="zh-CN" altLang="en-US" sz="3600" b="1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" y="2763743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/>
            <a:r>
              <a:rPr lang="zh-CN" altLang="en-US" sz="3600" b="1">
                <a:latin typeface="黑体" panose="02010609060101010101" charset="-122"/>
                <a:ea typeface="黑体" panose="02010609060101010101" charset="-122"/>
              </a:rPr>
              <a:t>专题十四　情景交际</a:t>
            </a:r>
            <a:endParaRPr lang="zh-CN" altLang="en-US" sz="3600" b="1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pic>
        <p:nvPicPr>
          <p:cNvPr id="15386" name="yt_image_1538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40000" y="1113224"/>
            <a:ext cx="11111999" cy="38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88" name="yt_image_15388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156459" y="1703467"/>
            <a:ext cx="7879080" cy="386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391" name="yt_shape_15391"/>
          <p:cNvSpPr txBox="1"/>
          <p:nvPr/>
        </p:nvSpPr>
        <p:spPr>
          <a:xfrm>
            <a:off x="540119" y="928178"/>
            <a:ext cx="11111999" cy="335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1650" b="0" i="0" u="none" spc="87115">
                <a:solidFill>
                  <a:srgbClr val="1EE3CF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 </a:t>
            </a:r>
            <a:endParaRPr lang="en-US" altLang="zh-CN" sz="1650" b="0" i="0" u="none" spc="87115">
              <a:solidFill>
                <a:srgbClr val="1EE3CF"/>
              </a:solidFill>
              <a:effectLst/>
              <a:latin typeface="Times New Roman" panose="02020603050405020304" pitchFamily="16"/>
              <a:ea typeface="宋体" panose="02010600030101010101" pitchFamily="2" charset="-122"/>
            </a:endParaRPr>
          </a:p>
        </p:txBody>
      </p:sp>
      <p:pic>
        <p:nvPicPr>
          <p:cNvPr id="15390" name="yt_image_15390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40000" y="1055643"/>
            <a:ext cx="11111999" cy="38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93" name="yt_shape_15393"/>
          <p:cNvSpPr txBox="1"/>
          <p:nvPr/>
        </p:nvSpPr>
        <p:spPr>
          <a:xfrm>
            <a:off x="540000" y="1493494"/>
            <a:ext cx="3411190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电话用语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</p:txBody>
      </p:sp>
      <p:sp>
        <p:nvSpPr>
          <p:cNvPr id="15394" name="yt_shape_15394"/>
          <p:cNvSpPr txBox="1"/>
          <p:nvPr/>
        </p:nvSpPr>
        <p:spPr>
          <a:xfrm>
            <a:off x="540000" y="2108796"/>
            <a:ext cx="10457799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1. Who’s calling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/Who’s speaking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/Who’s that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谁在打电话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395" name="yt_shape_15395"/>
          <p:cNvSpPr txBox="1"/>
          <p:nvPr/>
        </p:nvSpPr>
        <p:spPr>
          <a:xfrm>
            <a:off x="540000" y="2724098"/>
            <a:ext cx="600478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2. This is ...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speaking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我是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396" name="yt_shape_15396"/>
          <p:cNvSpPr txBox="1"/>
          <p:nvPr/>
        </p:nvSpPr>
        <p:spPr>
          <a:xfrm>
            <a:off x="540000" y="3339400"/>
            <a:ext cx="7837082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3. Could I speak to ...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可以让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接电话吗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397" name="yt_shape_15397"/>
          <p:cNvSpPr txBox="1"/>
          <p:nvPr/>
        </p:nvSpPr>
        <p:spPr>
          <a:xfrm>
            <a:off x="540000" y="3954702"/>
            <a:ext cx="7782580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4. Can I take a message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我可以带个口信吗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398" name="yt_shape_15398"/>
          <p:cNvSpPr txBox="1"/>
          <p:nvPr/>
        </p:nvSpPr>
        <p:spPr>
          <a:xfrm>
            <a:off x="540000" y="4570004"/>
            <a:ext cx="9095567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5. Hold on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please./Wait a minute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please.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请等一下。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</p:txBody>
      </p:sp>
      <p:sp>
        <p:nvSpPr>
          <p:cNvPr id="15399" name="yt_shape_15399"/>
          <p:cNvSpPr txBox="1"/>
          <p:nvPr/>
        </p:nvSpPr>
        <p:spPr>
          <a:xfrm>
            <a:off x="540000" y="5185306"/>
            <a:ext cx="8547853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6. Sorry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he isn’t here now.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对不起，他现在不在。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400" name="yt_shape_15400"/>
          <p:cNvSpPr txBox="1"/>
          <p:nvPr/>
        </p:nvSpPr>
        <p:spPr>
          <a:xfrm>
            <a:off x="540000" y="330569"/>
            <a:ext cx="11111999" cy="5942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4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购物和点餐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  <a:p>
            <a:pPr algn="l" eaLnBrk="1" latinLnBrk="0" hangingPunct="0">
              <a:lnSpc>
                <a:spcPct val="14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1. What can I do for you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我能为你做些什么吗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4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2. May/Can I help you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能帮助您吗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4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3. I want .../I’d like .../I am looking for ...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我想要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/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正在找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4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4. How much is it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它多少钱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4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5. I’m afraid that’s too expensi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Book Antiqua" pitchFamily="28"/>
                <a:ea typeface="Book Antiqua" pitchFamily="28"/>
              </a:rPr>
              <a:t>v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恐怕那太贵了。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4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6. That’s fine. I’ll take it.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那行。我买了。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4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7. How many/much do you want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你想要多少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40000"/>
              </a:lnSpc>
            </a:pP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8. What color/size/kind do you want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你想要什么颜色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/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大小</a:t>
            </a:r>
            <a:r>
              <a:rPr lang="en-US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/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种类的</a:t>
            </a:r>
            <a:r>
              <a:rPr lang="zh-CN" altLang="zh-CN" sz="2800" b="0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zh-CN" sz="2800" b="0" i="0" u="none" spc="150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409" name="yt_shape_15409"/>
          <p:cNvSpPr txBox="1"/>
          <p:nvPr/>
        </p:nvSpPr>
        <p:spPr>
          <a:xfrm>
            <a:off x="540119" y="540000"/>
            <a:ext cx="11111999" cy="57351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问路和指路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1. Excuse me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where’s ...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打扰一下，请问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在哪里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just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2. Excuse me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can you tell me the way to ...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打扰一下，你能告诉我去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的路吗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just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3. How can I get to ...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I don’t know the way.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我怎样能到达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……？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我不认识路。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4. Go down this street.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沿着这条街走。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just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5. Turn left/right at the first/second crossing.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在第一个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/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第二个路口左转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/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右转。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415" name="yt_shape_15415"/>
          <p:cNvSpPr txBox="1"/>
          <p:nvPr/>
        </p:nvSpPr>
        <p:spPr>
          <a:xfrm>
            <a:off x="540000" y="2096832"/>
            <a:ext cx="6158096" cy="248433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4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遗憾、同情、安慰和鼓励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1. What a pity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太可惜了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2. That’s a shame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/What a shame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太遗憾了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419" name="yt_shape_15419"/>
          <p:cNvSpPr txBox="1"/>
          <p:nvPr/>
        </p:nvSpPr>
        <p:spPr>
          <a:xfrm>
            <a:off x="540000" y="794585"/>
            <a:ext cx="6619826" cy="5088829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3. I’m sorry to hear ... 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听到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我很难过。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4. Don’t worry about it.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别担心了。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5. Take your time.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慢慢来，别着急。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6. Take it easy.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放松点，别紧张。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7. Cheer up.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振作起来。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8. Come on.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加油。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9. It’s not a big deal.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没什么大不了的。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427" name="yt_shape_15427"/>
          <p:cNvSpPr txBox="1"/>
          <p:nvPr/>
        </p:nvSpPr>
        <p:spPr>
          <a:xfrm>
            <a:off x="520950" y="216269"/>
            <a:ext cx="6808339" cy="61014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3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5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同意、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赞同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  <a:p>
            <a:pPr algn="l" eaLnBrk="1" latinLnBrk="0" hangingPunct="0">
              <a:lnSpc>
                <a:spcPct val="13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1. I think so.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我也这样认为。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3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2. I don’t think so.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我不这样认为。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3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3. I agree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with you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我赞成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3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4. Sounds great.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听起来太好了。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3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5. Good idea.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好主意。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3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6. That’s true.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确实如此。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3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7. I’m afraid so.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恐怕如此。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3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8. I couldn’t agree more.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我完全同意。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3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9. You’re right.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你是对的。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indent="711200" algn="l" eaLnBrk="1" latinLnBrk="0" hangingPunct="0">
              <a:lnSpc>
                <a:spcPct val="13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10. You’d better not./Better not.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最好不。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438" name="yt_shape_15438"/>
          <p:cNvSpPr txBox="1"/>
          <p:nvPr/>
        </p:nvSpPr>
        <p:spPr>
          <a:xfrm>
            <a:off x="501900" y="1240206"/>
            <a:ext cx="10241843" cy="314983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6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感谢或道歉答语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1. That’s OK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all right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./Not at all./You are welcome.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不客气。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2. Ne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Book Antiqua" pitchFamily="28"/>
                <a:ea typeface="Book Antiqua" pitchFamily="28"/>
              </a:rPr>
              <a:t>v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er mind./It doesn’t matter./Forget it.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没关系。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3. Don’t mention it. 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不用谢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没关系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不谢。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</p:txBody>
      </p:sp>
      <p:sp>
        <p:nvSpPr>
          <p:cNvPr id="2" name="yt_shape_15443"/>
          <p:cNvSpPr txBox="1"/>
          <p:nvPr/>
        </p:nvSpPr>
        <p:spPr>
          <a:xfrm>
            <a:off x="501900" y="4390043"/>
            <a:ext cx="534383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4. It’s my pleasure.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我的荣幸。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444" name="yt_shape_15444"/>
          <p:cNvSpPr txBox="1"/>
          <p:nvPr/>
        </p:nvSpPr>
        <p:spPr>
          <a:xfrm>
            <a:off x="540000" y="794585"/>
            <a:ext cx="5206554" cy="5088829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7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爽快答应或委婉拒绝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1. Of course.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当然可以。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2. With pleasure.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乐意效劳。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3. No problem.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没问题。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4. I’m afraid not.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恐怕不行。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5. Of course not.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当然不会。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6. Go ahead.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继续吧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说吧。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7. Got it.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知道了。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楷体" panose="02010609060101010101" pitchFamily="28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452" name="yt_shape_15452"/>
          <p:cNvSpPr txBox="1"/>
          <p:nvPr/>
        </p:nvSpPr>
        <p:spPr>
          <a:xfrm>
            <a:off x="540000" y="1773667"/>
            <a:ext cx="10993394" cy="313066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8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祝福、祝愿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1. Good luck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祝你好运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2. Enjoy yourself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/Ha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Book Antiqua" pitchFamily="28"/>
                <a:ea typeface="Book Antiqua" pitchFamily="28"/>
              </a:rPr>
              <a:t>v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 a good time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/Ha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Book Antiqua" pitchFamily="28"/>
                <a:ea typeface="Book Antiqua" pitchFamily="28"/>
              </a:rPr>
              <a:t>v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 fun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祝你玩得开心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3. Best wishes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to you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最好的祝福送给你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457" name="yt_shape_15457"/>
          <p:cNvSpPr txBox="1"/>
          <p:nvPr/>
        </p:nvSpPr>
        <p:spPr>
          <a:xfrm>
            <a:off x="540000" y="804170"/>
            <a:ext cx="4813818" cy="506965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4. Ha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Book Antiqua" pitchFamily="28"/>
                <a:ea typeface="Book Antiqua" pitchFamily="28"/>
              </a:rPr>
              <a:t>v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 a good trip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旅途愉快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5. Happy birthday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生日快乐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6. Happy New Year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新年快乐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7. Congratulations to you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祝贺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）！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5465" name="yt_shape_15465"/>
          <p:cNvSpPr txBox="1"/>
          <p:nvPr/>
        </p:nvSpPr>
        <p:spPr>
          <a:xfrm>
            <a:off x="540000" y="2087246"/>
            <a:ext cx="6214906" cy="185717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9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赞美、赞扬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1. Well done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/Good job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做得好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indent="711200"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2. Excellent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棒极了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https://d.book118.com/698123056073006041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Calibri Light</vt:lpstr>
      <vt:lpstr>宋体</vt:lpstr>
      <vt:lpstr>黑体</vt:lpstr>
      <vt:lpstr>Times New Roman</vt:lpstr>
      <vt:lpstr>楷体</vt:lpstr>
      <vt:lpstr>Book Antiqua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2024-09-20T09:19:47.555</cp:lastPrinted>
  <dcterms:created xsi:type="dcterms:W3CDTF">2024-09-20T01:19:47Z</dcterms:created>
  <dcterms:modified xsi:type="dcterms:W3CDTF">2024-09-20T01:19:49Z</dcterms:modified>
</cp:coreProperties>
</file>