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9F2FE3-913A-4706-B117-F2A3EEAB4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3A1F0-C5FA-4A86-B5F9-84AA66776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D2963D-8E58-4E96-98D0-7F5B3D508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BDE7ED-0AFE-4AFD-A468-C5C0954A38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5399E6-9B51-4FB3-892B-43CB8FE2AB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EFBE5E-50F6-41C3-B194-D434DA7D77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632556-ED7E-40E4-9C72-6CCA15E764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3C822C-1614-41F0-B25E-672D2943F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B435FA-353E-4EB4-8263-75375B6D7F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CAD5E9-EEF8-4EB1-B6B9-22EED5604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48C9EF-BC53-4F6F-BEF3-AA87D1240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26112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硬件安全设计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硬件安全概述
 安全威胁与风险
 硬件安全设计原则
 加密与解密技术
 身份验证与授权
 安全启动与固件更新
 物理安全防护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Subtitle 2"/>
          <p:cNvSpPr>
            <a:spLocks noGrp="1"/>
          </p:cNvSpPr>
          <p:nvPr>
            <p:ph type="subTitle" idx="1"/>
          </p:nvPr>
        </p:nvSpPr>
        <p:spPr/>
        <p:txBody>
          <a:bodyPr/>
          <a:lstStyle/>
          <a:p>
            <a:r>
              <a:t>硬件安全设计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Text Placeholder 2"/>
          <p:cNvSpPr>
            <a:spLocks noGrp="1"/>
          </p:cNvSpPr>
          <p:nvPr>
            <p:ph type="body" idx="1"/>
          </p:nvPr>
        </p:nvSpPr>
        <p:spPr/>
        <p:txBody>
          <a:bodyPr/>
          <a:lstStyle/>
          <a:p>
            <a:r>
              <a:t>硬件安全概述</a:t>
            </a:r>
          </a:p>
        </p:txBody>
      </p:sp>
      <p:sp>
        <p:nvSpPr>
          <p:cNvPr id="4" name="Content Placeholder 3"/>
          <p:cNvSpPr>
            <a:spLocks noGrp="1"/>
          </p:cNvSpPr>
          <p:nvPr>
            <p:ph sz="half" idx="2"/>
          </p:nvPr>
        </p:nvSpPr>
        <p:spPr/>
        <p:txBody>
          <a:bodyPr/>
          <a:lstStyle/>
          <a:p>
            <a:r>
              <a:t>1.随着网络技术的飞速发展，硬件安全问题日益凸显，已经成为信息安全领域的重要分支。</a:t>
            </a:r>
          </a:p>
          <a:p>
            <a:r>
              <a:t>2.硬件安全涉及芯片级的安全防护，包括加密、解密、身份认证等多项技术，用以保障硬件系统的保密性、完整性和可用性。</a:t>
            </a:r>
          </a:p>
          <a:p>
            <a:r>
              <a:t>3.硬件安全设计与实现需要考虑多个方面，包括硬件架构设计、模块划分、安全协议制定等。</a:t>
            </a:r>
          </a:p>
          <a:p/>
        </p:txBody>
      </p:sp>
      <p:sp>
        <p:nvSpPr>
          <p:cNvPr id="5" name="Text Placeholder 4"/>
          <p:cNvSpPr>
            <a:spLocks noGrp="1"/>
          </p:cNvSpPr>
          <p:nvPr>
            <p:ph type="body" idx="3"/>
          </p:nvPr>
        </p:nvSpPr>
        <p:spPr/>
        <p:txBody>
          <a:bodyPr/>
          <a:lstStyle/>
          <a:p>
            <a:r>
              <a:t>硬件安全威胁</a:t>
            </a:r>
          </a:p>
        </p:txBody>
      </p:sp>
      <p:sp>
        <p:nvSpPr>
          <p:cNvPr id="6" name="Content Placeholder 5"/>
          <p:cNvSpPr>
            <a:spLocks noGrp="1"/>
          </p:cNvSpPr>
          <p:nvPr>
            <p:ph sz="half" idx="4"/>
          </p:nvPr>
        </p:nvSpPr>
        <p:spPr/>
        <p:txBody>
          <a:bodyPr/>
          <a:lstStyle/>
          <a:p>
            <a:r>
              <a:t>1.硬件攻击手段多样，包括侧信道攻击、故障注入攻击、物理攻击等，给硬件安全带来严重威胁。</a:t>
            </a:r>
          </a:p>
          <a:p>
            <a:r>
              <a:t>2.硬件安全漏洞可能导致敏感信息泄露、系统崩溃等严重后果，给企业和个人带来重大损失。</a:t>
            </a:r>
          </a:p>
          <a:p>
            <a:r>
              <a:t>3.加强硬件安全防护措施，提升硬件系统抵御攻击的能力，是保障信息安全的重要环节。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Text Placeholder 2"/>
          <p:cNvSpPr>
            <a:spLocks noGrp="1"/>
          </p:cNvSpPr>
          <p:nvPr>
            <p:ph type="body" idx="1"/>
          </p:nvPr>
        </p:nvSpPr>
        <p:spPr/>
        <p:txBody>
          <a:bodyPr/>
          <a:lstStyle/>
          <a:p>
            <a:r>
              <a:t>硬件安全技术发展</a:t>
            </a:r>
          </a:p>
        </p:txBody>
      </p:sp>
      <p:sp>
        <p:nvSpPr>
          <p:cNvPr id="4" name="Content Placeholder 3"/>
          <p:cNvSpPr>
            <a:spLocks noGrp="1"/>
          </p:cNvSpPr>
          <p:nvPr>
            <p:ph sz="half" idx="2"/>
          </p:nvPr>
        </p:nvSpPr>
        <p:spPr/>
        <p:txBody>
          <a:bodyPr/>
          <a:lstStyle/>
          <a:p>
            <a:r>
              <a:t>1.随着人工智能、物联网等技术的不断发展，硬件安全技术也在不断进步，涌现出许多新的防护手段和技术。</a:t>
            </a:r>
          </a:p>
          <a:p>
            <a:r>
              <a:t>2.硬件安全技术与软件安全技术相互融合，共同构建更加全面的安全防护体系。</a:t>
            </a:r>
          </a:p>
          <a:p>
            <a:r>
              <a:t>3.未来，硬件安全技术将更加注重主动防御和实时监测，提升安全防护的效率和准确性。</a:t>
            </a:r>
          </a:p>
          <a:p/>
        </p:txBody>
      </p:sp>
      <p:sp>
        <p:nvSpPr>
          <p:cNvPr id="5" name="Text Placeholder 4"/>
          <p:cNvSpPr>
            <a:spLocks noGrp="1"/>
          </p:cNvSpPr>
          <p:nvPr>
            <p:ph type="body" idx="3"/>
          </p:nvPr>
        </p:nvSpPr>
        <p:spPr/>
        <p:txBody>
          <a:bodyPr/>
          <a:lstStyle/>
          <a:p>
            <a:r>
              <a:t>硬件安全设计原则</a:t>
            </a:r>
          </a:p>
        </p:txBody>
      </p:sp>
      <p:sp>
        <p:nvSpPr>
          <p:cNvPr id="6" name="Content Placeholder 5"/>
          <p:cNvSpPr>
            <a:spLocks noGrp="1"/>
          </p:cNvSpPr>
          <p:nvPr>
            <p:ph sz="half" idx="4"/>
          </p:nvPr>
        </p:nvSpPr>
        <p:spPr/>
        <p:txBody>
          <a:bodyPr/>
          <a:lstStyle/>
          <a:p>
            <a:r>
              <a:t>1.硬件安全设计需要遵循一系列原则，包括最小化原则、防御深度原则、信息隐藏原则等，以确保系统的安全性。</a:t>
            </a:r>
          </a:p>
          <a:p>
            <a:r>
              <a:t>2.在设计过程中，需要对硬件系统进行全面的安全风险评估，发现并修复潜在的安全漏洞。</a:t>
            </a:r>
          </a:p>
          <a:p>
            <a:r>
              <a:t>3.硬件安全设计需要与软件开发人员密切合作，共同制定安全策略和防护措施，提升系统的整体安全性。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硬件安全概述</a:t>
            </a:r>
          </a:p>
        </p:txBody>
      </p:sp>
      <p:sp>
        <p:nvSpPr>
          <p:cNvPr id="3" name="Content Placeholder 2"/>
          <p:cNvSpPr>
            <a:spLocks noGrp="1"/>
          </p:cNvSpPr>
          <p:nvPr>
            <p:ph sz="half" idx="2"/>
          </p:nvPr>
        </p:nvSpPr>
        <p:spPr/>
        <p:txBody>
          <a:bodyPr/>
          <a:lstStyle/>
          <a:p>
            <a:r>
              <a:t>1.硬件安全实现需要从多个方面入手，包括物理安全、数据加密、身份认证等，形成全方位的安全防护。</a:t>
            </a:r>
          </a:p>
          <a:p>
            <a:r>
              <a:t>2.采用先进的加密算法和协议，确保数据传输和存储的安全性。</a:t>
            </a:r>
          </a:p>
          <a:p>
            <a:r>
              <a:t>3.通过硬件安全模块的实现，提升硬件系统的自主安全性和可信度。</a:t>
            </a:r>
          </a:p>
          <a:p/>
        </p:txBody>
      </p:sp>
      <p:sp>
        <p:nvSpPr>
          <p:cNvPr id="4" name="Text Placeholder 3"/>
          <p:cNvSpPr>
            <a:spLocks noGrp="1"/>
          </p:cNvSpPr>
          <p:nvPr>
            <p:ph type="body" idx="3"/>
          </p:nvPr>
        </p:nvSpPr>
        <p:spPr/>
        <p:txBody>
          <a:bodyPr/>
          <a:lstStyle/>
          <a:p>
            <a:r>
              <a:t>硬件安全挑战与未来发展</a:t>
            </a:r>
          </a:p>
        </p:txBody>
      </p:sp>
      <p:sp>
        <p:nvSpPr>
          <p:cNvPr id="5" name="Content Placeholder 4"/>
          <p:cNvSpPr>
            <a:spLocks noGrp="1"/>
          </p:cNvSpPr>
          <p:nvPr>
            <p:ph sz="half" idx="4"/>
          </p:nvPr>
        </p:nvSpPr>
        <p:spPr/>
        <p:txBody>
          <a:bodyPr/>
          <a:lstStyle/>
          <a:p>
            <a:r>
              <a:t>1.随着技术的不断发展，硬件安全面临诸多挑战，如技术漏洞、供应链风险等。</a:t>
            </a:r>
          </a:p>
          <a:p>
            <a:r>
              <a:t>2.未来，硬件安全技术将更加注重创新与研发，提升自主可控能力，降低对外部技术的依赖。</a:t>
            </a:r>
          </a:p>
          <a:p>
            <a:r>
              <a:t>3.加强国际合作与交流，共同应对硬件安全领域的挑战与威胁，推动全球硬件安全技术的不断进步。</a:t>
            </a:r>
          </a:p>
        </p:txBody>
      </p:sp>
      <p:sp>
        <p:nvSpPr>
          <p:cNvPr id="6" name="Text Placeholder 5"/>
          <p:cNvSpPr>
            <a:spLocks noGrp="1"/>
          </p:cNvSpPr>
          <p:nvPr>
            <p:ph type="body" idx="1"/>
          </p:nvPr>
        </p:nvSpPr>
        <p:spPr/>
        <p:txBody>
          <a:bodyPr/>
          <a:lstStyle/>
          <a:p>
            <a:r>
              <a:t>硬件安全实现方法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安全威胁与风险</a:t>
            </a:r>
          </a:p>
        </p:txBody>
      </p:sp>
      <p:sp>
        <p:nvSpPr>
          <p:cNvPr id="3" name="Subtitle 2"/>
          <p:cNvSpPr>
            <a:spLocks noGrp="1"/>
          </p:cNvSpPr>
          <p:nvPr>
            <p:ph type="subTitle" idx="1"/>
          </p:nvPr>
        </p:nvSpPr>
        <p:spPr/>
        <p:txBody>
          <a:bodyPr/>
          <a:lstStyle/>
          <a:p>
            <a:r>
              <a:t>硬件安全设计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安全威胁与风险</a:t>
            </a:r>
          </a:p>
        </p:txBody>
      </p:sp>
      <p:sp>
        <p:nvSpPr>
          <p:cNvPr id="3" name="Text Placeholder 2"/>
          <p:cNvSpPr>
            <a:spLocks noGrp="1"/>
          </p:cNvSpPr>
          <p:nvPr>
            <p:ph type="body" idx="1"/>
          </p:nvPr>
        </p:nvSpPr>
        <p:spPr/>
        <p:txBody>
          <a:bodyPr/>
          <a:lstStyle/>
          <a:p>
            <a:r>
              <a:t>物理安全威胁</a:t>
            </a:r>
          </a:p>
        </p:txBody>
      </p:sp>
      <p:sp>
        <p:nvSpPr>
          <p:cNvPr id="4" name="Content Placeholder 3"/>
          <p:cNvSpPr>
            <a:spLocks noGrp="1"/>
          </p:cNvSpPr>
          <p:nvPr>
            <p:ph sz="half" idx="2"/>
          </p:nvPr>
        </p:nvSpPr>
        <p:spPr/>
        <p:txBody>
          <a:bodyPr/>
          <a:lstStyle/>
          <a:p>
            <a:r>
              <a:t>1.物理损坏：硬件设备可能遭受自然灾害、人为破坏或物理损坏，导致数据丢失或系统崩溃。</a:t>
            </a:r>
          </a:p>
          <a:p>
            <a:r>
              <a:t>2.非法访问：未经授权的访问者对硬件设备进行物理访问，可能窃取敏感数据或破坏系统。</a:t>
            </a:r>
          </a:p>
          <a:p>
            <a:r>
              <a:t>3.物理监控：恶意实体可能通过物理手段监控硬件设备，窃取数据传输或获取敏感信息。</a:t>
            </a:r>
          </a:p>
          <a:p/>
        </p:txBody>
      </p:sp>
      <p:sp>
        <p:nvSpPr>
          <p:cNvPr id="5" name="Text Placeholder 4"/>
          <p:cNvSpPr>
            <a:spLocks noGrp="1"/>
          </p:cNvSpPr>
          <p:nvPr>
            <p:ph type="body" idx="3"/>
          </p:nvPr>
        </p:nvSpPr>
        <p:spPr/>
        <p:txBody>
          <a:bodyPr/>
          <a:lstStyle/>
          <a:p>
            <a:r>
              <a:t>供应链风险</a:t>
            </a:r>
          </a:p>
        </p:txBody>
      </p:sp>
      <p:sp>
        <p:nvSpPr>
          <p:cNvPr id="6" name="Content Placeholder 5"/>
          <p:cNvSpPr>
            <a:spLocks noGrp="1"/>
          </p:cNvSpPr>
          <p:nvPr>
            <p:ph sz="half" idx="4"/>
          </p:nvPr>
        </p:nvSpPr>
        <p:spPr/>
        <p:txBody>
          <a:bodyPr/>
          <a:lstStyle/>
          <a:p>
            <a:r>
              <a:t>1.供应链攻击：硬件供应链的各个环节可能遭受攻击，导致设备在生产、运输或使用过程中被植入恶意代码或后门。</a:t>
            </a:r>
          </a:p>
          <a:p>
            <a:r>
              <a:t>2.组件漏洞：硬件组件可能存在安全漏洞，被攻击者利用，进而控制整个系统。</a:t>
            </a:r>
          </a:p>
          <a:p>
            <a:r>
              <a:t>3.供应链透明度：供应链的透明度不足可能导致难以追踪和识别硬件设备的来源和安全性。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安全威胁与风险</a:t>
            </a:r>
          </a:p>
        </p:txBody>
      </p:sp>
      <p:sp>
        <p:nvSpPr>
          <p:cNvPr id="3" name="Text Placeholder 2"/>
          <p:cNvSpPr>
            <a:spLocks noGrp="1"/>
          </p:cNvSpPr>
          <p:nvPr>
            <p:ph type="body" idx="1"/>
          </p:nvPr>
        </p:nvSpPr>
        <p:spPr/>
        <p:txBody>
          <a:bodyPr/>
          <a:lstStyle/>
          <a:p>
            <a:r>
              <a:t>固件安全威胁</a:t>
            </a:r>
          </a:p>
        </p:txBody>
      </p:sp>
      <p:sp>
        <p:nvSpPr>
          <p:cNvPr id="4" name="Content Placeholder 3"/>
          <p:cNvSpPr>
            <a:spLocks noGrp="1"/>
          </p:cNvSpPr>
          <p:nvPr>
            <p:ph sz="half" idx="2"/>
          </p:nvPr>
        </p:nvSpPr>
        <p:spPr/>
        <p:txBody>
          <a:bodyPr/>
          <a:lstStyle/>
          <a:p>
            <a:r>
              <a:t>1.固件漏洞：固件可能存在安全漏洞，攻击者可利用这些漏洞获得系统权限或执行恶意代码。</a:t>
            </a:r>
          </a:p>
          <a:p>
            <a:r>
              <a:t>2.固件更新：固件更新过程中可能出现错误或遭受攻击，导致设备无法正常工作或数据丢失。</a:t>
            </a:r>
          </a:p>
          <a:p>
            <a:r>
              <a:t>3.固件验证：固件验证机制可能不足，导致恶意固件被安装并危害系统安全。</a:t>
            </a:r>
          </a:p>
          <a:p/>
        </p:txBody>
      </p:sp>
      <p:sp>
        <p:nvSpPr>
          <p:cNvPr id="5" name="Text Placeholder 4"/>
          <p:cNvSpPr>
            <a:spLocks noGrp="1"/>
          </p:cNvSpPr>
          <p:nvPr>
            <p:ph type="body" idx="3"/>
          </p:nvPr>
        </p:nvSpPr>
        <p:spPr/>
        <p:txBody>
          <a:bodyPr/>
          <a:lstStyle/>
          <a:p>
            <a:r>
              <a:t>侧信道攻击</a:t>
            </a:r>
          </a:p>
        </p:txBody>
      </p:sp>
      <p:sp>
        <p:nvSpPr>
          <p:cNvPr id="6" name="Content Placeholder 5"/>
          <p:cNvSpPr>
            <a:spLocks noGrp="1"/>
          </p:cNvSpPr>
          <p:nvPr>
            <p:ph sz="half" idx="4"/>
          </p:nvPr>
        </p:nvSpPr>
        <p:spPr/>
        <p:txBody>
          <a:bodyPr/>
          <a:lstStyle/>
          <a:p>
            <a:r>
              <a:t>1.信息泄露：通过监测硬件设备的功耗、电磁辐射等侧信道信息，攻击者可能窃取敏感数据或加密密钥。</a:t>
            </a:r>
          </a:p>
          <a:p>
            <a:r>
              <a:t>2.侧信道防御：采用加密技术、噪声注入等手段增强硬件设备对侧信道攻击的防御能力。</a:t>
            </a:r>
          </a:p>
          <a:p>
            <a:r>
              <a:t>3.侧信道监测：实时监测硬件设备的侧信道信息，发现异常行为，及时采取应对措施。</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安全威胁与风险</a:t>
            </a:r>
          </a:p>
        </p:txBody>
      </p:sp>
      <p:sp>
        <p:nvSpPr>
          <p:cNvPr id="3" name="Text Placeholder 2"/>
          <p:cNvSpPr>
            <a:spLocks noGrp="1"/>
          </p:cNvSpPr>
          <p:nvPr>
            <p:ph type="body" idx="1"/>
          </p:nvPr>
        </p:nvSpPr>
        <p:spPr/>
        <p:txBody>
          <a:bodyPr/>
          <a:lstStyle/>
          <a:p>
            <a:r>
              <a:t>硬件木马</a:t>
            </a:r>
          </a:p>
        </p:txBody>
      </p:sp>
      <p:sp>
        <p:nvSpPr>
          <p:cNvPr id="4" name="Content Placeholder 3"/>
          <p:cNvSpPr>
            <a:spLocks noGrp="1"/>
          </p:cNvSpPr>
          <p:nvPr>
            <p:ph sz="half" idx="2"/>
          </p:nvPr>
        </p:nvSpPr>
        <p:spPr/>
        <p:txBody>
          <a:bodyPr/>
          <a:lstStyle/>
          <a:p>
            <a:r>
              <a:t>1.木马植入：硬件设备可能在生产过程中被植入恶意硬件木马，用于窃取数据或破坏系统。</a:t>
            </a:r>
          </a:p>
          <a:p>
            <a:r>
              <a:t>2.木马检测：采用多种技术手段检测硬件木马的存在，如逻辑测试、侧信道分析等。</a:t>
            </a:r>
          </a:p>
          <a:p>
            <a:r>
              <a:t>3.木马防御：加强硬件设备的生产和供应链管理，防止硬件木马的植入和传播。</a:t>
            </a:r>
          </a:p>
          <a:p/>
        </p:txBody>
      </p:sp>
      <p:sp>
        <p:nvSpPr>
          <p:cNvPr id="5" name="Text Placeholder 4"/>
          <p:cNvSpPr>
            <a:spLocks noGrp="1"/>
          </p:cNvSpPr>
          <p:nvPr>
            <p:ph type="body" idx="3"/>
          </p:nvPr>
        </p:nvSpPr>
        <p:spPr/>
        <p:txBody>
          <a:bodyPr/>
          <a:lstStyle/>
          <a:p>
            <a:r>
              <a:t>数据残留风险</a:t>
            </a:r>
          </a:p>
        </p:txBody>
      </p:sp>
      <p:sp>
        <p:nvSpPr>
          <p:cNvPr id="6" name="Content Placeholder 5"/>
          <p:cNvSpPr>
            <a:spLocks noGrp="1"/>
          </p:cNvSpPr>
          <p:nvPr>
            <p:ph sz="half" idx="4"/>
          </p:nvPr>
        </p:nvSpPr>
        <p:spPr/>
        <p:txBody>
          <a:bodyPr/>
          <a:lstStyle/>
          <a:p>
            <a:r>
              <a:t>1.数据残留：在硬件设备中删除或加密数据时，可能存在数据残留的风险，导致敏感信息被泄露。</a:t>
            </a:r>
          </a:p>
          <a:p>
            <a:r>
              <a:t>2.数据清除：采用安全的数据清除技术，确保敏感数据被彻底擦除，无法被恢复。</a:t>
            </a:r>
          </a:p>
          <a:p>
            <a:r>
              <a:t>3.数据加密：对重要数据进行加密存储，即使设备丢失或被盗，也能保护数据的安全。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硬件安全设计原则</a:t>
            </a:r>
          </a:p>
        </p:txBody>
      </p:sp>
      <p:sp>
        <p:nvSpPr>
          <p:cNvPr id="3" name="Subtitle 2"/>
          <p:cNvSpPr>
            <a:spLocks noGrp="1"/>
          </p:cNvSpPr>
          <p:nvPr>
            <p:ph type="subTitle" idx="1"/>
          </p:nvPr>
        </p:nvSpPr>
        <p:spPr/>
        <p:txBody>
          <a:bodyPr/>
          <a:lstStyle/>
          <a:p>
            <a:r>
              <a:t>硬件安全设计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硬件安全设计原则</a:t>
            </a:r>
          </a:p>
        </p:txBody>
      </p:sp>
      <p:sp>
        <p:nvSpPr>
          <p:cNvPr id="3" name="Text Placeholder 2"/>
          <p:cNvSpPr>
            <a:spLocks noGrp="1"/>
          </p:cNvSpPr>
          <p:nvPr>
            <p:ph type="body" idx="1"/>
          </p:nvPr>
        </p:nvSpPr>
        <p:spPr/>
        <p:txBody>
          <a:bodyPr/>
          <a:lstStyle/>
          <a:p>
            <a:r>
              <a:t>防御深度</a:t>
            </a:r>
          </a:p>
        </p:txBody>
      </p:sp>
      <p:sp>
        <p:nvSpPr>
          <p:cNvPr id="4" name="Content Placeholder 3"/>
          <p:cNvSpPr>
            <a:spLocks noGrp="1"/>
          </p:cNvSpPr>
          <p:nvPr>
            <p:ph sz="half" idx="2"/>
          </p:nvPr>
        </p:nvSpPr>
        <p:spPr/>
        <p:txBody>
          <a:bodyPr/>
          <a:lstStyle/>
          <a:p>
            <a:r>
              <a:t>1.采用多层次防御设计，确保每一层都能有效阻止潜在攻击。</a:t>
            </a:r>
          </a:p>
          <a:p>
            <a:r>
              <a:t>2.实现硬件和软件的协同防御，提高整体安全性。</a:t>
            </a:r>
          </a:p>
          <a:p>
            <a:r>
              <a:t>3.定期评估和更新防御策略，以应对最新的威胁和攻击手段。</a:t>
            </a:r>
          </a:p>
          <a:p/>
        </p:txBody>
      </p:sp>
      <p:sp>
        <p:nvSpPr>
          <p:cNvPr id="5" name="Text Placeholder 4"/>
          <p:cNvSpPr>
            <a:spLocks noGrp="1"/>
          </p:cNvSpPr>
          <p:nvPr>
            <p:ph type="body" idx="3"/>
          </p:nvPr>
        </p:nvSpPr>
        <p:spPr/>
        <p:txBody>
          <a:bodyPr/>
          <a:lstStyle/>
          <a:p>
            <a:r>
              <a:t>加密与解密</a:t>
            </a:r>
          </a:p>
        </p:txBody>
      </p:sp>
      <p:sp>
        <p:nvSpPr>
          <p:cNvPr id="6" name="Content Placeholder 5"/>
          <p:cNvSpPr>
            <a:spLocks noGrp="1"/>
          </p:cNvSpPr>
          <p:nvPr>
            <p:ph sz="half" idx="4"/>
          </p:nvPr>
        </p:nvSpPr>
        <p:spPr/>
        <p:txBody>
          <a:bodyPr/>
          <a:lstStyle/>
          <a:p>
            <a:r>
              <a:t>1.使用高强度加密算法，保护敏感数据和传输过程。</a:t>
            </a:r>
          </a:p>
          <a:p>
            <a:r>
              <a:t>2.确保密钥管理和存储的安全性，防止密钥泄露。</a:t>
            </a:r>
          </a:p>
          <a:p>
            <a:r>
              <a:t>3.定期检查和更新加密算法，以适应不断变化的安全环境。</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硬件安全设计原则</a:t>
            </a:r>
          </a:p>
        </p:txBody>
      </p:sp>
      <p:sp>
        <p:nvSpPr>
          <p:cNvPr id="3" name="Text Placeholder 2"/>
          <p:cNvSpPr>
            <a:spLocks noGrp="1"/>
          </p:cNvSpPr>
          <p:nvPr>
            <p:ph type="body" idx="1"/>
          </p:nvPr>
        </p:nvSpPr>
        <p:spPr/>
        <p:txBody>
          <a:bodyPr/>
          <a:lstStyle/>
          <a:p>
            <a:r>
              <a:t>物理安全</a:t>
            </a:r>
          </a:p>
        </p:txBody>
      </p:sp>
      <p:sp>
        <p:nvSpPr>
          <p:cNvPr id="4" name="Content Placeholder 3"/>
          <p:cNvSpPr>
            <a:spLocks noGrp="1"/>
          </p:cNvSpPr>
          <p:nvPr>
            <p:ph sz="half" idx="2"/>
          </p:nvPr>
        </p:nvSpPr>
        <p:spPr/>
        <p:txBody>
          <a:bodyPr/>
          <a:lstStyle/>
          <a:p>
            <a:r>
              <a:t>1.限制对硬件设备的物理访问，防止未经授权的修改或破坏。</a:t>
            </a:r>
          </a:p>
          <a:p>
            <a:r>
              <a:t>2.采用防篡改设计，确保硬件设备的完整性和可靠性。</a:t>
            </a:r>
          </a:p>
          <a:p>
            <a:r>
              <a:t>3.强化设备存储环境的安全措施，如防火、防水、防尘等。</a:t>
            </a:r>
          </a:p>
          <a:p/>
        </p:txBody>
      </p:sp>
      <p:sp>
        <p:nvSpPr>
          <p:cNvPr id="5" name="Text Placeholder 4"/>
          <p:cNvSpPr>
            <a:spLocks noGrp="1"/>
          </p:cNvSpPr>
          <p:nvPr>
            <p:ph type="body" idx="3"/>
          </p:nvPr>
        </p:nvSpPr>
        <p:spPr/>
        <p:txBody>
          <a:bodyPr/>
          <a:lstStyle/>
          <a:p>
            <a:r>
              <a:t>供应链安全</a:t>
            </a:r>
          </a:p>
        </p:txBody>
      </p:sp>
      <p:sp>
        <p:nvSpPr>
          <p:cNvPr id="6" name="Content Placeholder 5"/>
          <p:cNvSpPr>
            <a:spLocks noGrp="1"/>
          </p:cNvSpPr>
          <p:nvPr>
            <p:ph sz="half" idx="4"/>
          </p:nvPr>
        </p:nvSpPr>
        <p:spPr/>
        <p:txBody>
          <a:bodyPr/>
          <a:lstStyle/>
          <a:p>
            <a:r>
              <a:t>1.对供应链进行全面审查，确保供应商的安全性和可靠性。</a:t>
            </a:r>
          </a:p>
          <a:p>
            <a:r>
              <a:t>2.采用安全可靠的制造和运输过程，防止硬件在供应链中受到威胁。</a:t>
            </a:r>
          </a:p>
          <a:p>
            <a:r>
              <a:t>3.定期评估供应链的安全风险，并采取相应的防范措施。</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硬件安全设计原则</a:t>
            </a:r>
          </a:p>
        </p:txBody>
      </p:sp>
      <p:sp>
        <p:nvSpPr>
          <p:cNvPr id="3" name="Content Placeholder 2"/>
          <p:cNvSpPr>
            <a:spLocks noGrp="1"/>
          </p:cNvSpPr>
          <p:nvPr>
            <p:ph sz="half" idx="2"/>
          </p:nvPr>
        </p:nvSpPr>
        <p:spPr/>
        <p:txBody>
          <a:bodyPr/>
          <a:lstStyle/>
          <a:p>
            <a:r>
              <a:t>1.提供定期的硬件更新和维护服务，确保系统的安全性和稳定性。</a:t>
            </a:r>
          </a:p>
          <a:p>
            <a:r>
              <a:t>2.及时修复已知的安全漏洞和隐患，减少被攻击的风险。</a:t>
            </a:r>
          </a:p>
          <a:p>
            <a:r>
              <a:t>3.建立完善的硬件更新与维护流程，确保更新过程的顺利和安全。</a:t>
            </a:r>
          </a:p>
          <a:p/>
        </p:txBody>
      </p:sp>
      <p:sp>
        <p:nvSpPr>
          <p:cNvPr id="4" name="Text Placeholder 3"/>
          <p:cNvSpPr>
            <a:spLocks noGrp="1"/>
          </p:cNvSpPr>
          <p:nvPr>
            <p:ph type="body" idx="3"/>
          </p:nvPr>
        </p:nvSpPr>
        <p:spPr/>
        <p:txBody>
          <a:bodyPr/>
          <a:lstStyle/>
          <a:p>
            <a:r>
              <a:t>培训与意识</a:t>
            </a:r>
          </a:p>
        </p:txBody>
      </p:sp>
      <p:sp>
        <p:nvSpPr>
          <p:cNvPr id="5" name="Content Placeholder 4"/>
          <p:cNvSpPr>
            <a:spLocks noGrp="1"/>
          </p:cNvSpPr>
          <p:nvPr>
            <p:ph sz="half" idx="4"/>
          </p:nvPr>
        </p:nvSpPr>
        <p:spPr/>
        <p:txBody>
          <a:bodyPr/>
          <a:lstStyle/>
          <a:p>
            <a:r>
              <a:t>1.加强员工的安全意识和培训，提高整体的安全防范能力。</a:t>
            </a:r>
          </a:p>
          <a:p>
            <a:r>
              <a:t>2.定期进行安全演练和模拟攻击，提高应对突发事件的能力。</a:t>
            </a:r>
          </a:p>
          <a:p>
            <a:r>
              <a:t>3.建立安全文化，使每个员工都认识到硬件安全的重要性，并积极参与维护工作。</a:t>
            </a:r>
          </a:p>
        </p:txBody>
      </p:sp>
      <p:sp>
        <p:nvSpPr>
          <p:cNvPr id="6" name="Text Placeholder 5"/>
          <p:cNvSpPr>
            <a:spLocks noGrp="1"/>
          </p:cNvSpPr>
          <p:nvPr>
            <p:ph type="body" idx="1"/>
          </p:nvPr>
        </p:nvSpPr>
        <p:spPr/>
        <p:txBody>
          <a:bodyPr/>
          <a:lstStyle/>
          <a:p>
            <a:r>
              <a:t>硬件更新与维护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加密与解密技术</a:t>
            </a:r>
          </a:p>
        </p:txBody>
      </p:sp>
      <p:sp>
        <p:nvSpPr>
          <p:cNvPr id="3" name="Subtitle 2"/>
          <p:cNvSpPr>
            <a:spLocks noGrp="1"/>
          </p:cNvSpPr>
          <p:nvPr>
            <p:ph type="subTitle" idx="1"/>
          </p:nvPr>
        </p:nvSpPr>
        <p:spPr/>
        <p:txBody>
          <a:bodyPr/>
          <a:lstStyle/>
          <a:p>
            <a:r>
              <a:t>硬件安全设计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加密与解密技术</a:t>
            </a:r>
          </a:p>
        </p:txBody>
      </p:sp>
      <p:sp>
        <p:nvSpPr>
          <p:cNvPr id="3" name="Text Placeholder 2"/>
          <p:cNvSpPr>
            <a:spLocks noGrp="1"/>
          </p:cNvSpPr>
          <p:nvPr>
            <p:ph type="body" idx="1"/>
          </p:nvPr>
        </p:nvSpPr>
        <p:spPr/>
        <p:txBody>
          <a:bodyPr/>
          <a:lstStyle/>
          <a:p>
            <a:r>
              <a:t>对称加密技术</a:t>
            </a:r>
          </a:p>
        </p:txBody>
      </p:sp>
      <p:sp>
        <p:nvSpPr>
          <p:cNvPr id="4" name="Content Placeholder 3"/>
          <p:cNvSpPr>
            <a:spLocks noGrp="1"/>
          </p:cNvSpPr>
          <p:nvPr>
            <p:ph sz="half" idx="2"/>
          </p:nvPr>
        </p:nvSpPr>
        <p:spPr/>
        <p:txBody>
          <a:bodyPr/>
          <a:lstStyle/>
          <a:p>
            <a:r>
              <a:t>1.采用相同的密钥进行加密和解密，保证加密和解密的高效性。</a:t>
            </a:r>
          </a:p>
          <a:p>
            <a:r>
              <a:t>2.常见的对称加密算法包括AES，DES和3DES等。</a:t>
            </a:r>
          </a:p>
          <a:p>
            <a:r>
              <a:t>3.对称加密技术的安全性取决于密钥的保护和管理。</a:t>
            </a:r>
          </a:p>
          <a:p/>
        </p:txBody>
      </p:sp>
      <p:sp>
        <p:nvSpPr>
          <p:cNvPr id="5" name="Text Placeholder 4"/>
          <p:cNvSpPr>
            <a:spLocks noGrp="1"/>
          </p:cNvSpPr>
          <p:nvPr>
            <p:ph type="body" idx="3"/>
          </p:nvPr>
        </p:nvSpPr>
        <p:spPr/>
        <p:txBody>
          <a:bodyPr/>
          <a:lstStyle/>
          <a:p>
            <a:r>
              <a:t>非对称加密技术</a:t>
            </a:r>
          </a:p>
        </p:txBody>
      </p:sp>
      <p:sp>
        <p:nvSpPr>
          <p:cNvPr id="6" name="Content Placeholder 5"/>
          <p:cNvSpPr>
            <a:spLocks noGrp="1"/>
          </p:cNvSpPr>
          <p:nvPr>
            <p:ph sz="half" idx="4"/>
          </p:nvPr>
        </p:nvSpPr>
        <p:spPr/>
        <p:txBody>
          <a:bodyPr/>
          <a:lstStyle/>
          <a:p>
            <a:r>
              <a:t>1.使用公钥和私钥进行加密和解密，保证信息的安全性。</a:t>
            </a:r>
          </a:p>
          <a:p>
            <a:r>
              <a:t>2.常见的非对称加密算法包括RSA和椭圆曲线加密等。</a:t>
            </a:r>
          </a:p>
          <a:p>
            <a:r>
              <a:t>3.非对称加密技术的计算复杂度较高，相对对称加密技术效率较低。</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加密与解密技术</a:t>
            </a:r>
          </a:p>
        </p:txBody>
      </p:sp>
      <p:sp>
        <p:nvSpPr>
          <p:cNvPr id="3" name="Text Placeholder 2"/>
          <p:cNvSpPr>
            <a:spLocks noGrp="1"/>
          </p:cNvSpPr>
          <p:nvPr>
            <p:ph type="body" idx="1"/>
          </p:nvPr>
        </p:nvSpPr>
        <p:spPr/>
        <p:txBody>
          <a:bodyPr/>
          <a:lstStyle/>
          <a:p>
            <a:r>
              <a:t>硬件加密加速</a:t>
            </a:r>
          </a:p>
        </p:txBody>
      </p:sp>
      <p:sp>
        <p:nvSpPr>
          <p:cNvPr id="4" name="Content Placeholder 3"/>
          <p:cNvSpPr>
            <a:spLocks noGrp="1"/>
          </p:cNvSpPr>
          <p:nvPr>
            <p:ph sz="half" idx="2"/>
          </p:nvPr>
        </p:nvSpPr>
        <p:spPr/>
        <p:txBody>
          <a:bodyPr/>
          <a:lstStyle/>
          <a:p>
            <a:r>
              <a:t>1.硬件加密加速可以提高加密和解密的效率。</a:t>
            </a:r>
          </a:p>
          <a:p>
            <a:r>
              <a:t>2.常见的硬件加密加速技术包括AES-NI和SSL/TLS加速等。</a:t>
            </a:r>
          </a:p>
          <a:p>
            <a:r>
              <a:t>3.硬件加密加速需要支持相应的硬件和驱动程序。</a:t>
            </a:r>
          </a:p>
          <a:p/>
        </p:txBody>
      </p:sp>
      <p:sp>
        <p:nvSpPr>
          <p:cNvPr id="5" name="Text Placeholder 4"/>
          <p:cNvSpPr>
            <a:spLocks noGrp="1"/>
          </p:cNvSpPr>
          <p:nvPr>
            <p:ph type="body" idx="3"/>
          </p:nvPr>
        </p:nvSpPr>
        <p:spPr/>
        <p:txBody>
          <a:bodyPr/>
          <a:lstStyle/>
          <a:p>
            <a:r>
              <a:t>量子加密技术</a:t>
            </a:r>
          </a:p>
        </p:txBody>
      </p:sp>
      <p:sp>
        <p:nvSpPr>
          <p:cNvPr id="6" name="Content Placeholder 5"/>
          <p:cNvSpPr>
            <a:spLocks noGrp="1"/>
          </p:cNvSpPr>
          <p:nvPr>
            <p:ph sz="half" idx="4"/>
          </p:nvPr>
        </p:nvSpPr>
        <p:spPr/>
        <p:txBody>
          <a:bodyPr/>
          <a:lstStyle/>
          <a:p>
            <a:r>
              <a:t>1.量子加密技术采用量子密钥分发协议，保证信息的不可窃听性。</a:t>
            </a:r>
          </a:p>
          <a:p>
            <a:r>
              <a:t>2.量子加密技术的安全性和可靠性得到了广泛验证和认可。</a:t>
            </a:r>
          </a:p>
          <a:p>
            <a:r>
              <a:t>3.量子加密技术的实现需要采用特殊的量子通信设备和协议。</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https://d.book118.com/698126112064006026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硬件安全概述</vt:lpstr>
      <vt:lpstr> 硬件安全概述</vt:lpstr>
      <vt:lpstr> 硬件安全概述</vt:lpstr>
      <vt:lpstr> 硬件安全概述</vt:lpstr>
      <vt:lpstr> 安全威胁与风险</vt:lpstr>
      <vt:lpstr> 安全威胁与风险</vt:lpstr>
      <vt:lpstr> 安全威胁与风险</vt:lpstr>
      <vt:lpstr> 安全威胁与风险</vt:lpstr>
      <vt:lpstr> 硬件安全设计原则</vt:lpstr>
      <vt:lpstr> 硬件安全设计原则</vt:lpstr>
      <vt:lpstr> 硬件安全设计原则</vt:lpstr>
      <vt:lpstr> 硬件安全设计原则</vt:lpstr>
      <vt:lpstr> 加密与解密技术</vt:lpstr>
      <vt:lpstr> 加密与解密技术</vt:lpstr>
      <vt:lpstr> 加密与解密技术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2024-09-03T20:08:33.614</cp:lastPrinted>
  <dcterms:created xsi:type="dcterms:W3CDTF">2024-09-03T12:08:33Z</dcterms:created>
  <dcterms:modified xsi:type="dcterms:W3CDTF">2024-09-03T12:08:35Z</dcterms:modified>
</cp:coreProperties>
</file>