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6" r:id="rId32"/>
    <p:sldId id="349" r:id="rId33"/>
    <p:sldId id="352" r:id="rId34"/>
    <p:sldId id="355" r:id="rId35"/>
    <p:sldId id="358" r:id="rId36"/>
    <p:sldId id="360" r:id="rId37"/>
  </p:sldIdLst>
  <p:sldSz cx="12192000" cy="6858000"/>
  <p:notesSz cx="6858000" cy="9144000"/>
  <p:custDataLst>
    <p:tags r:id="rId3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slide" Target="slides/slide34.xml" /><Relationship Id="rId37" Type="http://schemas.openxmlformats.org/officeDocument/2006/relationships/slide" Target="slides/slide35.xml" /><Relationship Id="rId38" Type="http://schemas.openxmlformats.org/officeDocument/2006/relationships/tags" Target="tags/tag1.xml" /><Relationship Id="rId39" Type="http://schemas.openxmlformats.org/officeDocument/2006/relationships/presProps" Target="presProps.xml" /><Relationship Id="rId4" Type="http://schemas.openxmlformats.org/officeDocument/2006/relationships/slide" Target="slides/slide2.xml" /><Relationship Id="rId40" Type="http://schemas.openxmlformats.org/officeDocument/2006/relationships/viewProps" Target="viewProps.xml" /><Relationship Id="rId41" Type="http://schemas.openxmlformats.org/officeDocument/2006/relationships/theme" Target="theme/theme1.xml" /><Relationship Id="rId42" Type="http://schemas.openxmlformats.org/officeDocument/2006/relationships/tableStyles" Target="tableStyles.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FEC84D9-DDD3-4BCA-A26D-AEC763EAE2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2F285E-1007-44D8-B2F9-F017190004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F34591E-E0E8-42B1-843A-4ABC6519A2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FF07EDA-CC76-488C-9674-EA0E20B274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2816195-C72E-410B-BEF5-EAEFD8400D8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FC6DCEE-0BE7-44B0-8EA7-861D173774D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088C1DC-BCFC-421D-9A97-3B5E2704049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8CD7A97-FDFC-4D8D-B5D8-857A76431B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95B33DA-65B9-4151-BB28-F7F6A773D1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45F6C8-EC25-40FC-B528-D5AD20640C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662F56-5B48-456C-A752-EDA95E7BFA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内容页">
    <p:spTree>
      <p:nvGrpSpPr>
        <p:cNvPr id="1" name=""/>
        <p:cNvGrpSpPr/>
        <p:nvPr/>
      </p:nvGrpSpPr>
      <p:grpSpPr>
        <a:xfrm>
          <a:off x="0" y="0"/>
          <a:ext cx="0" cy="0"/>
        </a:xfrm>
      </p:grpSpPr>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考点">
    <p:spTree>
      <p:nvGrpSpPr>
        <p:cNvPr id="1" name=""/>
        <p:cNvGrpSpPr/>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image" Target="../media/image1.jpeg" /><Relationship Id="rId4"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3"/>
          <a:stretch>
            <a:fillRect/>
          </a:stretch>
        </a:blipFill>
        <a:effectLst/>
      </p:bgPr>
    </p:bg>
    <p:spTree>
      <p:nvGrpSpPr>
        <p:cNvPr id="1" name=""/>
        <p:cNvGrpSpPr/>
        <p:nvPr/>
      </p:nvGrpSpPr>
      <p:grpSpPr>
        <a:xfrm>
          <a:off x="0" y="0"/>
          <a:ext cx="0" cy="0"/>
        </a:xfrm>
      </p:grpSpPr>
    </p:spTree>
  </p:cSld>
  <p:clrMap bg1="lt1" tx1="dk1" bg2="lt2" tx2="dk2" accent1="accent1" accent2="accent2" accent3="accent3" accent4="accent4" accent5="accent5" accent6="accent6" hlink="hlink" folHlink="folHlink"/>
  <p:sldLayoutIdLst>
    <p:sldLayoutId id="2147483660" r:id="rId1"/>
    <p:sldLayoutId id="2147483661" r:id="rId2"/>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8132022007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 name="文本框 3"/>
          <p:cNvSpPr txBox="1"/>
          <p:nvPr/>
        </p:nvSpPr>
        <p:spPr>
          <a:xfrm>
            <a:off x="2829717" y="2449524"/>
            <a:ext cx="6532558" cy="1107996"/>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6600">
                <a:solidFill>
                  <a:schemeClr val="tx1"/>
                </a:solidFill>
                <a:latin typeface="宋体" panose="02010600030101010101" pitchFamily="2" charset="-122"/>
                <a:ea typeface="宋体" panose="02010600030101010101" pitchFamily="2" charset="-122"/>
              </a:rPr>
              <a:t>考法</a:t>
            </a:r>
            <a:r>
              <a:rPr lang="en-US" altLang="zh-CN" sz="6600">
                <a:solidFill>
                  <a:schemeClr val="tx1"/>
                </a:solidFill>
                <a:latin typeface="宋体" panose="02010600030101010101" pitchFamily="2" charset="-122"/>
                <a:ea typeface="宋体" panose="02010600030101010101" pitchFamily="2" charset="-122"/>
              </a:rPr>
              <a:t>1</a:t>
            </a:r>
            <a:r>
              <a:rPr lang="zh-CN" altLang="en-US" sz="6600">
                <a:solidFill>
                  <a:schemeClr val="tx1"/>
                </a:solidFill>
                <a:latin typeface="宋体" panose="02010600030101010101" pitchFamily="2" charset="-122"/>
                <a:ea typeface="宋体" panose="02010600030101010101" pitchFamily="2" charset="-122"/>
              </a:rPr>
              <a:t>　有提示词</a:t>
            </a:r>
            <a:endParaRPr lang="zh-CN" altLang="en-US" sz="6600">
              <a:solidFill>
                <a:schemeClr val="tx1"/>
              </a:solidFill>
              <a:latin typeface="宋体" panose="02010600030101010101" pitchFamily="2" charset="-122"/>
              <a:ea typeface="宋体" panose="02010600030101010101" pitchFamily="2"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4" name="矩形 53"/>
          <p:cNvSpPr/>
          <p:nvPr/>
        </p:nvSpPr>
        <p:spPr>
          <a:xfrm>
            <a:off x="329974" y="759093"/>
            <a:ext cx="11537632" cy="563118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2400"/>
              </a:lnSpc>
              <a:spcAft>
                <a:spcPct val="0"/>
              </a:spcAft>
            </a:pPr>
            <a:r>
              <a:rPr lang="zh-CN" altLang="zh-CN" sz="2000" b="1">
                <a:solidFill>
                  <a:srgbClr val="00FFFF"/>
                </a:solidFill>
                <a:latin typeface="Times New Roman" panose="02020603050405020304" pitchFamily="18" charset="0"/>
                <a:ea typeface="宋体" panose="02010600030101010101" pitchFamily="2" charset="-122"/>
                <a:cs typeface="Times New Roman" panose="02020603050405020304" pitchFamily="18" charset="0"/>
              </a:rPr>
              <a:t>过基础</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必备知识新题精练</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nSpc>
                <a:spcPts val="2400"/>
              </a:lnSpc>
              <a:spcAft>
                <a:spcPct val="0"/>
              </a:spcAft>
            </a:pPr>
            <a:r>
              <a:rPr lang="zh-CN"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题组</a:t>
            </a:r>
            <a:r>
              <a:rPr lang="en-US"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1</a:t>
            </a:r>
            <a:endParaRPr lang="zh-CN" altLang="zh-CN" sz="2000" b="1">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ctr">
              <a:lnSpc>
                <a:spcPts val="2400"/>
              </a:lnSpc>
              <a:spcAft>
                <a:spcPct val="0"/>
              </a:spcAft>
            </a:pPr>
            <a:r>
              <a:rPr lang="en-US"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Cloze</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1</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ctr">
              <a:lnSpc>
                <a:spcPts val="2400"/>
              </a:lnSpc>
              <a:spcAft>
                <a:spcPct val="0"/>
              </a:spcAft>
            </a:pPr>
            <a:r>
              <a:rPr lang="zh-CN"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话题</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科幻电影《流浪地球</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2</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r>
              <a:rPr lang="zh-CN"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主题语境</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人与社会　　</a:t>
            </a:r>
            <a:r>
              <a:rPr lang="zh-CN"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词数</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约</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200</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r>
              <a:rPr lang="zh-CN"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难度</a:t>
            </a:r>
            <a:r>
              <a:rPr lang="en-US"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en-US" altLang="zh-CN" sz="2000">
                <a:solidFill>
                  <a:srgbClr val="000000"/>
                </a:solidFill>
                <a:latin typeface="Times New Roman" panose="02020603050405020304" pitchFamily="18" charset="0"/>
                <a:ea typeface="宋体" panose="02010600030101010101" pitchFamily="2" charset="-122"/>
                <a:cs typeface="Segoe UI Symbol" panose="020b0502040204020203" pitchFamily="34"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The sci-fi movie </a:t>
            </a:r>
            <a:r>
              <a:rPr lang="en-US" altLang="zh-CN" sz="2000" i="1">
                <a:solidFill>
                  <a:srgbClr val="000000"/>
                </a:solidFill>
                <a:latin typeface="Times New Roman" panose="02020603050405020304" pitchFamily="18" charset="0"/>
                <a:ea typeface="宋体" panose="02010600030101010101" pitchFamily="2" charset="-122"/>
                <a:cs typeface="Times New Roman" panose="02020603050405020304" pitchFamily="18" charset="0"/>
              </a:rPr>
              <a:t>The</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i="1">
                <a:solidFill>
                  <a:srgbClr val="000000"/>
                </a:solidFill>
                <a:latin typeface="Times New Roman" panose="02020603050405020304" pitchFamily="18" charset="0"/>
                <a:ea typeface="宋体" panose="02010600030101010101" pitchFamily="2" charset="-122"/>
                <a:cs typeface="Times New Roman" panose="02020603050405020304" pitchFamily="18" charset="0"/>
              </a:rPr>
              <a:t>Wandering</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i="1">
                <a:solidFill>
                  <a:srgbClr val="000000"/>
                </a:solidFill>
                <a:latin typeface="Times New Roman" panose="02020603050405020304" pitchFamily="18" charset="0"/>
                <a:ea typeface="宋体" panose="02010600030101010101" pitchFamily="2" charset="-122"/>
                <a:cs typeface="Times New Roman" panose="02020603050405020304" pitchFamily="18" charset="0"/>
              </a:rPr>
              <a:t>Earth Ⅱ</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has attracted great attention these days. Many of the movie audiences praise it a lot and almost every one of them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1</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(strike) with the science and technology in it, particularly the space elevators(</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电梯</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that send people to space. </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indent="508000" algn="just">
              <a:lnSpc>
                <a:spcPts val="2400"/>
              </a:lnSpc>
              <a:spcAft>
                <a:spcPct val="0"/>
              </a:spcAft>
            </a:pP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The key to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2</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(build) space elevators is to find a super strong material that can be used as the elevator cable(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缆绳</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The material needs to maintain good performance when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3</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(expose) to special conditions in space. It might be many years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4</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space elevators could actually become a reality. Still, the discussion of this technology itself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5</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(accurate) reflects the ambition of humans in the research and development of material science. </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indent="508000" algn="just">
              <a:lnSpc>
                <a:spcPts val="2400"/>
              </a:lnSpc>
              <a:spcAft>
                <a:spcPct val="0"/>
              </a:spcAft>
            </a:pP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Over the past weeks, many audiences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6</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(show) great interest in the details and technologies in the movie.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7</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number of scientists and researchers joined online discussions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8</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an attempt to analyze and explain the possibilities of the technologies in the movie.  </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indent="508000" algn="just">
              <a:lnSpc>
                <a:spcPts val="2400"/>
              </a:lnSpc>
              <a:spcAft>
                <a:spcPct val="0"/>
              </a:spcAft>
            </a:pP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The movie's science consultant said, "Discussions on the movie not only show support for Chinese movies but also fire more people's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9</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(enthusiastic) for science and technology and give them a chance to get to know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10</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(relevance) knowledge of science and technology behind the movie." </a:t>
            </a:r>
            <a:endParaRPr lang="zh-CN" altLang="zh-CN" sz="2000">
              <a:solidFill>
                <a:srgbClr val="000000"/>
              </a:solidFill>
              <a:effectLst/>
              <a:latin typeface="Times New Roman" panose="02020603050405020304" pitchFamily="18" charset="0"/>
              <a:ea typeface="方正书宋_GBK" panose="03000509000000000000" pitchFamily="65" charset="-122"/>
              <a:cs typeface="Times New Roman" panose="02020603050405020304" pitchFamily="18" charset="0"/>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8" name="矩形 57"/>
          <p:cNvSpPr/>
          <p:nvPr/>
        </p:nvSpPr>
        <p:spPr>
          <a:xfrm>
            <a:off x="329974" y="762000"/>
            <a:ext cx="11537632" cy="439991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ts val="2400"/>
              </a:lnSpc>
              <a:spcAft>
                <a:spcPct val="0"/>
              </a:spcAft>
            </a:pPr>
            <a:r>
              <a:rPr lang="zh-CN" altLang="zh-CN" sz="2000" b="1">
                <a:solidFill>
                  <a:srgbClr val="FF0000"/>
                </a:solidFill>
                <a:latin typeface="Times New Roman" panose="02020603050405020304" pitchFamily="18" charset="0"/>
                <a:ea typeface="宋体" panose="02010600030101010101" pitchFamily="2" charset="-122"/>
                <a:cs typeface="Times New Roman" panose="02020603050405020304" pitchFamily="18" charset="0"/>
              </a:rPr>
              <a:t>【解析】</a:t>
            </a:r>
            <a:r>
              <a:rPr lang="en-US" altLang="zh-CN" sz="2000" b="1">
                <a:solidFill>
                  <a:srgbClr val="FF0000"/>
                </a:solidFill>
                <a:latin typeface="Times New Roman" panose="02020603050405020304" pitchFamily="18" charset="0"/>
                <a:ea typeface="宋体" panose="02010600030101010101" pitchFamily="2" charset="-122"/>
                <a:cs typeface="Times New Roman" panose="02020603050405020304" pitchFamily="18" charset="0"/>
              </a:rPr>
              <a:t>  </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文章主要讲述的是科幻电影《流浪地球</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2</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》中的科技应用。</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1.is struck</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时态、语态和主谓一致</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根据</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and</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前的分句所用的一般现在时和语境可知</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此处应用一般现在时</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;strike"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使受吸引</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与主语之间是被动关系</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应用被动语态</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主语中心词为</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every one,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表示单数概念</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谓语动词应用单数。故填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is struck</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2.building</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非谓语动词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空前的</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to</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是介词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故空处应填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building</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the key to doing sth.</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表示</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做某事的关键</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3.exposed</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非谓语动词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当暴露在太空中的特殊环境下时</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该材料需要保持良好的性能。此处为非谓语动词作时间状语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,expose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与</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The material</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之间是逻辑上的动宾关系</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应用过去分词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exposed</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endParaRPr lang="en-US" altLang="zh-CN" sz="2000" smtClean="0">
              <a:solidFill>
                <a:srgbClr val="00FFFF"/>
              </a:solidFill>
              <a:latin typeface="Times New Roman" panose="02020603050405020304" pitchFamily="18" charset="0"/>
              <a:ea typeface="宋体" panose="02010600030101010101" pitchFamily="2" charset="-122"/>
              <a:cs typeface="Times New Roman" panose="02020603050405020304" pitchFamily="18" charset="0"/>
            </a:endParaRPr>
          </a:p>
          <a:p>
            <a:pPr algn="just">
              <a:lnSpc>
                <a:spcPts val="2400"/>
              </a:lnSpc>
              <a:spcAft>
                <a:spcPct val="0"/>
              </a:spcAft>
            </a:pPr>
            <a:endPar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endParaRPr>
          </a:p>
          <a:p>
            <a:pPr algn="just">
              <a:lnSpc>
                <a:spcPts val="2400"/>
              </a:lnSpc>
              <a:spcAft>
                <a:spcPct val="0"/>
              </a:spcAft>
            </a:pPr>
            <a:endParaRPr lang="en-US" altLang="zh-CN" sz="2000" smtClean="0">
              <a:solidFill>
                <a:srgbClr val="00FFFF"/>
              </a:solidFill>
              <a:latin typeface="Times New Roman" panose="02020603050405020304" pitchFamily="18" charset="0"/>
              <a:ea typeface="宋体" panose="02010600030101010101" pitchFamily="2" charset="-122"/>
              <a:cs typeface="Times New Roman" panose="02020603050405020304" pitchFamily="18" charset="0"/>
            </a:endParaRPr>
          </a:p>
          <a:p>
            <a:pPr algn="just">
              <a:lnSpc>
                <a:spcPts val="2400"/>
              </a:lnSpc>
              <a:spcAft>
                <a:spcPct val="0"/>
              </a:spcAft>
            </a:pPr>
            <a:endPar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endParaRPr>
          </a:p>
          <a:p>
            <a:pPr algn="just">
              <a:lnSpc>
                <a:spcPts val="2400"/>
              </a:lnSpc>
              <a:spcAft>
                <a:spcPct val="0"/>
              </a:spcAft>
            </a:pPr>
            <a:endParaRPr lang="en-US" altLang="zh-CN" sz="2000" smtClean="0">
              <a:solidFill>
                <a:srgbClr val="00FFFF"/>
              </a:solidFill>
              <a:latin typeface="Times New Roman" panose="02020603050405020304" pitchFamily="18" charset="0"/>
              <a:ea typeface="宋体" panose="02010600030101010101" pitchFamily="2" charset="-122"/>
              <a:cs typeface="Times New Roman" panose="02020603050405020304" pitchFamily="18" charset="0"/>
            </a:endParaRPr>
          </a:p>
          <a:p>
            <a:pPr algn="just">
              <a:lnSpc>
                <a:spcPts val="2400"/>
              </a:lnSpc>
              <a:spcAft>
                <a:spcPct val="0"/>
              </a:spcAft>
            </a:pPr>
            <a:r>
              <a:rPr lang="en-US" altLang="zh-CN" sz="2000" smtClean="0">
                <a:solidFill>
                  <a:srgbClr val="00FFFF"/>
                </a:solidFill>
                <a:latin typeface="Times New Roman" panose="02020603050405020304" pitchFamily="18" charset="0"/>
                <a:ea typeface="宋体" panose="02010600030101010101" pitchFamily="2" charset="-122"/>
                <a:cs typeface="Times New Roman" panose="02020603050405020304" pitchFamily="18" charset="0"/>
              </a:rPr>
              <a:t>4.before</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状语从句</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太空电梯要真正成为现实可能还需要很多年。分析句子结构可知</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此处考查固定句型</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"It + be + </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时间段</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before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从句</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before</a:t>
            </a:r>
            <a:r>
              <a:rPr lang="zh-CN" altLang="zh-CN" sz="2000" smtClean="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p:txBody>
      </p:sp>
      <p:sp>
        <p:nvSpPr>
          <p:cNvPr id="91" name="矩形 90"/>
          <p:cNvSpPr/>
          <p:nvPr/>
        </p:nvSpPr>
        <p:spPr>
          <a:xfrm>
            <a:off x="329973" y="3126608"/>
            <a:ext cx="11537632" cy="1015663"/>
          </a:xfrm>
          <a:prstGeom prst="rect">
            <a:avLst/>
          </a:prstGeom>
          <a:noFill/>
          <a:ln>
            <a:solidFill>
              <a:schemeClr val="tx1"/>
            </a:solidFill>
            <a:prstDash val="solid"/>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2400"/>
              </a:lnSpc>
              <a:spcAft>
                <a:spcPct val="0"/>
              </a:spcAft>
            </a:pPr>
            <a:r>
              <a:rPr lang="zh-CN" altLang="zh-CN" sz="2000" b="1">
                <a:solidFill>
                  <a:srgbClr val="00FFFF"/>
                </a:solidFill>
                <a:latin typeface="Times New Roman" panose="02020603050405020304" pitchFamily="18" charset="0"/>
                <a:ea typeface="宋体" panose="02010600030101010101" pitchFamily="2" charset="-122"/>
                <a:cs typeface="Times New Roman" panose="02020603050405020304" pitchFamily="18" charset="0"/>
              </a:rPr>
              <a:t>【知识拓展】</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nSpc>
                <a:spcPts val="2400"/>
              </a:lnSpc>
              <a:spcAft>
                <a:spcPct val="0"/>
              </a:spcAft>
            </a:pP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在</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as,as soon as,once,until,when,while,whenever</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等引导的时间状语从句中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常常可以省略从句中的主语和动词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be,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连接词后直接跟名词、形容词、现在分词、过去分词、介词短语等。</a:t>
            </a:r>
            <a:endParaRPr lang="zh-CN" altLang="zh-CN" sz="2000">
              <a:solidFill>
                <a:srgbClr val="000000"/>
              </a:solidFill>
              <a:effectLst/>
              <a:latin typeface="Times New Roman" panose="02020603050405020304" pitchFamily="18" charset="0"/>
              <a:ea typeface="方正书宋_GBK" panose="03000509000000000000" pitchFamily="65" charset="-122"/>
              <a:cs typeface="Times New Roman" panose="02020603050405020304" pitchFamily="18" charset="0"/>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8" name="矩形 57"/>
          <p:cNvSpPr/>
          <p:nvPr/>
        </p:nvSpPr>
        <p:spPr>
          <a:xfrm>
            <a:off x="329973" y="4546600"/>
            <a:ext cx="11537632" cy="1323439"/>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2400"/>
              </a:lnSpc>
              <a:spcAft>
                <a:spcPct val="0"/>
              </a:spcAft>
            </a:pPr>
            <a:r>
              <a:rPr lang="en-US" altLang="zh-CN" sz="2000" smtClean="0">
                <a:solidFill>
                  <a:srgbClr val="00FFFF"/>
                </a:solidFill>
                <a:latin typeface="Times New Roman" panose="02020603050405020304" pitchFamily="18" charset="0"/>
                <a:ea typeface="宋体" panose="02010600030101010101" pitchFamily="2" charset="-122"/>
                <a:cs typeface="Times New Roman" panose="02020603050405020304" pitchFamily="18" charset="0"/>
              </a:rPr>
              <a:t>5.accurately</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副词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尽管如此</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对这项技术的讨论本身如实反映了人类在材料科学研究和发展方面的雄心。空处修饰动词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应用副词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accurately</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6.have shown</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时态</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在过去的几周里</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许多观众对电影中的细节和技术表现出了极大的兴趣。根据句中的时间状语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"Over the past weeks"</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可知</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此处应用现在完成时</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have shown</a:t>
            </a:r>
            <a:r>
              <a:rPr lang="zh-CN" altLang="zh-CN" sz="2000" smtClean="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p:txBody>
      </p:sp>
      <p:sp>
        <p:nvSpPr>
          <p:cNvPr id="92" name="矩形 91"/>
          <p:cNvSpPr/>
          <p:nvPr/>
        </p:nvSpPr>
        <p:spPr>
          <a:xfrm>
            <a:off x="329973" y="882975"/>
            <a:ext cx="11537632" cy="3477875"/>
          </a:xfrm>
          <a:prstGeom prst="rect">
            <a:avLst/>
          </a:prstGeom>
          <a:noFill/>
          <a:ln>
            <a:solidFill>
              <a:schemeClr val="tx1"/>
            </a:solidFill>
            <a:prstDash val="solid"/>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2400"/>
              </a:lnSpc>
              <a:spcAft>
                <a:spcPct val="0"/>
              </a:spcAft>
            </a:pPr>
            <a:r>
              <a:rPr lang="zh-CN" altLang="zh-CN" sz="2000" b="1">
                <a:solidFill>
                  <a:srgbClr val="00FFFF"/>
                </a:solidFill>
                <a:latin typeface="Times New Roman" panose="02020603050405020304" pitchFamily="18" charset="0"/>
                <a:ea typeface="宋体" panose="02010600030101010101" pitchFamily="2" charset="-122"/>
                <a:cs typeface="Times New Roman" panose="02020603050405020304" pitchFamily="18" charset="0"/>
              </a:rPr>
              <a:t>【知识拓展】</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ctr">
              <a:lnSpc>
                <a:spcPts val="2400"/>
              </a:lnSpc>
              <a:spcAft>
                <a:spcPct val="0"/>
              </a:spcAft>
            </a:pPr>
            <a:r>
              <a:rPr lang="zh-CN"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易混句型辨析</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nSpc>
                <a:spcPts val="2400"/>
              </a:lnSpc>
              <a:spcAft>
                <a:spcPct val="0"/>
              </a:spcAft>
            </a:pP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(1)</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在</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"It + be + </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时间段</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 before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从句</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结构中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,before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是从属连词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引导时间状语从句</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该结构表示</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过了多久才</a:t>
            </a:r>
            <a:r>
              <a:rPr lang="en-US" altLang="zh-CN" sz="2000">
                <a:solidFill>
                  <a:srgbClr val="000000"/>
                </a:solidFill>
                <a:latin typeface="宋体" panose="02010600030101010101" pitchFamily="2" charset="-122"/>
                <a:ea typeface="宋体" panose="02010600030101010101" pitchFamily="2" charset="-122"/>
                <a:cs typeface="Times New Roman" panose="02020603050405020304" pitchFamily="18" charset="0"/>
              </a:rPr>
              <a:t>……</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要过多久才</a:t>
            </a:r>
            <a:r>
              <a:rPr lang="en-US" altLang="zh-CN" sz="2000">
                <a:solidFill>
                  <a:srgbClr val="000000"/>
                </a:solidFill>
                <a:latin typeface="宋体" panose="02010600030101010101" pitchFamily="2" charset="-122"/>
                <a:ea typeface="宋体" panose="02010600030101010101" pitchFamily="2" charset="-122"/>
                <a:cs typeface="Times New Roman" panose="02020603050405020304" pitchFamily="18" charset="0"/>
              </a:rPr>
              <a:t>……</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。例如</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nSpc>
                <a:spcPts val="2400"/>
              </a:lnSpc>
              <a:spcAft>
                <a:spcPct val="0"/>
              </a:spcAft>
            </a:pPr>
            <a:r>
              <a:rPr lang="zh-CN" altLang="zh-CN" sz="2000">
                <a:solidFill>
                  <a:srgbClr val="000000"/>
                </a:solidFill>
                <a:latin typeface="Times New Roman" panose="02020603050405020304" pitchFamily="18" charset="0"/>
                <a:ea typeface="宋体" panose="02010600030101010101" pitchFamily="2" charset="-122"/>
                <a:cs typeface="宋体" panose="02010600030101010101" pitchFamily="2" charset="-122"/>
              </a:rPr>
              <a:t>①</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It was just a few days before the film was released.</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几天后电影就上映了。</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nSpc>
                <a:spcPts val="2400"/>
              </a:lnSpc>
              <a:spcAft>
                <a:spcPct val="0"/>
              </a:spcAft>
            </a:pPr>
            <a:r>
              <a:rPr lang="zh-CN" altLang="zh-CN" sz="2000">
                <a:solidFill>
                  <a:srgbClr val="000000"/>
                </a:solidFill>
                <a:latin typeface="Times New Roman" panose="02020603050405020304" pitchFamily="18" charset="0"/>
                <a:ea typeface="宋体" panose="02010600030101010101" pitchFamily="2" charset="-122"/>
                <a:cs typeface="宋体" panose="02010600030101010101" pitchFamily="2" charset="-122"/>
              </a:rPr>
              <a:t>②</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It will be two years before they meet again.</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两年后他们才会再见面。</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nSpc>
                <a:spcPts val="2400"/>
              </a:lnSpc>
              <a:spcAft>
                <a:spcPct val="0"/>
              </a:spcAft>
            </a:pP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(2)</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在</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"It + be + </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时间段</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 since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从句</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结构中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,since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是从属连词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引导时间状语从句。如果从句中的谓语动词是短暂性动词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该结构表示</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自</a:t>
            </a:r>
            <a:r>
              <a:rPr lang="en-US" altLang="zh-CN" sz="2000">
                <a:solidFill>
                  <a:srgbClr val="000000"/>
                </a:solidFill>
                <a:latin typeface="宋体" panose="02010600030101010101" pitchFamily="2" charset="-122"/>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以来有多久了</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如果从句中的谓语动词是延续性动词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该结构表示</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多久不</a:t>
            </a:r>
            <a:r>
              <a:rPr lang="en-US" altLang="zh-CN" sz="2000">
                <a:solidFill>
                  <a:srgbClr val="000000"/>
                </a:solidFill>
                <a:latin typeface="宋体" panose="02010600030101010101" pitchFamily="2" charset="-122"/>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了</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。例如</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nSpc>
                <a:spcPts val="2400"/>
              </a:lnSpc>
              <a:spcAft>
                <a:spcPct val="0"/>
              </a:spcAft>
            </a:pPr>
            <a:r>
              <a:rPr lang="zh-CN" altLang="zh-CN" sz="2000">
                <a:solidFill>
                  <a:srgbClr val="000000"/>
                </a:solidFill>
                <a:latin typeface="Times New Roman" panose="02020603050405020304" pitchFamily="18" charset="0"/>
                <a:ea typeface="宋体" panose="02010600030101010101" pitchFamily="2" charset="-122"/>
                <a:cs typeface="宋体" panose="02010600030101010101" pitchFamily="2" charset="-122"/>
              </a:rPr>
              <a:t>①</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It is three years since I joined the club.</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我加入这个俱乐部已经三年了。</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nSpc>
                <a:spcPts val="2400"/>
              </a:lnSpc>
              <a:spcAft>
                <a:spcPct val="0"/>
              </a:spcAft>
            </a:pPr>
            <a:r>
              <a:rPr lang="zh-CN" altLang="zh-CN" sz="2000">
                <a:solidFill>
                  <a:srgbClr val="000000"/>
                </a:solidFill>
                <a:latin typeface="Times New Roman" panose="02020603050405020304" pitchFamily="18" charset="0"/>
                <a:ea typeface="宋体" panose="02010600030101010101" pitchFamily="2" charset="-122"/>
                <a:cs typeface="宋体" panose="02010600030101010101" pitchFamily="2" charset="-122"/>
              </a:rPr>
              <a:t>②</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It is about two years since I last played basketball.</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我不打篮球差不多两年了。</a:t>
            </a:r>
            <a:endParaRPr lang="zh-CN" altLang="zh-CN" sz="2000">
              <a:solidFill>
                <a:srgbClr val="000000"/>
              </a:solidFill>
              <a:effectLst/>
              <a:latin typeface="Times New Roman" panose="02020603050405020304" pitchFamily="18" charset="0"/>
              <a:ea typeface="方正书宋_GBK" panose="03000509000000000000" pitchFamily="65" charset="-122"/>
              <a:cs typeface="Times New Roman" panose="02020603050405020304" pitchFamily="18" charset="0"/>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8" name="矩形 57"/>
          <p:cNvSpPr/>
          <p:nvPr/>
        </p:nvSpPr>
        <p:spPr>
          <a:xfrm>
            <a:off x="329973" y="889000"/>
            <a:ext cx="11537632" cy="3170099"/>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ts val="2400"/>
              </a:lnSpc>
              <a:spcAft>
                <a:spcPct val="0"/>
              </a:spcAft>
            </a:pPr>
            <a:r>
              <a:rPr lang="en-US" altLang="zh-CN" sz="2000" smtClean="0">
                <a:solidFill>
                  <a:srgbClr val="00FFFF"/>
                </a:solidFill>
                <a:latin typeface="Times New Roman" panose="02020603050405020304" pitchFamily="18" charset="0"/>
                <a:ea typeface="宋体" panose="02010600030101010101" pitchFamily="2" charset="-122"/>
                <a:cs typeface="Times New Roman" panose="02020603050405020304" pitchFamily="18" charset="0"/>
              </a:rPr>
              <a:t>7.A</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冠词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为了分析和解释电影中技术的可能性</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许多科学家和研究人员加入了在线讨论。根据句意可知</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此处表示</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许多</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应用</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 number of</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endParaRPr lang="en-US" altLang="zh-CN" sz="2000" smtClean="0">
              <a:solidFill>
                <a:srgbClr val="00FFFF"/>
              </a:solidFill>
              <a:latin typeface="Times New Roman" panose="02020603050405020304" pitchFamily="18" charset="0"/>
              <a:ea typeface="宋体" panose="02010600030101010101" pitchFamily="2" charset="-122"/>
              <a:cs typeface="Times New Roman" panose="02020603050405020304" pitchFamily="18" charset="0"/>
            </a:endParaRPr>
          </a:p>
          <a:p>
            <a:pPr algn="just">
              <a:lnSpc>
                <a:spcPts val="2400"/>
              </a:lnSpc>
              <a:spcAft>
                <a:spcPct val="0"/>
              </a:spcAft>
            </a:pPr>
            <a:endPar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endParaRPr>
          </a:p>
          <a:p>
            <a:pPr algn="just">
              <a:lnSpc>
                <a:spcPts val="2400"/>
              </a:lnSpc>
              <a:spcAft>
                <a:spcPct val="0"/>
              </a:spcAft>
            </a:pPr>
            <a:endParaRPr lang="en-US" altLang="zh-CN" sz="2000" smtClean="0">
              <a:solidFill>
                <a:srgbClr val="00FFFF"/>
              </a:solidFill>
              <a:latin typeface="Times New Roman" panose="02020603050405020304" pitchFamily="18" charset="0"/>
              <a:ea typeface="宋体" panose="02010600030101010101" pitchFamily="2" charset="-122"/>
              <a:cs typeface="Times New Roman" panose="02020603050405020304" pitchFamily="18" charset="0"/>
            </a:endParaRPr>
          </a:p>
          <a:p>
            <a:pPr algn="just">
              <a:lnSpc>
                <a:spcPts val="2400"/>
              </a:lnSpc>
              <a:spcAft>
                <a:spcPct val="0"/>
              </a:spcAft>
            </a:pPr>
            <a:r>
              <a:rPr lang="en-US" altLang="zh-CN" sz="2000" smtClean="0">
                <a:solidFill>
                  <a:srgbClr val="00FFFF"/>
                </a:solidFill>
                <a:latin typeface="Times New Roman" panose="02020603050405020304" pitchFamily="18" charset="0"/>
                <a:ea typeface="宋体" panose="02010600030101010101" pitchFamily="2" charset="-122"/>
                <a:cs typeface="Times New Roman" panose="02020603050405020304" pitchFamily="18" charset="0"/>
              </a:rPr>
              <a:t>8.in</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介词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in an attempt to do sth.</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是固定用法</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表示</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为了做某事</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in</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9.enthusiasm</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名词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对该电影的讨论不仅是对中国电影的支持</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也激发了更多人对科技的热情</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让他们有机会了解电影背后的相关科技知识。根据空前的</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people's</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和空后的</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for</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可知</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此处应用名词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enthusiasm</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10.relevant</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形容词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空处修饰名词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knowledge,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应用形容词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relevant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effectLst/>
              <a:latin typeface="Times New Roman" panose="02020603050405020304" pitchFamily="18" charset="0"/>
              <a:ea typeface="方正书宋_GBK" panose="03000509000000000000" pitchFamily="65" charset="-122"/>
              <a:cs typeface="Times New Roman" panose="02020603050405020304" pitchFamily="18" charset="0"/>
            </a:endParaRPr>
          </a:p>
        </p:txBody>
      </p:sp>
      <p:sp>
        <p:nvSpPr>
          <p:cNvPr id="70" name="矩形 69"/>
          <p:cNvSpPr/>
          <p:nvPr/>
        </p:nvSpPr>
        <p:spPr>
          <a:xfrm>
            <a:off x="329973" y="4310362"/>
            <a:ext cx="11537632" cy="1631216"/>
          </a:xfrm>
          <a:prstGeom prst="rect">
            <a:avLst/>
          </a:prstGeom>
          <a:noFill/>
          <a:ln>
            <a:solidFill>
              <a:schemeClr val="tx1"/>
            </a:solidFill>
            <a:prstDash val="solid"/>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2400"/>
              </a:lnSpc>
              <a:spcAft>
                <a:spcPct val="0"/>
              </a:spcAft>
            </a:pPr>
            <a:r>
              <a:rPr lang="zh-CN" altLang="zh-CN" sz="2000" b="1">
                <a:solidFill>
                  <a:srgbClr val="00FFFF"/>
                </a:solidFill>
                <a:latin typeface="Times New Roman" panose="02020603050405020304" pitchFamily="18" charset="0"/>
                <a:ea typeface="宋体" panose="02010600030101010101" pitchFamily="2" charset="-122"/>
                <a:cs typeface="Times New Roman" panose="02020603050405020304" pitchFamily="18" charset="0"/>
              </a:rPr>
              <a:t>【二次精读】</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zh-CN"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背景知识</a:t>
            </a:r>
            <a:r>
              <a:rPr lang="en-US"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《流浪地球》是刘慈欣创作的中篇小说</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获</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2000</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年度中国科幻银河奖特等奖。小说讲述了太阳内部氢转化成氦的速度突然加快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人类面临灭顶之灾</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各个国家合作成立联合政府</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决定实施一项长达</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2 500</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年的宏大计划</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建造行星发动机将地球推离太阳系。</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2019</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年上映的电影《流浪地球》改编自该小说</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,2023</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年上映的电影《流浪地球</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2</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》为电影《流浪地球》的前传。</a:t>
            </a:r>
            <a:endParaRPr lang="zh-CN" altLang="zh-CN" sz="2000">
              <a:solidFill>
                <a:srgbClr val="000000"/>
              </a:solidFill>
              <a:effectLst/>
              <a:latin typeface="Times New Roman" panose="02020603050405020304" pitchFamily="18" charset="0"/>
              <a:ea typeface="方正书宋_GBK" panose="03000509000000000000" pitchFamily="65" charset="-122"/>
              <a:cs typeface="Times New Roman" panose="02020603050405020304" pitchFamily="18" charset="0"/>
            </a:endParaRPr>
          </a:p>
        </p:txBody>
      </p:sp>
      <p:sp>
        <p:nvSpPr>
          <p:cNvPr id="99" name="矩形 98"/>
          <p:cNvSpPr/>
          <p:nvPr/>
        </p:nvSpPr>
        <p:spPr>
          <a:xfrm>
            <a:off x="329973" y="1633975"/>
            <a:ext cx="11537632" cy="707886"/>
          </a:xfrm>
          <a:prstGeom prst="rect">
            <a:avLst/>
          </a:prstGeom>
          <a:noFill/>
          <a:ln>
            <a:solidFill>
              <a:schemeClr val="tx1"/>
            </a:solidFill>
            <a:prstDash val="solid"/>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2400"/>
              </a:lnSpc>
              <a:spcAft>
                <a:spcPct val="0"/>
              </a:spcAft>
            </a:pPr>
            <a:r>
              <a:rPr lang="zh-CN" altLang="zh-CN" sz="2000" b="1">
                <a:solidFill>
                  <a:srgbClr val="00FFFF"/>
                </a:solidFill>
                <a:latin typeface="Times New Roman" panose="02020603050405020304" pitchFamily="18" charset="0"/>
                <a:ea typeface="宋体" panose="02010600030101010101" pitchFamily="2" charset="-122"/>
                <a:cs typeface="Times New Roman" panose="02020603050405020304" pitchFamily="18" charset="0"/>
              </a:rPr>
              <a:t>【名师点津】</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nSpc>
                <a:spcPts val="2400"/>
              </a:lnSpc>
              <a:spcAft>
                <a:spcPct val="0"/>
              </a:spcAft>
            </a:pP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解答本题需注意两方面</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宋体" panose="02010600030101010101" pitchFamily="2" charset="-122"/>
              </a:rPr>
              <a:t>①</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准确理解句意</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宋体" panose="02010600030101010101" pitchFamily="2" charset="-122"/>
              </a:rPr>
              <a:t>②</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了解</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 number of"</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许多</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和</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the number of"</a:t>
            </a:r>
            <a:r>
              <a:rPr lang="en-US" altLang="zh-CN" sz="2000">
                <a:solidFill>
                  <a:srgbClr val="000000"/>
                </a:solidFill>
                <a:latin typeface="宋体" panose="02010600030101010101" pitchFamily="2" charset="-122"/>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的数量</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的区别。</a:t>
            </a:r>
            <a:endParaRPr lang="zh-CN" altLang="zh-CN" sz="2000">
              <a:solidFill>
                <a:srgbClr val="000000"/>
              </a:solidFill>
              <a:effectLst/>
              <a:latin typeface="Times New Roman" panose="02020603050405020304" pitchFamily="18" charset="0"/>
              <a:ea typeface="方正书宋_GBK" panose="03000509000000000000" pitchFamily="65" charset="-122"/>
              <a:cs typeface="Times New Roman" panose="02020603050405020304" pitchFamily="18" charset="0"/>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4" name="矩形 53"/>
          <p:cNvSpPr/>
          <p:nvPr/>
        </p:nvSpPr>
        <p:spPr>
          <a:xfrm>
            <a:off x="329974" y="759093"/>
            <a:ext cx="11537632" cy="563118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2400"/>
              </a:lnSpc>
              <a:spcAft>
                <a:spcPct val="0"/>
              </a:spcAft>
            </a:pPr>
            <a:r>
              <a:rPr lang="en-US"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Cloze</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2</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ctr">
              <a:lnSpc>
                <a:spcPts val="2400"/>
              </a:lnSpc>
              <a:spcAft>
                <a:spcPct val="0"/>
              </a:spcAft>
            </a:pPr>
            <a:r>
              <a:rPr lang="zh-CN"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话题</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北京茶馆　　</a:t>
            </a:r>
            <a:r>
              <a:rPr lang="zh-CN"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主题语境</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人与社会　　</a:t>
            </a:r>
            <a:r>
              <a:rPr lang="zh-CN"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词数</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约</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215</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r>
              <a:rPr lang="zh-CN"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难度</a:t>
            </a:r>
            <a:r>
              <a:rPr lang="en-US"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en-US" altLang="zh-CN" sz="2000">
                <a:solidFill>
                  <a:srgbClr val="000000"/>
                </a:solidFill>
                <a:latin typeface="Times New Roman" panose="02020603050405020304" pitchFamily="18" charset="0"/>
                <a:ea typeface="宋体" panose="02010600030101010101" pitchFamily="2" charset="-122"/>
                <a:cs typeface="Segoe UI Symbol" panose="020b0502040204020203" pitchFamily="34"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[2023</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浙江嘉兴教学测试</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]Tea drinking has been a traditional custom among native Beijingers. Teahouses formed in the Tang Dynasty, took off in the Song Dynasty and were recorded in Yuan drama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▶1</a:t>
            </a:r>
            <a:r>
              <a:rPr lang="en-US" altLang="zh-CN" sz="2000" u="sng">
                <a:solidFill>
                  <a:schemeClr val="tx1"/>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________</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(write) in the Yuan Dynasty. As society developed,private teahouses, tea bars and teahouses with diverse features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2</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(create). Teahouses often served as centers of social interaction where people came to discuss personal affairs or even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3</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(politics) issues. </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indent="508000" algn="just">
              <a:lnSpc>
                <a:spcPts val="2400"/>
              </a:lnSpc>
              <a:spcAft>
                <a:spcPct val="0"/>
              </a:spcAft>
            </a:pP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There are different types of teahouses including Pure Teahouses, Teahouses for Storytelling, Chess Teouses,etc. In Pure Teahouses, people do nothing but drink tea, most of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4</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are unoccupied persons or the young from the rich family. Teahouses for Storytelling,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5</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(normal) in the afternoon and night, are welcomed by people with an interest in novels, </a:t>
            </a:r>
            <a:r>
              <a:rPr lang="en-US" altLang="zh-CN" sz="2000" i="1">
                <a:solidFill>
                  <a:srgbClr val="000000"/>
                </a:solidFill>
                <a:latin typeface="Times New Roman" panose="02020603050405020304" pitchFamily="18" charset="0"/>
                <a:ea typeface="宋体" panose="02010600030101010101" pitchFamily="2" charset="-122"/>
                <a:cs typeface="Times New Roman" panose="02020603050405020304" pitchFamily="18" charset="0"/>
              </a:rPr>
              <a:t>pingshu</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and storytelling. Chess Teahouses are popular among those interested in playing chess.In the Qing Dynasty, there were also Chess Teahouses that served scholars and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6</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(official) near Shichahai. </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indent="508000" algn="just">
              <a:lnSpc>
                <a:spcPts val="2400"/>
              </a:lnSpc>
              <a:spcAft>
                <a:spcPct val="0"/>
              </a:spcAft>
            </a:pP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The tea culture has regained its popularity after a long term of decline. In recent years teahouses with local characteristics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7</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(appear) in Beijing with the performance of Beijing Opera, or the combination of tea culture, folk customs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8</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arts. </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indent="508000" algn="just">
              <a:lnSpc>
                <a:spcPts val="2400"/>
              </a:lnSpc>
              <a:spcAft>
                <a:spcPct val="0"/>
              </a:spcAft>
            </a:pP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Laoshe Teahouse, for example, is widely famous in and beyond China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9</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 cultural symbol in Beijing, where a large number of tea fans gather,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10</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(enjoy) its rich tea culture. </a:t>
            </a:r>
            <a:endParaRPr lang="zh-CN" altLang="zh-CN" sz="2000">
              <a:solidFill>
                <a:srgbClr val="000000"/>
              </a:solidFill>
              <a:effectLst/>
              <a:latin typeface="Times New Roman" panose="02020603050405020304" pitchFamily="18" charset="0"/>
              <a:ea typeface="方正书宋_GBK" panose="03000509000000000000" pitchFamily="65" charset="-122"/>
              <a:cs typeface="Times New Roman" panose="02020603050405020304" pitchFamily="18" charset="0"/>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8" name="矩形 57"/>
          <p:cNvSpPr/>
          <p:nvPr/>
        </p:nvSpPr>
        <p:spPr>
          <a:xfrm>
            <a:off x="329974" y="762000"/>
            <a:ext cx="11537632" cy="563118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2400"/>
              </a:lnSpc>
              <a:spcAft>
                <a:spcPct val="0"/>
              </a:spcAft>
            </a:pPr>
            <a:r>
              <a:rPr lang="zh-CN" altLang="zh-CN" sz="2000" b="1">
                <a:solidFill>
                  <a:srgbClr val="FF0000"/>
                </a:solidFill>
                <a:latin typeface="Times New Roman" panose="02020603050405020304" pitchFamily="18" charset="0"/>
                <a:ea typeface="宋体" panose="02010600030101010101" pitchFamily="2" charset="-122"/>
                <a:cs typeface="Times New Roman" panose="02020603050405020304" pitchFamily="18" charset="0"/>
              </a:rPr>
              <a:t>【解析】</a:t>
            </a:r>
            <a:r>
              <a:rPr lang="en-US" altLang="zh-CN" sz="2000" b="1">
                <a:solidFill>
                  <a:srgbClr val="FF0000"/>
                </a:solidFill>
                <a:latin typeface="Times New Roman" panose="02020603050405020304" pitchFamily="18" charset="0"/>
                <a:ea typeface="宋体" panose="02010600030101010101" pitchFamily="2" charset="-122"/>
                <a:cs typeface="Times New Roman" panose="02020603050405020304" pitchFamily="18" charset="0"/>
              </a:rPr>
              <a:t>  </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喝茶是北京当地人的传统习俗。随着社会的发展</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多种类型的茶馆也随之出现。本文介绍了北京茶馆的历史、功能、类型和现状等。</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1.written</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过去分词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茶馆形成于唐代</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兴盛于宋代</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并在元朝的元曲中有记载。此处为非谓语动词作后置定语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修饰</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Yuan drama,Yuan drama</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和动词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write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为逻辑上的动宾关系</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应用过去分词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written</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2.were created</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时态、语态和主谓一致</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随着社会的发展</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出现了私人茶室、茶吧和具有多种特色的茶馆。空处在句中作谓语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主语为三个并列的名词词组</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表示复数意义</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空处应用复数形式</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且主语与动词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create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为被动关系</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应用被动语态。根据空前的</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developed</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和下文中的</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served</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可知</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空处叙述的是过去的事情</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应用一般过去时。故填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were created</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3.political</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形容词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茶馆通常作为社会交往的中心</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人们来这里讨论个人事务甚至政治问题。空处修饰名词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issues,</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应用形容词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political,</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表示</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政治的</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4.whom</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定语从句</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在清茶馆里</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人们除了喝茶什么都不做</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他们大多是闲人或富家子弟。分析句子可知</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此处为</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代词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most+of+</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关系代词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引导的非限制性定语从句</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先行词为</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people,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whom</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5.normally</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副词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书茶馆通常在下午和晚上</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受到喜欢小说、评书和说书的人的欢迎。空处应用副词作状语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修饰介词短语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in the afternoon and night,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normally</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6.officials</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名词复数</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清朝什刹海附近还有棋茶馆</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为学者和官员服务。</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and</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连接两个并列的名词作宾语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,official"</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官员</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要员</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为可数名词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根据</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scholars</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可知</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空处也用复数形式</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officials</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7.have appeared</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时态和主谓一致</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空处在句中作谓语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根据时间状语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In recent years</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和语境可知</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空处可用现在完成时</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主语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teahouses</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为复数名词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空处用复数形式</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have appeared</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effectLst/>
              <a:latin typeface="Times New Roman" panose="02020603050405020304" pitchFamily="18" charset="0"/>
              <a:ea typeface="方正书宋_GBK" panose="03000509000000000000" pitchFamily="65" charset="-122"/>
              <a:cs typeface="Times New Roman" panose="02020603050405020304" pitchFamily="18" charset="0"/>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8" name="矩形 57"/>
          <p:cNvSpPr/>
          <p:nvPr/>
        </p:nvSpPr>
        <p:spPr>
          <a:xfrm>
            <a:off x="329974" y="762000"/>
            <a:ext cx="11537632" cy="193899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ts val="2400"/>
              </a:lnSpc>
              <a:spcAft>
                <a:spcPct val="0"/>
              </a:spcAft>
            </a:pPr>
            <a:r>
              <a:rPr lang="en-US" altLang="zh-CN" sz="2000" smtClean="0">
                <a:solidFill>
                  <a:srgbClr val="00FFFF"/>
                </a:solidFill>
                <a:latin typeface="Times New Roman" panose="02020603050405020304" pitchFamily="18" charset="0"/>
                <a:ea typeface="宋体" panose="02010600030101010101" pitchFamily="2" charset="-122"/>
                <a:cs typeface="Times New Roman" panose="02020603050405020304" pitchFamily="18" charset="0"/>
              </a:rPr>
              <a:t>8.and</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并列连词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根据句意并分析句子结构可知</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,"tea culture""folk customs"</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和</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"arts"</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为并列成分</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作介词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of</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的宾语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故填并列连词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and</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9.as</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介词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以老舍茶馆为例</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它作为北京的一个文化象征而闻名中外</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大量的茶迷聚集在这里</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享受着丰富的茶文化。根据句意可知</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此处应用介词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as,</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表示</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作为</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10.enjoying</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现在分词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空处为非谓语动词作伴随状语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动词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enjoy</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和</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tea fans</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为逻辑上的主谓关系</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应用现在分词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enjoying</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effectLst/>
              <a:latin typeface="Times New Roman" panose="02020603050405020304" pitchFamily="18" charset="0"/>
              <a:ea typeface="方正书宋_GBK" panose="03000509000000000000" pitchFamily="65" charset="-122"/>
              <a:cs typeface="Times New Roman" panose="02020603050405020304" pitchFamily="18" charset="0"/>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4" name="矩形 53"/>
          <p:cNvSpPr/>
          <p:nvPr/>
        </p:nvSpPr>
        <p:spPr>
          <a:xfrm>
            <a:off x="329974" y="759093"/>
            <a:ext cx="11537632" cy="470789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2400"/>
              </a:lnSpc>
              <a:spcAft>
                <a:spcPct val="0"/>
              </a:spcAft>
            </a:pPr>
            <a:r>
              <a:rPr lang="en-US"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Cloze</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3</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ctr">
              <a:lnSpc>
                <a:spcPts val="2400"/>
              </a:lnSpc>
              <a:spcAft>
                <a:spcPct val="0"/>
              </a:spcAft>
            </a:pPr>
            <a:r>
              <a:rPr lang="zh-CN"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话题</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采摘橙子　　</a:t>
            </a:r>
            <a:r>
              <a:rPr lang="zh-CN"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主题语境</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人与自我　　</a:t>
            </a:r>
            <a:r>
              <a:rPr lang="zh-CN"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词数</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约</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180</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r>
              <a:rPr lang="zh-CN"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难度</a:t>
            </a:r>
            <a:r>
              <a:rPr lang="en-US"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en-US" altLang="zh-CN" sz="2000">
                <a:solidFill>
                  <a:srgbClr val="000000"/>
                </a:solidFill>
                <a:latin typeface="Times New Roman" panose="02020603050405020304" pitchFamily="18" charset="0"/>
                <a:ea typeface="宋体" panose="02010600030101010101" pitchFamily="2" charset="-122"/>
                <a:cs typeface="Segoe UI Symbol" panose="020b0502040204020203" pitchFamily="34"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[2023</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辽宁锦州质检</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]Last Sunday morning, my classmates and I participated in an orange-picking activity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1</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 local farm. </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indent="508000" algn="just">
              <a:lnSpc>
                <a:spcPts val="2400"/>
              </a:lnSpc>
              <a:spcAft>
                <a:spcPct val="0"/>
              </a:spcAft>
            </a:pP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Well known for its organic farming, the farm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2</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(locate) at the foot of a hill 20 kilometers from our city. It is home to a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3</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(vary) of fruit trees, whose branches were laden with lovely fruits. We got there at 8: 30 am and began to work as soon as we arrived. We wore gloves and carried baskets with us. Some put ladders against the trees to pick golden oranges while others were busy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4</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(deliver) oranges and packing them into boxes. </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indent="508000" algn="just">
              <a:lnSpc>
                <a:spcPts val="2400"/>
              </a:lnSpc>
              <a:spcAft>
                <a:spcPct val="0"/>
              </a:spcAft>
            </a:pP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Bathed in the warm sunshine, we were talking and laughing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5</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(happy) while working. At the break time, the farmer invited us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6</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(taste) the lovely oranges we picked. They were the best fruits </a:t>
            </a:r>
            <a:r>
              <a:rPr lang="en-US" altLang="zh-CN" sz="2000" u="sng">
                <a:solidFill>
                  <a:srgbClr val="00B0F0"/>
                </a:solidFill>
                <a:uFill>
                  <a:solidFill>
                    <a:schemeClr val="tx1"/>
                  </a:solidFill>
                </a:uFill>
                <a:latin typeface="Times New Roman" panose="02020603050405020304" pitchFamily="18" charset="0"/>
                <a:ea typeface="宋体" panose="02010600030101010101" pitchFamily="2" charset="-122"/>
                <a:cs typeface="Times New Roman" panose="02020603050405020304" pitchFamily="18" charset="0"/>
              </a:rPr>
              <a:t>7</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__________ we had ever eaten. At 11:30 pm we stopped working and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8</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(head) back home.  </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indent="508000" algn="just">
              <a:lnSpc>
                <a:spcPts val="2400"/>
              </a:lnSpc>
              <a:spcAft>
                <a:spcPct val="0"/>
              </a:spcAft>
            </a:pP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We felt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9</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(please) although all of us were tired when we got home.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10</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provided us with a precious opportunity to get close to nature and learn how to harvest fruits. We also realized the value of labor. </a:t>
            </a:r>
            <a:endParaRPr lang="zh-CN" altLang="zh-CN" sz="2000">
              <a:solidFill>
                <a:srgbClr val="000000"/>
              </a:solidFill>
              <a:effectLst/>
              <a:latin typeface="Times New Roman" panose="02020603050405020304" pitchFamily="18" charset="0"/>
              <a:ea typeface="方正书宋_GBK" panose="03000509000000000000" pitchFamily="65" charset="-122"/>
              <a:cs typeface="Times New Roman" panose="02020603050405020304" pitchFamily="18" charset="0"/>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8" name="矩形 57"/>
          <p:cNvSpPr/>
          <p:nvPr/>
        </p:nvSpPr>
        <p:spPr>
          <a:xfrm>
            <a:off x="329974" y="762000"/>
            <a:ext cx="11537632" cy="563118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2400"/>
              </a:lnSpc>
              <a:spcAft>
                <a:spcPct val="0"/>
              </a:spcAft>
            </a:pPr>
            <a:r>
              <a:rPr lang="zh-CN" altLang="zh-CN" sz="2000" b="1">
                <a:solidFill>
                  <a:srgbClr val="FF0000"/>
                </a:solidFill>
                <a:latin typeface="Times New Roman" panose="02020603050405020304" pitchFamily="18" charset="0"/>
                <a:ea typeface="宋体" panose="02010600030101010101" pitchFamily="2" charset="-122"/>
                <a:cs typeface="Times New Roman" panose="02020603050405020304" pitchFamily="18" charset="0"/>
              </a:rPr>
              <a:t>【解析】</a:t>
            </a:r>
            <a:r>
              <a:rPr lang="en-US" altLang="zh-CN" sz="2000" b="1">
                <a:solidFill>
                  <a:srgbClr val="FF0000"/>
                </a:solidFill>
                <a:latin typeface="Times New Roman" panose="02020603050405020304" pitchFamily="18" charset="0"/>
                <a:ea typeface="宋体" panose="02010600030101010101" pitchFamily="2" charset="-122"/>
                <a:cs typeface="Times New Roman" panose="02020603050405020304" pitchFamily="18" charset="0"/>
              </a:rPr>
              <a:t>  </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本文讲述的是作者和同学们参加当地农场采摘橙子的活动。</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1.on</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介词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上周日上午</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我和同学们在当地农场参加了摘橙子的活动。</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on a farm</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表示</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在农场</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为固定搭配。空处应用介词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on</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2.is located</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时态、语态和主谓一致</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这个农场以有机农业闻名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位于离我们城市</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20</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公里的山脚下。</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be located in</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为固定用法</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表示</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位于</a:t>
            </a:r>
            <a:r>
              <a:rPr lang="en-US" altLang="zh-CN" sz="2000">
                <a:solidFill>
                  <a:srgbClr val="000000"/>
                </a:solidFill>
                <a:latin typeface="宋体" panose="02010600030101010101" pitchFamily="2" charset="-122"/>
                <a:ea typeface="宋体" panose="02010600030101010101" pitchFamily="2" charset="-122"/>
                <a:cs typeface="Times New Roman" panose="02020603050405020304" pitchFamily="18" charset="0"/>
              </a:rPr>
              <a:t>……</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此处陈述的是客观事实</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应用一般现在时</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且主语是单数</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is located</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3.variety</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名词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它是各种果树的家园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它们的树枝上挂满了很好的果实。</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 variety of</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为固定短语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表示</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各种各样的</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variety</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4.delivering</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非谓语动词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be busy doing sth.</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为固定用法</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意为</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忙于做某事</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delivering</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5.happily</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副词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空处作状语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修饰</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laughing,</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应用副词形式</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happily</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6.to taste</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非谓语动词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invite sb. to do sth.</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为固定用法</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意为</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邀请某人做某事</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to taste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7.that</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定语从句</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它们是我们吃过的最好的水果。空处引导的是定语从句</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关系词在从句中作宾语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先行词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fruits</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前有形容词最高级修饰</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关系词只能用</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that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8.headed</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时态</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空处与</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stopped</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并列作谓语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此处陈述过去的事情</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应用一般过去时</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headed</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9.pleased</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形容词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当我们回到家时</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虽然我们都很累</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但我们感到很高兴。空处作表语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表示</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快乐的</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高兴的</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pleased</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10.It</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代词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它为我们提供了一个接近自然、学习如何收获果实的宝贵机会。空处在句中作主语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指代的是</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本次活动</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应用人称代词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it;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同时该空置于句首</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首字母大写。故填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It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effectLst/>
              <a:latin typeface="Times New Roman" panose="02020603050405020304" pitchFamily="18" charset="0"/>
              <a:ea typeface="方正书宋_GBK" panose="03000509000000000000" pitchFamily="65" charset="-122"/>
              <a:cs typeface="Times New Roman" panose="02020603050405020304" pitchFamily="18" charset="0"/>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4" name="矩形 53"/>
          <p:cNvSpPr/>
          <p:nvPr/>
        </p:nvSpPr>
        <p:spPr>
          <a:xfrm>
            <a:off x="329974" y="759093"/>
            <a:ext cx="11537632" cy="563118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2400"/>
              </a:lnSpc>
              <a:spcAft>
                <a:spcPct val="0"/>
              </a:spcAft>
            </a:pPr>
            <a:r>
              <a:rPr lang="en-US"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Cloze</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4</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ctr">
              <a:lnSpc>
                <a:spcPts val="2400"/>
              </a:lnSpc>
              <a:spcAft>
                <a:spcPct val="0"/>
              </a:spcAft>
            </a:pPr>
            <a:r>
              <a:rPr lang="zh-CN"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话题</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草编传承人吴翠　　</a:t>
            </a:r>
            <a:r>
              <a:rPr lang="zh-CN"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主题语境</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人与社会　　</a:t>
            </a:r>
            <a:r>
              <a:rPr lang="zh-CN"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词数</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约</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225</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r>
              <a:rPr lang="zh-CN"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难度</a:t>
            </a:r>
            <a:r>
              <a:rPr lang="en-US"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en-US" altLang="zh-CN" sz="2000">
                <a:solidFill>
                  <a:srgbClr val="000000"/>
                </a:solidFill>
                <a:latin typeface="Times New Roman" panose="02020603050405020304" pitchFamily="18" charset="0"/>
                <a:ea typeface="宋体" panose="02010600030101010101" pitchFamily="2" charset="-122"/>
                <a:cs typeface="Segoe UI Symbol" panose="020b0502040204020203" pitchFamily="34"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传统文化</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[2023</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山东聊城模考</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]Most people would probably just see wheat straw as a pile of waste in a farmer's field. However, Wu Cui, an intangible cultural inheritor, can turn the straw left over from harvested wheat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1</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beautiful and eye-catching functional artworks. The most common materials, once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sym typeface="+mn-ea"/>
              </a:rPr>
              <a:t>▶</a:t>
            </a:r>
            <a:r>
              <a:rPr lang="en-US" altLang="zh-CN" sz="2000" u="sng">
                <a:solidFill>
                  <a:srgbClr val="00B0F0"/>
                </a:solidFill>
                <a:uFill>
                  <a:solidFill>
                    <a:schemeClr val="tx1"/>
                  </a:solidFill>
                </a:uFill>
                <a:latin typeface="Times New Roman" panose="02020603050405020304" pitchFamily="18" charset="0"/>
                <a:ea typeface="宋体" panose="02010600030101010101" pitchFamily="2" charset="-122"/>
                <a:cs typeface="Times New Roman" panose="02020603050405020304" pitchFamily="18" charset="0"/>
              </a:rPr>
              <a:t>2</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__________(process) by the hands of craftsmen, can be magically transformed. </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indent="508000" algn="just">
              <a:lnSpc>
                <a:spcPts val="2400"/>
              </a:lnSpc>
              <a:spcAft>
                <a:spcPct val="0"/>
              </a:spcAft>
            </a:pP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The technique of straw plaiting(</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编织</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3</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method of manufacturing daily items or artworks by braiding(</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把</a:t>
            </a:r>
            <a:r>
              <a:rPr lang="en-US" altLang="zh-CN" sz="2000">
                <a:solidFill>
                  <a:srgbClr val="000000"/>
                </a:solidFill>
                <a:latin typeface="宋体" panose="02010600030101010101" pitchFamily="2" charset="-122"/>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编成辫状带子</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straw,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4</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(list) as a national intangible cultural heritage in 2008. It enjoys a long history in China and has played a significant role in the daily lives of common people. </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indent="508000" algn="just">
              <a:lnSpc>
                <a:spcPts val="2400"/>
              </a:lnSpc>
              <a:spcAft>
                <a:spcPct val="0"/>
              </a:spcAft>
            </a:pP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5</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(intense) interested in the technique, Wu made the straw-plaiting her job and started from scratch(</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从零开始</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after graduating from university two years ago. Now, she is working at a company in Beijing that focuses on the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6</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(promote) of traditional crafts. </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indent="508000" algn="just">
              <a:lnSpc>
                <a:spcPts val="2400"/>
              </a:lnSpc>
              <a:spcAft>
                <a:spcPct val="0"/>
              </a:spcAft>
            </a:pP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According to Wu, instead of the actual weaving, the selection of materials is the first step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7</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can take a long time to complete. Next come sketching the piece on paper, imagining its 3D structure, weaving, shaping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8</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finally the preserving of the work. The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9</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(hard) part is to make the works lifelike and solid. </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indent="508000" algn="just">
              <a:lnSpc>
                <a:spcPts val="2400"/>
              </a:lnSpc>
              <a:spcAft>
                <a:spcPct val="0"/>
              </a:spcAft>
            </a:pP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When asked about her plans, Wu says she desires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10</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(dig) deeper into local traditional culture and create cultural creative products by fully using the straw plaiting technique. </a:t>
            </a:r>
            <a:endParaRPr lang="zh-CN" altLang="zh-CN" sz="2000">
              <a:solidFill>
                <a:srgbClr val="000000"/>
              </a:solidFill>
              <a:effectLst/>
              <a:latin typeface="Times New Roman" panose="02020603050405020304" pitchFamily="18" charset="0"/>
              <a:ea typeface="方正书宋_GBK" panose="03000509000000000000" pitchFamily="65" charset="-122"/>
              <a:cs typeface="Times New Roman" panose="02020603050405020304" pitchFamily="18" charset="0"/>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8" name="矩形 57"/>
          <p:cNvSpPr/>
          <p:nvPr/>
        </p:nvSpPr>
        <p:spPr>
          <a:xfrm>
            <a:off x="329974" y="876300"/>
            <a:ext cx="11537632" cy="563118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ts val="2400"/>
              </a:lnSpc>
              <a:spcAft>
                <a:spcPct val="0"/>
              </a:spcAft>
            </a:pPr>
            <a:r>
              <a:rPr lang="zh-CN" altLang="zh-CN" sz="2000" b="1">
                <a:solidFill>
                  <a:srgbClr val="FF0000"/>
                </a:solidFill>
                <a:latin typeface="Times New Roman" panose="02020603050405020304" pitchFamily="18" charset="0"/>
                <a:ea typeface="宋体" panose="02010600030101010101" pitchFamily="2" charset="-122"/>
                <a:cs typeface="Times New Roman" panose="02020603050405020304" pitchFamily="18" charset="0"/>
              </a:rPr>
              <a:t>【解析】</a:t>
            </a:r>
            <a:r>
              <a:rPr lang="en-US" altLang="zh-CN" sz="2000" b="1">
                <a:solidFill>
                  <a:srgbClr val="FF0000"/>
                </a:solidFill>
                <a:latin typeface="Times New Roman" panose="02020603050405020304" pitchFamily="18" charset="0"/>
                <a:ea typeface="宋体" panose="02010600030101010101" pitchFamily="2" charset="-122"/>
                <a:cs typeface="Times New Roman" panose="02020603050405020304" pitchFamily="18" charset="0"/>
              </a:rPr>
              <a:t>  </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本文介绍了非物质文化遗产传承人吴翠用麦秆编织艺术品。</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1.into</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介词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而非物质文化遗产传承人吴翠</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却能将收割后剩下的麦秆变成美观、引人注目的实用的艺术品。</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turn sth. into sth.</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为固定搭配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意为</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把某物变成某物</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into</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2.processed</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状语从句的省略</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最普通的材料</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一旦经过工匠的手进行加工</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就能神奇地变形。此处为状语从句的省略</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该条件状语从句的主语与主句的主语相同</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且从句含有</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be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动词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从句省略了主语和</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be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动词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该从句的完整表达为</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once the most common materials are processed by the hands of craftsmen,</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因此空处应用过去分词形式。故填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processed</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3.a</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冠词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method"</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方法</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为可数名词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此处表示</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一种方法</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应用不定冠词表示泛指</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且</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method</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的发音以辅音音素开头</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4.was listed</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时态、语态和主谓一致</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空处在句中作谓语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根据时间状语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in 2008</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可知</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此处应用一般过去时</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主语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The technique of straw plaiting</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为单数</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与动词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list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之间为被动关系</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应用被动语态</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was listed</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5.Intensely</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副词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空处应用副词作状语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修饰形容词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interested,</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Intensely</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6.promotion</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名词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根据空前的</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the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和空后的</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of</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可知</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空处应用名词作宾语。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promotion"</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推广</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促进</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为不可数名词。故填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promotion</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7.that</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定语从句</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空处引导定语从句</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并在从句中作主语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先行词是</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step,</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指物</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其前有序数词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first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修饰</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关系代词只能用</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that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8.and</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并列连词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根据空前的</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Next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和空后的</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finally</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可知</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空前与空后的内容为顺承关系</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故填并列连词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and</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9.hardest</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形容词最高级</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最难的部分是使作品逼真和结实。根据空前的</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The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和语境可知</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此处应用</a:t>
            </a:r>
            <a:r>
              <a:rPr lang="zh-CN" altLang="zh-CN" sz="2000" smtClean="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形容</a:t>
            </a:r>
            <a:endParaRPr lang="zh-CN" altLang="zh-CN" sz="2000">
              <a:solidFill>
                <a:srgbClr val="000000"/>
              </a:solidFill>
              <a:effectLst/>
              <a:latin typeface="Times New Roman" panose="02020603050405020304" pitchFamily="18" charset="0"/>
              <a:ea typeface="方正书宋_GBK" panose="03000509000000000000" pitchFamily="65" charset="-122"/>
              <a:cs typeface="Times New Roman" panose="02020603050405020304" pitchFamily="18" charset="0"/>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8" name="矩形 57"/>
          <p:cNvSpPr/>
          <p:nvPr/>
        </p:nvSpPr>
        <p:spPr>
          <a:xfrm>
            <a:off x="329974" y="1066800"/>
            <a:ext cx="11537632" cy="707886"/>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ts val="2400"/>
              </a:lnSpc>
              <a:spcAft>
                <a:spcPct val="0"/>
              </a:spcAft>
            </a:pPr>
            <a:r>
              <a:rPr lang="zh-CN" altLang="zh-CN" sz="2000" smtClean="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最高级形式修饰名词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part,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hardest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10.to dig</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非谓语动词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desire to do sth.</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为固定用法</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意为</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渴望做某事</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to dig</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effectLst/>
              <a:latin typeface="Times New Roman" panose="02020603050405020304" pitchFamily="18" charset="0"/>
              <a:ea typeface="方正书宋_GBK" panose="03000509000000000000" pitchFamily="65" charset="-122"/>
              <a:cs typeface="Times New Roman" panose="02020603050405020304" pitchFamily="18" charset="0"/>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4" name="矩形 53"/>
          <p:cNvSpPr/>
          <p:nvPr/>
        </p:nvSpPr>
        <p:spPr>
          <a:xfrm>
            <a:off x="329974" y="759093"/>
            <a:ext cx="11537632" cy="470789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2400"/>
              </a:lnSpc>
              <a:spcAft>
                <a:spcPct val="0"/>
              </a:spcAft>
            </a:pPr>
            <a:r>
              <a:rPr lang="zh-CN"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题组</a:t>
            </a:r>
            <a:r>
              <a:rPr lang="en-US"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2</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ctr">
              <a:lnSpc>
                <a:spcPts val="2400"/>
              </a:lnSpc>
              <a:spcAft>
                <a:spcPct val="0"/>
              </a:spcAft>
            </a:pPr>
            <a:r>
              <a:rPr lang="en-US"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Cloze</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1</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ctr">
              <a:lnSpc>
                <a:spcPts val="2400"/>
              </a:lnSpc>
              <a:spcAft>
                <a:spcPct val="0"/>
              </a:spcAft>
            </a:pPr>
            <a:r>
              <a:rPr lang="zh-CN"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话题</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科技改变老年人的生活　　</a:t>
            </a:r>
            <a:r>
              <a:rPr lang="zh-CN"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主题语境</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人与社会　　</a:t>
            </a:r>
            <a:r>
              <a:rPr lang="zh-CN"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词数</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约</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175</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r>
              <a:rPr lang="zh-CN"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难度</a:t>
            </a:r>
            <a:r>
              <a:rPr lang="en-US"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en-US" altLang="zh-CN" sz="2000">
                <a:solidFill>
                  <a:srgbClr val="000000"/>
                </a:solidFill>
                <a:latin typeface="Times New Roman" panose="02020603050405020304" pitchFamily="18" charset="0"/>
                <a:ea typeface="宋体" panose="02010600030101010101" pitchFamily="2" charset="-122"/>
                <a:cs typeface="Segoe UI Symbol" panose="020b0502040204020203" pitchFamily="34"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[2023</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辽宁教研联盟一调</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]Elderly people like to use technology to entertain themselves and keep in touch with friends. They don't want to rely on anyone. Instead, they just hope to remain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1</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(dependent). Plenty of time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2</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(spend) in finding out new things or writing down their experiences every day. Many social media sites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3</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(develop) for the younger generation are now being enjoyed by the elderly, too. "Our granddaughter helped me set up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4</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social media profile," one explained. "I soon found lots of people to chat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5</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and some invited me to join their online puzzle(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益智游戏</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groups. </a:t>
            </a:r>
            <a:r>
              <a:rPr lang="en-US" altLang="zh-CN" sz="2000" u="sng">
                <a:solidFill>
                  <a:srgbClr val="00B0F0"/>
                </a:solidFill>
                <a:uFill>
                  <a:solidFill>
                    <a:schemeClr val="tx1"/>
                  </a:solidFill>
                </a:uFill>
                <a:latin typeface="Times New Roman" panose="02020603050405020304" pitchFamily="18" charset="0"/>
                <a:ea typeface="宋体" panose="02010600030101010101" pitchFamily="2" charset="-122"/>
                <a:cs typeface="Times New Roman" panose="02020603050405020304" pitchFamily="18" charset="0"/>
              </a:rPr>
              <a:t>6</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__________ keeps my brain active to communicate with people online." And for elderly people who may be unable to leave their homes without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7</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(assist), communication with the outside world is essential, to prevent loneliness and to allow them to call for help in many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8</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(emergency). In Singapore, the elderly are even turning to robots to keep them in shape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9</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(physical). These robots not only lead daily workouts,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10</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can provide senior citizens with feedback on their performance, as well as sending photos via(</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通过</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social media. </a:t>
            </a:r>
            <a:endParaRPr lang="zh-CN" altLang="zh-CN" sz="2000">
              <a:solidFill>
                <a:srgbClr val="000000"/>
              </a:solidFill>
              <a:effectLst/>
              <a:latin typeface="Times New Roman" panose="02020603050405020304" pitchFamily="18" charset="0"/>
              <a:ea typeface="方正书宋_GBK" panose="03000509000000000000" pitchFamily="65" charset="-122"/>
              <a:cs typeface="Times New Roman" panose="02020603050405020304" pitchFamily="18" charset="0"/>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8" name="矩形 57"/>
          <p:cNvSpPr/>
          <p:nvPr/>
        </p:nvSpPr>
        <p:spPr>
          <a:xfrm>
            <a:off x="329974" y="762000"/>
            <a:ext cx="11537632" cy="593915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ts val="2400"/>
              </a:lnSpc>
              <a:spcAft>
                <a:spcPct val="0"/>
              </a:spcAft>
            </a:pPr>
            <a:r>
              <a:rPr lang="zh-CN" altLang="zh-CN" sz="2000" b="1">
                <a:solidFill>
                  <a:srgbClr val="FF0000"/>
                </a:solidFill>
                <a:latin typeface="Times New Roman" panose="02020603050405020304" pitchFamily="18" charset="0"/>
                <a:ea typeface="宋体" panose="02010600030101010101" pitchFamily="2" charset="-122"/>
                <a:cs typeface="Times New Roman" panose="02020603050405020304" pitchFamily="18" charset="0"/>
              </a:rPr>
              <a:t>【解析】</a:t>
            </a:r>
            <a:r>
              <a:rPr lang="en-US" altLang="zh-CN" sz="2000" b="1">
                <a:solidFill>
                  <a:srgbClr val="FF0000"/>
                </a:solidFill>
                <a:latin typeface="Times New Roman" panose="02020603050405020304" pitchFamily="18" charset="0"/>
                <a:ea typeface="宋体" panose="02010600030101010101" pitchFamily="2" charset="-122"/>
                <a:cs typeface="Times New Roman" panose="02020603050405020304" pitchFamily="18" charset="0"/>
              </a:rPr>
              <a:t>  </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许多为年轻一代开发的社交媒体网站现在也受到老年人的喜爱。有的老年人甚至使用机器人来保持身体健康。科技也在逐渐改变老年人的生活。</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1.independent</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形容词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他们不想依靠任何人。相反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他们只是希望保持独立。空处应用形容词作表语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此处指保持独立</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independent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【拓展】常见的加否定前缀</a:t>
            </a: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in-</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的单词还有</a:t>
            </a: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:incorrect</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不正确的</a:t>
            </a: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,inaccurate</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不准确的</a:t>
            </a: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,incapable</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没有能力</a:t>
            </a: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,inequality</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不平等</a:t>
            </a: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,inconvenient</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不方便的。</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2.is spent</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时态、语态和主谓一致</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每天有大量的时间被花在寻找新事物或写下他们的经历上。空处在句中作谓语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根据时间状语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every day</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可知</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空处应用一般现在时</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主语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time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和动词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spend</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之间是被动关系</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应用被动语态</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主语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time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是不可数名词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空处应用单数形式。故填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is spent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3.developed</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过去分词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许多为年轻一代开发的社交媒体网站现在也受到老年人的喜爱。空处应用非谓语动词作后置定语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动词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develop</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和</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sites</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之间是逻辑上的动宾关系</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应用过去分词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developed</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4.a</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不定冠词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profile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是可数名词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此处表示</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一个社交媒体个人资料</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表示泛指</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应用不定冠词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且</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social</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的发音以辅音音素开头</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5.with</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介词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此处是动词不定式结构作后置定语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主动形式表示被动意义。</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chat with sb.</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是固定搭配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表示</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和某人聊天</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with</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6.It</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代词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空处是形式主语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真正的主语是动词不定式</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to communicate with people online,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空处应用人称代词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it,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且位于句首</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首字母应大写。故填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It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7.assistance</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名词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对于那些可能无法在没有帮助的情况下离开家的老年人来说</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与外界的交流是必不可少的</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以防止孤独</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并使他们能够在许多紧急情况下寻求帮助。空处应用名词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assistance"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帮助</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援助</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作</a:t>
            </a:r>
            <a:r>
              <a:rPr lang="zh-CN" altLang="zh-CN" sz="2000" smtClean="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介</a:t>
            </a:r>
            <a:endParaRPr lang="zh-CN" altLang="zh-CN" sz="2000">
              <a:solidFill>
                <a:srgbClr val="000000"/>
              </a:solidFill>
              <a:effectLst/>
              <a:latin typeface="Times New Roman" panose="02020603050405020304" pitchFamily="18" charset="0"/>
              <a:ea typeface="方正书宋_GBK" panose="03000509000000000000" pitchFamily="65" charset="-122"/>
              <a:cs typeface="Times New Roman" panose="02020603050405020304" pitchFamily="18" charset="0"/>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8" name="矩形 57"/>
          <p:cNvSpPr/>
          <p:nvPr/>
        </p:nvSpPr>
        <p:spPr>
          <a:xfrm>
            <a:off x="329974" y="838200"/>
            <a:ext cx="11537632" cy="2246769"/>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ts val="2400"/>
              </a:lnSpc>
              <a:spcAft>
                <a:spcPct val="0"/>
              </a:spcAft>
            </a:pPr>
            <a:r>
              <a:rPr lang="zh-CN" altLang="zh-CN" sz="2000" smtClean="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without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的宾语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且</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assistance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是不可数名词。故填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assistance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8.emergencies</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名词复数</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参见上题解析。</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emergency"</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突发事件</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紧急情况</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可作可数名词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根据空前的</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many</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可知</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此处应用复数形式</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emergencies</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9.physically</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副词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在新加坡</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老年人甚至求助于机器人来保持他们的身体健康。空处修饰固定短语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in shape,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应用副词形式</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physically</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10.but</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并列连词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这些机器人不仅可以引导老年人进行日常锻炼</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还可以给老年人提供他们表现的反馈</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并通过社交媒体发送照片。</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"not only...but (also)..."</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为固定结构</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表示</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不但</a:t>
            </a:r>
            <a:r>
              <a:rPr lang="en-US" altLang="zh-CN" sz="2000">
                <a:solidFill>
                  <a:srgbClr val="000000"/>
                </a:solidFill>
                <a:latin typeface="宋体" panose="02010600030101010101" pitchFamily="2" charset="-122"/>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而且</a:t>
            </a:r>
            <a:r>
              <a:rPr lang="en-US" altLang="zh-CN" sz="2000">
                <a:solidFill>
                  <a:srgbClr val="000000"/>
                </a:solidFill>
                <a:latin typeface="宋体" panose="02010600030101010101" pitchFamily="2" charset="-122"/>
                <a:ea typeface="宋体" panose="02010600030101010101" pitchFamily="2" charset="-122"/>
                <a:cs typeface="Times New Roman" panose="02020603050405020304" pitchFamily="18" charset="0"/>
              </a:rPr>
              <a:t>……</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but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effectLst/>
              <a:latin typeface="Times New Roman" panose="02020603050405020304" pitchFamily="18" charset="0"/>
              <a:ea typeface="方正书宋_GBK" panose="03000509000000000000" pitchFamily="65" charset="-122"/>
              <a:cs typeface="Times New Roman" panose="02020603050405020304" pitchFamily="18" charset="0"/>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4" name="矩形 53"/>
          <p:cNvSpPr/>
          <p:nvPr/>
        </p:nvSpPr>
        <p:spPr>
          <a:xfrm>
            <a:off x="330200" y="758825"/>
            <a:ext cx="11537315" cy="4908550"/>
          </a:xfrm>
          <a:prstGeom prst="rect">
            <a:avLst/>
          </a:prstGeom>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2400"/>
              </a:lnSpc>
              <a:spcAft>
                <a:spcPct val="0"/>
              </a:spcAft>
            </a:pPr>
            <a:r>
              <a:rPr lang="en-US"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Cloze</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2</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ctr">
              <a:lnSpc>
                <a:spcPts val="2400"/>
              </a:lnSpc>
              <a:spcAft>
                <a:spcPct val="0"/>
              </a:spcAft>
            </a:pPr>
            <a:r>
              <a:rPr lang="zh-CN"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话题</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:The Financial Diet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平台　　</a:t>
            </a:r>
            <a:r>
              <a:rPr lang="zh-CN"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主题语境</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人与自我　　</a:t>
            </a:r>
            <a:r>
              <a:rPr lang="zh-CN"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词数</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约</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195</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r>
              <a:rPr lang="zh-CN"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难度</a:t>
            </a:r>
            <a:r>
              <a:rPr lang="en-US"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en-US" altLang="zh-CN" sz="2000">
                <a:solidFill>
                  <a:srgbClr val="000000"/>
                </a:solidFill>
                <a:latin typeface="Times New Roman" panose="02020603050405020304" pitchFamily="18" charset="0"/>
                <a:ea typeface="宋体" panose="02010600030101010101" pitchFamily="2" charset="-122"/>
                <a:cs typeface="Segoe UI Symbol" panose="020b0502040204020203" pitchFamily="34"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创新类型</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[2023</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云南昆明</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三诊一模</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质检</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]As a freshman in college, Chelsea Fagan got her first credit card. Without really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1</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(understand) how the credit system works, she maxed out her credit card and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2</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(throw) out the card without paying the bill. She ruined her credit. </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indent="508000" algn="just">
              <a:lnSpc>
                <a:spcPts val="2400"/>
              </a:lnSpc>
              <a:spcAft>
                <a:spcPct val="0"/>
              </a:spcAft>
            </a:pP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To prevent credit ruin from happening again, Fagan started a personal blog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3</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(track) her budget. The blog has turned into The Financial Diet,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4</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is now a platform about "personal finance and living better" and aims to open the conversation about money, share advice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5</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educate young adults. </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indent="508000" algn="just">
              <a:lnSpc>
                <a:spcPts val="2400"/>
              </a:lnSpc>
              <a:spcAft>
                <a:spcPct val="0"/>
              </a:spcAft>
            </a:pP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Now Fagan runs The Financial Diet with graphic designer Lauren Ver Hage. Their team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smtClean="0">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6		</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(make) up of another five women and multiple guest contributors. Anyone who has something to share about anything related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7</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money can submit a blog post and it ends up being published. This allows for plenty of opinions,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8</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(experience) and tips. Aside from money, the topics include career tips, college finances, budgeting for your lifestyle and travel and how to manage your money to live your dream life. </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indent="508000" algn="just">
              <a:lnSpc>
                <a:spcPts val="2400"/>
              </a:lnSpc>
              <a:spcAft>
                <a:spcPct val="0"/>
              </a:spcAft>
            </a:pP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9</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first smart money move you can make is to take advantage of this free and informative resource. Doing so won't cost you any money but can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10</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(final) save you some. </a:t>
            </a:r>
            <a:endParaRPr lang="zh-CN" altLang="zh-CN" sz="2000">
              <a:solidFill>
                <a:srgbClr val="000000"/>
              </a:solidFill>
              <a:effectLst/>
              <a:latin typeface="Times New Roman" panose="02020603050405020304" pitchFamily="18" charset="0"/>
              <a:ea typeface="方正书宋_GBK" panose="03000509000000000000" pitchFamily="65" charset="-122"/>
              <a:cs typeface="Times New Roman" panose="02020603050405020304" pitchFamily="18" charset="0"/>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8" name="矩形 57"/>
          <p:cNvSpPr/>
          <p:nvPr/>
        </p:nvSpPr>
        <p:spPr>
          <a:xfrm>
            <a:off x="329974" y="762000"/>
            <a:ext cx="11537632" cy="563118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ts val="2400"/>
              </a:lnSpc>
              <a:spcAft>
                <a:spcPct val="0"/>
              </a:spcAft>
            </a:pPr>
            <a:r>
              <a:rPr lang="zh-CN" altLang="zh-CN" sz="2000" b="1">
                <a:solidFill>
                  <a:srgbClr val="FF0000"/>
                </a:solidFill>
                <a:latin typeface="Times New Roman" panose="02020603050405020304" pitchFamily="18" charset="0"/>
                <a:ea typeface="宋体" panose="02010600030101010101" pitchFamily="2" charset="-122"/>
                <a:cs typeface="Times New Roman" panose="02020603050405020304" pitchFamily="18" charset="0"/>
              </a:rPr>
              <a:t>【解析】</a:t>
            </a:r>
            <a:r>
              <a:rPr lang="en-US" altLang="zh-CN" sz="2000" b="1">
                <a:solidFill>
                  <a:srgbClr val="FF0000"/>
                </a:solid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Chelsea Fagan</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第一次使用信用卡时</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由于不了解信用系统的工作原理</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导致个人信誉被毁。为防止此类事情发生</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她开通个人博客</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记录自己的预算。后来这个博客变成了</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"The Financial Diet",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在这个平台上大家可以开始关于金钱的对话、分享建议和教育年轻人。</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1.understanding</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动名词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空前有介词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Without,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介词后如果接动词需要使用动名词形式</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understanding</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2.threw</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动词的时态和语态</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根据空前的并列连词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and</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可知</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空处的时态应与空前并列谓语的时态保持一致</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故应用一般过去时</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空处与主语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she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是主动关系</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threw</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3.to track</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动词不定式</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根据语境可知</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,Fagan</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开通个人博客是为了记录自己的预算</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此处应用动词不定式短语作目的状语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to track</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4.which</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非限制性定语从句</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分析句子结构可知</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此处考查非限制性定语从句</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从句中缺少主语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先行词是</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The Financial Diet,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表示物</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which</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5.and</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连词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分析句子结构可知</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此处为</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open the conversation about money</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share advice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和</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educate young adults</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这三个动词短语的并列</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中间缺少连词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and</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6.is made</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动词的时态、语态和主谓一致</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分析句子结构可知</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空处是谓语部分。根据本段开头的</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Now</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可知</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此处描述的是目前的情况</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故时态应用一般现在时</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主语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Their team </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和空处是被动关系</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空处需使用被动语态</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主语是</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Their team,</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表第三人称单数概念</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故空处应用单数形式。由此可知</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空处填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is made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7.to</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介词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此处考查固定短语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related to"</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与</a:t>
            </a:r>
            <a:r>
              <a:rPr lang="en-US" altLang="zh-CN" sz="2000">
                <a:solidFill>
                  <a:srgbClr val="000000"/>
                </a:solidFill>
                <a:latin typeface="宋体" panose="02010600030101010101" pitchFamily="2" charset="-122"/>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有关</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to</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8.experiences</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名词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experience"(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一次</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经历</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体验</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为可数名词。根据空后的</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and</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可知</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空处与</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opinions</a:t>
            </a:r>
            <a:r>
              <a:rPr lang="zh-CN" altLang="zh-CN" sz="2000" smtClean="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和</a:t>
            </a:r>
            <a:endParaRPr lang="zh-CN" altLang="zh-CN" sz="2000">
              <a:solidFill>
                <a:srgbClr val="000000"/>
              </a:solidFill>
              <a:effectLst/>
              <a:latin typeface="Times New Roman" panose="02020603050405020304" pitchFamily="18" charset="0"/>
              <a:ea typeface="方正书宋_GBK" panose="03000509000000000000" pitchFamily="65" charset="-122"/>
              <a:cs typeface="Times New Roman" panose="02020603050405020304" pitchFamily="18" charset="0"/>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8" name="矩形 57"/>
          <p:cNvSpPr/>
          <p:nvPr/>
        </p:nvSpPr>
        <p:spPr>
          <a:xfrm>
            <a:off x="329974" y="762000"/>
            <a:ext cx="11537632" cy="1323439"/>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ts val="2400"/>
              </a:lnSpc>
              <a:spcAft>
                <a:spcPct val="0"/>
              </a:spcAft>
            </a:pPr>
            <a:r>
              <a:rPr lang="en-US" altLang="zh-CN" sz="2000" smtClean="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tips</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为并列关系</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故应用名词的复数形式。故填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experiences</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9.The</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定冠词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first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是序数词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;move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是名词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在此处意为</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行动</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。故此处需要加定冠词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空处位于句首</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首字母需大写</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The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10.finally</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副词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修饰动词需用副词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,save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是动词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在此处意为</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节省</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finally</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effectLst/>
              <a:latin typeface="Times New Roman" panose="02020603050405020304" pitchFamily="18" charset="0"/>
              <a:ea typeface="方正书宋_GBK" panose="03000509000000000000" pitchFamily="65" charset="-122"/>
              <a:cs typeface="Times New Roman" panose="02020603050405020304" pitchFamily="18" charset="0"/>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4" name="矩形 53"/>
          <p:cNvSpPr/>
          <p:nvPr/>
        </p:nvSpPr>
        <p:spPr>
          <a:xfrm>
            <a:off x="329974" y="759093"/>
            <a:ext cx="11537632" cy="470789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2400"/>
              </a:lnSpc>
              <a:spcAft>
                <a:spcPct val="0"/>
              </a:spcAft>
            </a:pPr>
            <a:r>
              <a:rPr lang="en-US"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Cloze</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3</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ctr">
              <a:lnSpc>
                <a:spcPts val="2400"/>
              </a:lnSpc>
              <a:spcAft>
                <a:spcPct val="0"/>
              </a:spcAft>
            </a:pPr>
            <a:r>
              <a:rPr lang="zh-CN"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话题</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敦煌的女儿</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樊锦诗　　</a:t>
            </a:r>
            <a:r>
              <a:rPr lang="zh-CN"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主题语境</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人与社会　　</a:t>
            </a:r>
            <a:r>
              <a:rPr lang="zh-CN"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词数</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约</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170</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r>
              <a:rPr lang="zh-CN"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难度</a:t>
            </a:r>
            <a:r>
              <a:rPr lang="en-US"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en-US" altLang="zh-CN" sz="2000">
                <a:solidFill>
                  <a:srgbClr val="000000"/>
                </a:solidFill>
                <a:latin typeface="Times New Roman" panose="02020603050405020304" pitchFamily="18" charset="0"/>
                <a:ea typeface="宋体" panose="02010600030101010101" pitchFamily="2" charset="-122"/>
                <a:cs typeface="Segoe UI Symbol" panose="020b0502040204020203" pitchFamily="34"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Fan Jinshi, the honorary president of the Dunhuang Academy, is more widely known as the "Daughter of Dunhuang". She has spent more than four decades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1</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(study) the preservation of the Mogao Caves.The Mogao Caves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2</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(build) from the 4th century to the 14th century, and they consist of at least 490 caves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3</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are carved into the cliffs(</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悬崖</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above the Dunhuang River. For many reasons, the caves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4</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(become) increasingly vulnerable(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脆弱的</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in the past years.  </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indent="508000" algn="just">
              <a:lnSpc>
                <a:spcPts val="2400"/>
              </a:lnSpc>
              <a:spcAft>
                <a:spcPct val="0"/>
              </a:spcAft>
            </a:pP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Fan, together with other scholars, has made several breakthroughs in cave preservation technologies such as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5</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reduction of sandstorms' impact on the Mogao Caves. Fan also works hard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6</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(promote) cooperation between the Dunhuang Academy and overseas archaeological institutions. Thanks to her efforts, the surrounding environment has improved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7</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(significant).  </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indent="508000" algn="just">
              <a:lnSpc>
                <a:spcPts val="2400"/>
              </a:lnSpc>
              <a:spcAft>
                <a:spcPct val="0"/>
              </a:spcAft>
            </a:pP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8</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Fan's leadership, the Dunhuang Academy has grown into the world's largest institution for Dunhuang studies, making many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9</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(achieve) in digitisation, 3D scanning and virtual reality representation of the Dunhuang relics(</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遗迹</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"The longer I've stayed here, the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10</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(deep) my love has grown for Dunhuang," Fan said. </a:t>
            </a:r>
            <a:endParaRPr lang="zh-CN" altLang="zh-CN" sz="2000">
              <a:solidFill>
                <a:srgbClr val="000000"/>
              </a:solidFill>
              <a:effectLst/>
              <a:latin typeface="Times New Roman" panose="02020603050405020304" pitchFamily="18" charset="0"/>
              <a:ea typeface="方正书宋_GBK" panose="03000509000000000000" pitchFamily="65" charset="-122"/>
              <a:cs typeface="Times New Roman" panose="02020603050405020304" pitchFamily="18" charset="0"/>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8" name="矩形 57"/>
          <p:cNvSpPr/>
          <p:nvPr/>
        </p:nvSpPr>
        <p:spPr>
          <a:xfrm>
            <a:off x="329974" y="762000"/>
            <a:ext cx="11537632" cy="593915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ts val="2400"/>
              </a:lnSpc>
              <a:spcAft>
                <a:spcPct val="0"/>
              </a:spcAft>
            </a:pPr>
            <a:r>
              <a:rPr lang="zh-CN" altLang="zh-CN" sz="2000" b="1">
                <a:solidFill>
                  <a:srgbClr val="FF0000"/>
                </a:solidFill>
                <a:latin typeface="Times New Roman" panose="02020603050405020304" pitchFamily="18" charset="0"/>
                <a:ea typeface="宋体" panose="02010600030101010101" pitchFamily="2" charset="-122"/>
                <a:cs typeface="Times New Roman" panose="02020603050405020304" pitchFamily="18" charset="0"/>
              </a:rPr>
              <a:t>【解析】</a:t>
            </a:r>
            <a:r>
              <a:rPr lang="en-US" altLang="zh-CN" sz="2000" b="1">
                <a:solidFill>
                  <a:srgbClr val="FF0000"/>
                </a:solidFill>
                <a:latin typeface="Times New Roman" panose="02020603050405020304" pitchFamily="18" charset="0"/>
                <a:ea typeface="宋体" panose="02010600030101010101" pitchFamily="2" charset="-122"/>
                <a:cs typeface="Times New Roman" panose="02020603050405020304" pitchFamily="18" charset="0"/>
              </a:rPr>
              <a:t>  </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本文介绍了</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敦煌的女儿</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樊锦诗为保护敦煌莫高窟作出的贡献。</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1.studying</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非谓语动词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spend some time (in)doing sth."</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花费时间做某事</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是固定用法</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studying</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2.were built</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时态、语态和主谓一致</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根据时间状语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"from the 4th century to the 14th century"</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可知空处用一般过去时</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;build</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与主语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The Mogao Caves</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是被动关系</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应用被动语态</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结合后面指代</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The Mogao Caves</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的</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they</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可知</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主语表示复数意义</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谓语动词应用复数。故填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were built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endParaRPr lang="en-US" altLang="zh-CN" sz="2000" smtClean="0">
              <a:solidFill>
                <a:srgbClr val="00FFFF"/>
              </a:solidFill>
              <a:latin typeface="Times New Roman" panose="02020603050405020304" pitchFamily="18" charset="0"/>
              <a:ea typeface="宋体" panose="02010600030101010101" pitchFamily="2" charset="-122"/>
              <a:cs typeface="Times New Roman" panose="02020603050405020304" pitchFamily="18" charset="0"/>
            </a:endParaRPr>
          </a:p>
          <a:p>
            <a:pPr algn="just">
              <a:lnSpc>
                <a:spcPts val="2400"/>
              </a:lnSpc>
              <a:spcAft>
                <a:spcPct val="0"/>
              </a:spcAft>
            </a:pPr>
            <a:endPar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endParaRPr>
          </a:p>
          <a:p>
            <a:pPr algn="just">
              <a:lnSpc>
                <a:spcPts val="2400"/>
              </a:lnSpc>
              <a:spcAft>
                <a:spcPct val="0"/>
              </a:spcAft>
            </a:pPr>
            <a:endParaRPr lang="en-US" altLang="zh-CN" sz="2000" smtClean="0">
              <a:solidFill>
                <a:srgbClr val="00FFFF"/>
              </a:solidFill>
              <a:latin typeface="Times New Roman" panose="02020603050405020304" pitchFamily="18" charset="0"/>
              <a:ea typeface="宋体" panose="02010600030101010101" pitchFamily="2" charset="-122"/>
              <a:cs typeface="Times New Roman" panose="02020603050405020304" pitchFamily="18" charset="0"/>
            </a:endParaRPr>
          </a:p>
          <a:p>
            <a:pPr algn="just">
              <a:lnSpc>
                <a:spcPts val="2400"/>
              </a:lnSpc>
              <a:spcAft>
                <a:spcPct val="0"/>
              </a:spcAft>
            </a:pPr>
            <a:endPar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endParaRPr>
          </a:p>
          <a:p>
            <a:pPr algn="just">
              <a:lnSpc>
                <a:spcPts val="2400"/>
              </a:lnSpc>
              <a:spcAft>
                <a:spcPct val="0"/>
              </a:spcAft>
            </a:pPr>
            <a:r>
              <a:rPr lang="en-US" altLang="zh-CN" sz="2000" smtClean="0">
                <a:solidFill>
                  <a:srgbClr val="00FFFF"/>
                </a:solidFill>
                <a:latin typeface="Times New Roman" panose="02020603050405020304" pitchFamily="18" charset="0"/>
                <a:ea typeface="宋体" panose="02010600030101010101" pitchFamily="2" charset="-122"/>
                <a:cs typeface="Times New Roman" panose="02020603050405020304" pitchFamily="18" charset="0"/>
              </a:rPr>
              <a:t>3.that/which</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定语从句</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空处引导限制性定语从句</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先行词是</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caves,</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关系词在从句中作主语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that/which</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4.have become</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时态和主谓一致</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根据时间状语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"in the past years"</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可知</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此处用现在完成时</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主语是名词复数</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谓语用复数形式。故填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have become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5.the</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冠词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樊锦诗和其他学者一起</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在石窟保护科技方面取得了一些突破</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比如降低沙尘暴对莫高窟的影响。根据空后的</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"of sandstorms' impact on the Mogao Caves"</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可知</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此处的</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reduction</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是特指</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故填定冠词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the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6.to promote</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非谓语动词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樊锦诗还努力推动敦煌研究院和海外考古机构之间的合作。此处是非谓语动词作目的状语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故用不定式短语。</a:t>
            </a:r>
            <a:r>
              <a:rPr lang="zh-CN" altLang="zh-CN" sz="200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7.significantly</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副词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多亏了她的努力</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周围的环境有了显著的改善。空处修饰谓语动词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应用副词形式。</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significantly"</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有重大意义地</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显著地</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明显地</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smtClean="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p:txBody>
      </p:sp>
      <p:sp>
        <p:nvSpPr>
          <p:cNvPr id="91" name="矩形 90"/>
          <p:cNvSpPr/>
          <p:nvPr/>
        </p:nvSpPr>
        <p:spPr>
          <a:xfrm>
            <a:off x="329973" y="2435297"/>
            <a:ext cx="11537632" cy="1015663"/>
          </a:xfrm>
          <a:prstGeom prst="rect">
            <a:avLst/>
          </a:prstGeom>
          <a:noFill/>
          <a:ln>
            <a:solidFill>
              <a:schemeClr val="tx1"/>
            </a:solidFill>
            <a:prstDash val="solid"/>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2400"/>
              </a:lnSpc>
              <a:spcAft>
                <a:spcPct val="0"/>
              </a:spcAft>
            </a:pPr>
            <a:r>
              <a:rPr lang="zh-CN" altLang="zh-CN" sz="2000" b="1">
                <a:solidFill>
                  <a:srgbClr val="00FFFF"/>
                </a:solidFill>
                <a:latin typeface="Times New Roman" panose="02020603050405020304" pitchFamily="18" charset="0"/>
                <a:ea typeface="宋体" panose="02010600030101010101" pitchFamily="2" charset="-122"/>
                <a:cs typeface="Times New Roman" panose="02020603050405020304" pitchFamily="18" charset="0"/>
              </a:rPr>
              <a:t>【名师点津】</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nSpc>
                <a:spcPts val="2400"/>
              </a:lnSpc>
              <a:spcAft>
                <a:spcPct val="0"/>
              </a:spcAft>
            </a:pP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有时候</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主语是表示单数含义还是复数含义并不是很直观</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此时可以借助上下文中出现的相关代词来进行判断。比如本题就是通过后面的</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they</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来判断谓语用复数形式的。</a:t>
            </a:r>
            <a:endParaRPr lang="zh-CN" altLang="zh-CN" sz="2000">
              <a:solidFill>
                <a:srgbClr val="000000"/>
              </a:solidFill>
              <a:effectLst/>
              <a:latin typeface="Times New Roman" panose="02020603050405020304" pitchFamily="18" charset="0"/>
              <a:ea typeface="方正书宋_GBK" panose="03000509000000000000" pitchFamily="65" charset="-122"/>
              <a:cs typeface="Times New Roman" panose="02020603050405020304" pitchFamily="18" charset="0"/>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8" name="矩形 57"/>
          <p:cNvSpPr/>
          <p:nvPr/>
        </p:nvSpPr>
        <p:spPr>
          <a:xfrm>
            <a:off x="329974" y="762000"/>
            <a:ext cx="11537632" cy="286232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ts val="2400"/>
              </a:lnSpc>
              <a:spcAft>
                <a:spcPct val="0"/>
              </a:spcAft>
            </a:pPr>
            <a:r>
              <a:rPr lang="en-US" altLang="zh-CN" sz="2000" smtClean="0">
                <a:solidFill>
                  <a:srgbClr val="00FFFF"/>
                </a:solidFill>
                <a:latin typeface="Times New Roman" panose="02020603050405020304" pitchFamily="18" charset="0"/>
                <a:ea typeface="宋体" panose="02010600030101010101" pitchFamily="2" charset="-122"/>
                <a:cs typeface="Times New Roman" panose="02020603050405020304" pitchFamily="18" charset="0"/>
              </a:rPr>
              <a:t>8.Under</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介词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under sb.'s leadership"</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在某人的领导下</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是固定搭配</a:t>
            </a:r>
            <a:r>
              <a:rPr lang="zh-CN" altLang="zh-CN" sz="2000" smtClean="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en-US" altLang="zh-CN" sz="2000" smtClean="0">
              <a:solidFill>
                <a:srgbClr val="000000"/>
              </a:solidFill>
              <a:latin typeface="Times New Roman" panose="02020603050405020304" pitchFamily="18" charset="0"/>
              <a:ea typeface="宋体" panose="02010600030101010101" pitchFamily="2" charset="-122"/>
              <a:cs typeface="Times New Roman" panose="02020603050405020304" pitchFamily="18" charset="0"/>
            </a:endParaRPr>
          </a:p>
          <a:p>
            <a:pPr algn="just">
              <a:lnSpc>
                <a:spcPts val="2400"/>
              </a:lnSpc>
              <a:spcAft>
                <a:spcPct val="0"/>
              </a:spcAft>
            </a:pPr>
            <a:endParaRPr lang="en-US" altLang="zh-CN" sz="2000" smtClean="0">
              <a:solidFill>
                <a:srgbClr val="000000"/>
              </a:solidFill>
              <a:latin typeface="Times New Roman" panose="02020603050405020304" pitchFamily="18" charset="0"/>
              <a:ea typeface="宋体" panose="02010600030101010101" pitchFamily="2" charset="-122"/>
              <a:cs typeface="Times New Roman" panose="02020603050405020304" pitchFamily="18" charset="0"/>
            </a:endParaRPr>
          </a:p>
          <a:p>
            <a:pPr algn="just">
              <a:lnSpc>
                <a:spcPts val="2400"/>
              </a:lnSpc>
              <a:spcAft>
                <a:spcPct val="0"/>
              </a:spcAft>
            </a:pPr>
            <a:endPar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endParaRPr>
          </a:p>
          <a:p>
            <a:pPr algn="just">
              <a:lnSpc>
                <a:spcPts val="2400"/>
              </a:lnSpc>
              <a:spcAft>
                <a:spcPct val="0"/>
              </a:spcAft>
            </a:pPr>
            <a:endParaRPr lang="en-US" altLang="zh-CN" sz="2000" smtClean="0">
              <a:solidFill>
                <a:srgbClr val="000000"/>
              </a:solidFill>
              <a:latin typeface="Times New Roman" panose="02020603050405020304" pitchFamily="18" charset="0"/>
              <a:ea typeface="宋体" panose="02010600030101010101" pitchFamily="2" charset="-122"/>
              <a:cs typeface="Times New Roman" panose="02020603050405020304" pitchFamily="18" charset="0"/>
            </a:endParaRPr>
          </a:p>
          <a:p>
            <a:pPr algn="just">
              <a:lnSpc>
                <a:spcPts val="2400"/>
              </a:lnSpc>
              <a:spcAft>
                <a:spcPct val="0"/>
              </a:spcAft>
            </a:pPr>
            <a:endPar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endParaRPr>
          </a:p>
          <a:p>
            <a:pPr algn="just">
              <a:lnSpc>
                <a:spcPts val="2400"/>
              </a:lnSpc>
              <a:spcAft>
                <a:spcPct val="0"/>
              </a:spcAft>
            </a:pPr>
            <a:endParaRPr lang="zh-CN" altLang="zh-CN" sz="2000" smtClean="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smtClean="0">
                <a:solidFill>
                  <a:srgbClr val="00FFFF"/>
                </a:solidFill>
                <a:latin typeface="Times New Roman" panose="02020603050405020304" pitchFamily="18" charset="0"/>
                <a:ea typeface="宋体" panose="02010600030101010101" pitchFamily="2" charset="-122"/>
                <a:cs typeface="Times New Roman" panose="02020603050405020304" pitchFamily="18" charset="0"/>
              </a:rPr>
              <a:t>9.achievements</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名词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根据空前的</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many</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可知</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本空要填名词的复数形式</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achievements</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10.deeper</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比较级</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樊锦诗说</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我在这里待得越久</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对敦煌的爱就越深。</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本句是</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"the+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比较级</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其他</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,the+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比较级</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其他</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句型</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表示</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越</a:t>
            </a:r>
            <a:r>
              <a:rPr lang="en-US" altLang="zh-CN" sz="2000">
                <a:solidFill>
                  <a:srgbClr val="000000"/>
                </a:solidFill>
                <a:latin typeface="宋体" panose="02010600030101010101" pitchFamily="2" charset="-122"/>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就越</a:t>
            </a:r>
            <a:r>
              <a:rPr lang="en-US" altLang="zh-CN" sz="2000">
                <a:solidFill>
                  <a:srgbClr val="000000"/>
                </a:solidFill>
                <a:latin typeface="宋体" panose="02010600030101010101" pitchFamily="2" charset="-122"/>
                <a:ea typeface="宋体" panose="02010600030101010101" pitchFamily="2" charset="-122"/>
                <a:cs typeface="Times New Roman" panose="02020603050405020304" pitchFamily="18" charset="0"/>
              </a:rPr>
              <a:t>……</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。空处作表语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deeper</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effectLst/>
              <a:latin typeface="Times New Roman" panose="02020603050405020304" pitchFamily="18" charset="0"/>
              <a:ea typeface="方正书宋_GBK" panose="03000509000000000000" pitchFamily="65" charset="-122"/>
              <a:cs typeface="Times New Roman" panose="02020603050405020304" pitchFamily="18" charset="0"/>
            </a:endParaRPr>
          </a:p>
        </p:txBody>
      </p:sp>
      <p:sp>
        <p:nvSpPr>
          <p:cNvPr id="70" name="矩形 69"/>
          <p:cNvSpPr/>
          <p:nvPr/>
        </p:nvSpPr>
        <p:spPr>
          <a:xfrm>
            <a:off x="329973" y="3624322"/>
            <a:ext cx="11537632" cy="706755"/>
          </a:xfrm>
          <a:prstGeom prst="rect">
            <a:avLst/>
          </a:prstGeom>
          <a:noFill/>
          <a:ln>
            <a:solidFill>
              <a:schemeClr val="tx1"/>
            </a:solidFill>
            <a:prstDash val="solid"/>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2400"/>
              </a:lnSpc>
              <a:spcAft>
                <a:spcPct val="0"/>
              </a:spcAft>
            </a:pPr>
            <a:r>
              <a:rPr lang="zh-CN" altLang="zh-CN" sz="2000" b="1">
                <a:solidFill>
                  <a:srgbClr val="00FFFF"/>
                </a:solidFill>
                <a:latin typeface="Times New Roman" panose="02020603050405020304" pitchFamily="18" charset="0"/>
                <a:ea typeface="宋体" panose="02010600030101010101" pitchFamily="2" charset="-122"/>
                <a:cs typeface="Times New Roman" panose="02020603050405020304" pitchFamily="18" charset="0"/>
              </a:rPr>
              <a:t>【易错点拨】</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nSpc>
                <a:spcPts val="2400"/>
              </a:lnSpc>
              <a:spcAft>
                <a:spcPct val="0"/>
              </a:spcAft>
            </a:pPr>
            <a:r>
              <a:rPr lang="zh-CN"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审题不清</a:t>
            </a:r>
            <a:r>
              <a:rPr lang="en-US"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部分考生以为句中的</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grown</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是实义动词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从而误填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deeply</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或</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more deeply</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p:txBody>
      </p:sp>
      <p:sp>
        <p:nvSpPr>
          <p:cNvPr id="92" name="矩形 91"/>
          <p:cNvSpPr/>
          <p:nvPr/>
        </p:nvSpPr>
        <p:spPr>
          <a:xfrm>
            <a:off x="329973" y="1167879"/>
            <a:ext cx="11537632" cy="1323439"/>
          </a:xfrm>
          <a:prstGeom prst="rect">
            <a:avLst/>
          </a:prstGeom>
          <a:noFill/>
          <a:ln>
            <a:solidFill>
              <a:schemeClr val="tx1"/>
            </a:solidFill>
            <a:prstDash val="solid"/>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2400"/>
              </a:lnSpc>
              <a:spcAft>
                <a:spcPct val="0"/>
              </a:spcAft>
            </a:pPr>
            <a:r>
              <a:rPr lang="zh-CN" altLang="zh-CN" sz="2000" b="1">
                <a:solidFill>
                  <a:srgbClr val="00FFFF"/>
                </a:solidFill>
                <a:latin typeface="Times New Roman" panose="02020603050405020304" pitchFamily="18" charset="0"/>
                <a:ea typeface="宋体" panose="02010600030101010101" pitchFamily="2" charset="-122"/>
                <a:cs typeface="Times New Roman" panose="02020603050405020304" pitchFamily="18" charset="0"/>
              </a:rPr>
              <a:t>【知识拓展】</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nSpc>
                <a:spcPts val="2400"/>
              </a:lnSpc>
              <a:spcAft>
                <a:spcPct val="0"/>
              </a:spcAft>
            </a:pP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其他同类短语还有</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:under sb.'s guidance/direction"</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在某人的指导下</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";under sb.'s control"</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在某人的控制</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管理下</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";under sb.'s command"</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在某人的指挥</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控制下</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";under sb.'s nose"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就在某人面前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却看不见</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当着某人的面</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等。</a:t>
            </a:r>
            <a:endParaRPr lang="zh-CN" altLang="zh-CN" sz="2000">
              <a:solidFill>
                <a:srgbClr val="000000"/>
              </a:solidFill>
              <a:effectLst/>
              <a:latin typeface="Times New Roman" panose="02020603050405020304" pitchFamily="18" charset="0"/>
              <a:ea typeface="方正书宋_GBK" panose="03000509000000000000" pitchFamily="65" charset="-122"/>
              <a:cs typeface="Times New Roman" panose="02020603050405020304" pitchFamily="18" charset="0"/>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0" name="矩形 69"/>
          <p:cNvSpPr/>
          <p:nvPr/>
        </p:nvSpPr>
        <p:spPr>
          <a:xfrm>
            <a:off x="329973" y="1023997"/>
            <a:ext cx="11537632" cy="2861310"/>
          </a:xfrm>
          <a:prstGeom prst="rect">
            <a:avLst/>
          </a:prstGeom>
          <a:noFill/>
          <a:ln>
            <a:solidFill>
              <a:schemeClr val="tx1"/>
            </a:solidFill>
            <a:prstDash val="solid"/>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2400"/>
              </a:lnSpc>
              <a:spcAft>
                <a:spcPct val="0"/>
              </a:spcAft>
            </a:pPr>
            <a:r>
              <a:rPr lang="zh-CN" altLang="zh-CN" sz="2000" b="1">
                <a:solidFill>
                  <a:srgbClr val="00FFFF"/>
                </a:solidFill>
                <a:latin typeface="Times New Roman" panose="02020603050405020304" pitchFamily="18" charset="0"/>
                <a:ea typeface="宋体" panose="02010600030101010101" pitchFamily="2" charset="-122"/>
                <a:cs typeface="Times New Roman" panose="02020603050405020304" pitchFamily="18" charset="0"/>
                <a:sym typeface="+mn-ea"/>
              </a:rPr>
              <a:t>【二次精读】</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　　</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nSpc>
                <a:spcPts val="2400"/>
              </a:lnSpc>
              <a:spcAft>
                <a:spcPct val="0"/>
              </a:spcAft>
            </a:pPr>
            <a:r>
              <a:rPr lang="zh-CN"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背景知识</a:t>
            </a:r>
            <a:r>
              <a:rPr lang="en-US"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舍半生</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给茫茫大漠。从未名湖到莫高窟</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守住前辈的火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开辟明天的路。半个世纪的风沙</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不是谁都经得起吹打。一腔爱</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一洞画</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一场文化苦旅</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从青春到白发。心归处</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是敦煌。</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这是中央广播电视总台《感动中国》栏目写给樊锦诗的颁奖词。樊锦诗生于</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1938</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年</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现任敦煌研究院名誉院长</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为敦煌莫高窟的保护、研究、弘扬事业奉献了一生的心血和精力</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极大地提高了敦煌石窟科学保护和管理的现代化水平</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被誉为</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敦煌的女儿</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a:t>
            </a:r>
            <a:r>
              <a:rPr lang="zh-CN" altLang="zh-CN" sz="2000" smtClean="0">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a:t>
            </a:r>
            <a:endParaRPr lang="zh-CN" altLang="zh-CN" sz="2000" b="1" smtClean="0">
              <a:solidFill>
                <a:srgbClr val="000000"/>
              </a:solidFill>
              <a:latin typeface="Times New Roman" panose="02020603050405020304" pitchFamily="18" charset="0"/>
              <a:ea typeface="宋体" panose="02010600030101010101" pitchFamily="2" charset="-122"/>
              <a:cs typeface="Times New Roman" panose="02020603050405020304" pitchFamily="18" charset="0"/>
            </a:endParaRPr>
          </a:p>
          <a:p>
            <a:pPr>
              <a:lnSpc>
                <a:spcPts val="2400"/>
              </a:lnSpc>
              <a:spcAft>
                <a:spcPct val="0"/>
              </a:spcAft>
            </a:pPr>
            <a:r>
              <a:rPr lang="zh-CN" altLang="zh-CN" sz="2000" b="1" smtClean="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词汇</a:t>
            </a:r>
            <a:r>
              <a:rPr lang="zh-CN"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积累</a:t>
            </a:r>
            <a:r>
              <a:rPr lang="en-US"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preservation </a:t>
            </a:r>
            <a:r>
              <a:rPr lang="en-US" altLang="zh-CN" sz="2000" i="1">
                <a:solidFill>
                  <a:srgbClr val="000000"/>
                </a:solidFill>
                <a:latin typeface="Times New Roman" panose="02020603050405020304" pitchFamily="18" charset="0"/>
                <a:ea typeface="宋体" panose="02010600030101010101" pitchFamily="2" charset="-122"/>
                <a:cs typeface="Times New Roman" panose="02020603050405020304" pitchFamily="18" charset="0"/>
              </a:rPr>
              <a:t>n</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保护</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维持</a:t>
            </a:r>
            <a:r>
              <a:rPr lang="zh-CN" altLang="zh-CN" sz="200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consist of=be made up of</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由</a:t>
            </a:r>
            <a:r>
              <a:rPr lang="en-US" altLang="zh-CN" sz="2000">
                <a:solidFill>
                  <a:srgbClr val="000000"/>
                </a:solidFill>
                <a:latin typeface="宋体" panose="02010600030101010101" pitchFamily="2" charset="-122"/>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组成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carve </a:t>
            </a:r>
            <a:r>
              <a:rPr lang="en-US" altLang="zh-CN" sz="2000" i="1">
                <a:solidFill>
                  <a:srgbClr val="000000"/>
                </a:solidFill>
                <a:latin typeface="Times New Roman" panose="02020603050405020304" pitchFamily="18" charset="0"/>
                <a:ea typeface="宋体" panose="02010600030101010101" pitchFamily="2" charset="-122"/>
                <a:cs typeface="Times New Roman" panose="02020603050405020304" pitchFamily="18" charset="0"/>
              </a:rPr>
              <a:t>v</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刻</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雕刻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breakthrough </a:t>
            </a:r>
            <a:r>
              <a:rPr lang="en-US" altLang="zh-CN" sz="2000" i="1">
                <a:solidFill>
                  <a:srgbClr val="000000"/>
                </a:solidFill>
                <a:latin typeface="Times New Roman" panose="02020603050405020304" pitchFamily="18" charset="0"/>
                <a:ea typeface="宋体" panose="02010600030101010101" pitchFamily="2" charset="-122"/>
                <a:cs typeface="Times New Roman" panose="02020603050405020304" pitchFamily="18" charset="0"/>
              </a:rPr>
              <a:t>n</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重大进展</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突破</a:t>
            </a:r>
            <a:r>
              <a:rPr lang="zh-CN" altLang="zh-CN" sz="200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t>
            </a:r>
            <a:r>
              <a:rPr lang="en-US" altLang="zh-CN" sz="2000" i="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adj</a:t>
            </a:r>
            <a:r>
              <a:rPr lang="en-US" altLang="zh-CN" sz="200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突破性的</a:t>
            </a:r>
            <a:r>
              <a:rPr lang="zh-CN" altLang="zh-CN" sz="200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cooperation </a:t>
            </a:r>
            <a:r>
              <a:rPr lang="en-US" altLang="zh-CN" sz="2000" i="1">
                <a:solidFill>
                  <a:srgbClr val="000000"/>
                </a:solidFill>
                <a:latin typeface="Times New Roman" panose="02020603050405020304" pitchFamily="18" charset="0"/>
                <a:ea typeface="宋体" panose="02010600030101010101" pitchFamily="2" charset="-122"/>
                <a:cs typeface="Times New Roman" panose="02020603050405020304" pitchFamily="18" charset="0"/>
              </a:rPr>
              <a:t>n</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合作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leadership </a:t>
            </a:r>
            <a:r>
              <a:rPr lang="en-US" altLang="zh-CN" sz="2000" i="1">
                <a:solidFill>
                  <a:srgbClr val="000000"/>
                </a:solidFill>
                <a:latin typeface="Times New Roman" panose="02020603050405020304" pitchFamily="18" charset="0"/>
                <a:ea typeface="宋体" panose="02010600030101010101" pitchFamily="2" charset="-122"/>
                <a:cs typeface="Times New Roman" panose="02020603050405020304" pitchFamily="18" charset="0"/>
              </a:rPr>
              <a:t>n</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领导</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领导地位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领导才能</a:t>
            </a:r>
            <a:r>
              <a:rPr lang="zh-CN" altLang="zh-CN" sz="200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digitisation </a:t>
            </a:r>
            <a:r>
              <a:rPr lang="en-US" altLang="zh-CN" sz="2000" i="1">
                <a:solidFill>
                  <a:srgbClr val="000000"/>
                </a:solidFill>
                <a:latin typeface="Times New Roman" panose="02020603050405020304" pitchFamily="18" charset="0"/>
                <a:ea typeface="宋体" panose="02010600030101010101" pitchFamily="2" charset="-122"/>
                <a:cs typeface="Times New Roman" panose="02020603050405020304" pitchFamily="18" charset="0"/>
              </a:rPr>
              <a:t>n</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数字化</a:t>
            </a:r>
            <a:endParaRPr lang="zh-CN" altLang="zh-CN" sz="2000">
              <a:solidFill>
                <a:srgbClr val="000000"/>
              </a:solidFill>
              <a:effectLst/>
              <a:latin typeface="Times New Roman" panose="02020603050405020304" pitchFamily="18" charset="0"/>
              <a:ea typeface="方正书宋_GBK" panose="03000509000000000000" pitchFamily="65" charset="-122"/>
              <a:cs typeface="Times New Roman" panose="02020603050405020304" pitchFamily="18" charset="0"/>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4" name="矩形 53"/>
          <p:cNvSpPr/>
          <p:nvPr/>
        </p:nvSpPr>
        <p:spPr>
          <a:xfrm>
            <a:off x="329974" y="759093"/>
            <a:ext cx="11537632" cy="563118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2400"/>
              </a:lnSpc>
              <a:spcAft>
                <a:spcPct val="0"/>
              </a:spcAft>
            </a:pPr>
            <a:r>
              <a:rPr lang="en-US"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Cloze</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4</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ctr">
              <a:lnSpc>
                <a:spcPts val="2400"/>
              </a:lnSpc>
              <a:spcAft>
                <a:spcPct val="0"/>
              </a:spcAft>
            </a:pPr>
            <a:r>
              <a:rPr lang="zh-CN"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话题</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英国生态学家在中国拯救鸟类　　</a:t>
            </a:r>
            <a:r>
              <a:rPr lang="zh-CN"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主题语境</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人与自然　　</a:t>
            </a:r>
            <a:r>
              <a:rPr lang="zh-CN"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词数</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约</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215</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r>
              <a:rPr lang="zh-CN"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难度</a:t>
            </a:r>
            <a:r>
              <a:rPr lang="en-US"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en-US" altLang="zh-CN" sz="2000">
                <a:solidFill>
                  <a:srgbClr val="000000"/>
                </a:solidFill>
                <a:latin typeface="Times New Roman" panose="02020603050405020304" pitchFamily="18" charset="0"/>
                <a:ea typeface="宋体" panose="02010600030101010101" pitchFamily="2" charset="-122"/>
                <a:cs typeface="Segoe UI Symbol" panose="020b0502040204020203" pitchFamily="34"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环境保护</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[2023</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湖北八市联考</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]Terry Townshend is an ecologist from the UK. In late October, he climbed to the roof of a building to check out a hand-sized recording device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1</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(lay) there to catch the sounds of migratory birds(</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候鸟</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Beijing's Olympic Park. Every two weeks, he came here to collect data and share it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2</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universities' research centres for this year's bird tracking study. </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indent="508000" algn="just">
              <a:lnSpc>
                <a:spcPts val="2400"/>
              </a:lnSpc>
              <a:spcAft>
                <a:spcPct val="0"/>
              </a:spcAft>
            </a:pP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As a birdwatcher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3</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has lived in Beijing for over a decade, Townshend founded a website </a:t>
            </a:r>
            <a:r>
              <a:rPr lang="en-US" altLang="zh-CN" sz="2000" u="sng">
                <a:solidFill>
                  <a:srgbClr val="00B0F0"/>
                </a:solidFill>
                <a:uFill>
                  <a:solidFill>
                    <a:schemeClr val="tx1"/>
                  </a:solidFill>
                </a:uFill>
                <a:latin typeface="Times New Roman" panose="02020603050405020304" pitchFamily="18" charset="0"/>
                <a:ea typeface="宋体" panose="02010600030101010101" pitchFamily="2" charset="-122"/>
                <a:cs typeface="Times New Roman" panose="02020603050405020304" pitchFamily="18" charset="0"/>
              </a:rPr>
              <a:t>4</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_________ formed a group for fellow enthusiasts. He works to raise environmental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5</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(aware) among people to help save some of China's most endangered birds, initiating(</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发起</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projects to track some of Beijing's celebrated birds. </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indent="508000" algn="just">
              <a:lnSpc>
                <a:spcPts val="2400"/>
              </a:lnSpc>
              <a:spcAft>
                <a:spcPct val="0"/>
              </a:spcAft>
            </a:pP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Though observing the migratory birds in Beijing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6</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(be) one of Townshend's main activities now, his bond with China was established twelve years ago. At that time, the non-governmental organization Townshend once worked with was invited by the Chinese government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7</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(cooperate) in boosting support for China's general environmental laws on climate change. As the project leader, Townshend came to China for the first time. After getting to know the country, he decided to stay here for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8</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(far) research. </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"China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9</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(value) the recovery of nature in past decades. With the efforts to carry out various targeted protections toward nature,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10</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future looks bright for China's biodiversity," Townshend said. </a:t>
            </a:r>
            <a:endParaRPr lang="zh-CN" altLang="zh-CN" sz="2000">
              <a:solidFill>
                <a:srgbClr val="000000"/>
              </a:solidFill>
              <a:effectLst/>
              <a:latin typeface="Times New Roman" panose="02020603050405020304" pitchFamily="18" charset="0"/>
              <a:ea typeface="方正书宋_GBK" panose="03000509000000000000" pitchFamily="65" charset="-122"/>
              <a:cs typeface="Times New Roman" panose="02020603050405020304" pitchFamily="18" charset="0"/>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8" name="矩形 57"/>
          <p:cNvSpPr/>
          <p:nvPr/>
        </p:nvSpPr>
        <p:spPr>
          <a:xfrm>
            <a:off x="329974" y="762000"/>
            <a:ext cx="11537632" cy="563118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2400"/>
              </a:lnSpc>
              <a:spcAft>
                <a:spcPct val="0"/>
              </a:spcAft>
            </a:pPr>
            <a:r>
              <a:rPr lang="zh-CN" altLang="zh-CN" sz="2000" b="1">
                <a:solidFill>
                  <a:srgbClr val="FF0000"/>
                </a:solidFill>
                <a:latin typeface="Times New Roman" panose="02020603050405020304" pitchFamily="18" charset="0"/>
                <a:ea typeface="宋体" panose="02010600030101010101" pitchFamily="2" charset="-122"/>
                <a:cs typeface="Times New Roman" panose="02020603050405020304" pitchFamily="18" charset="0"/>
              </a:rPr>
              <a:t>【解析】</a:t>
            </a:r>
            <a:r>
              <a:rPr lang="en-US" altLang="zh-CN" sz="2000" b="1">
                <a:solidFill>
                  <a:srgbClr val="FF0000"/>
                </a:solidFill>
                <a:latin typeface="Times New Roman" panose="02020603050405020304" pitchFamily="18" charset="0"/>
                <a:ea typeface="宋体" panose="02010600030101010101" pitchFamily="2" charset="-122"/>
                <a:cs typeface="Times New Roman" panose="02020603050405020304" pitchFamily="18" charset="0"/>
              </a:rPr>
              <a:t>  </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来自英国的生态学家</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Terry Townshend</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在北京观察候鸟</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他致力于提高人们的环保意识</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帮助拯救中国一些最濒危的鸟类</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同时发起了追踪北京一些著名鸟类的项目。</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1.laid</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非谓语动词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10</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月底</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他爬上一座建筑物的屋顶</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查看放置在那里的一个手掌大小的录制设备</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该设备用来捕捉在北京奥林匹克公园的候鸟的声音。空处为非谓语动词作后置定语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修饰</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recording device,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动词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lay</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与</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recording device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之间是逻辑上的动宾关系</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应用过去分词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laid</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nSpc>
                <a:spcPts val="2400"/>
              </a:lnSpc>
              <a:spcAft>
                <a:spcPct val="0"/>
              </a:spcAft>
            </a:pPr>
            <a:endParaRPr lang="en-US" altLang="zh-CN" sz="2000" smtClean="0">
              <a:solidFill>
                <a:srgbClr val="00FFFF"/>
              </a:solidFill>
              <a:latin typeface="Times New Roman" panose="02020603050405020304" pitchFamily="18" charset="0"/>
              <a:ea typeface="宋体" panose="02010600030101010101" pitchFamily="2" charset="-122"/>
              <a:cs typeface="Times New Roman" panose="02020603050405020304" pitchFamily="18" charset="0"/>
            </a:endParaRPr>
          </a:p>
          <a:p>
            <a:pPr>
              <a:lnSpc>
                <a:spcPts val="2400"/>
              </a:lnSpc>
              <a:spcAft>
                <a:spcPct val="0"/>
              </a:spcAft>
            </a:pPr>
            <a:endPar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endParaRPr>
          </a:p>
          <a:p>
            <a:pPr>
              <a:lnSpc>
                <a:spcPts val="2400"/>
              </a:lnSpc>
              <a:spcAft>
                <a:spcPct val="0"/>
              </a:spcAft>
            </a:pPr>
            <a:endParaRPr lang="en-US" altLang="zh-CN" sz="2000" smtClean="0">
              <a:solidFill>
                <a:srgbClr val="00FFFF"/>
              </a:solidFill>
              <a:latin typeface="Times New Roman" panose="02020603050405020304" pitchFamily="18" charset="0"/>
              <a:ea typeface="宋体" panose="02010600030101010101" pitchFamily="2" charset="-122"/>
              <a:cs typeface="Times New Roman" panose="02020603050405020304" pitchFamily="18" charset="0"/>
            </a:endParaRPr>
          </a:p>
          <a:p>
            <a:pPr>
              <a:lnSpc>
                <a:spcPts val="2400"/>
              </a:lnSpc>
              <a:spcAft>
                <a:spcPct val="0"/>
              </a:spcAft>
            </a:pPr>
            <a:endPar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endParaRPr>
          </a:p>
          <a:p>
            <a:pPr>
              <a:lnSpc>
                <a:spcPts val="2400"/>
              </a:lnSpc>
              <a:spcAft>
                <a:spcPct val="0"/>
              </a:spcAft>
            </a:pPr>
            <a:endParaRPr lang="en-US" altLang="zh-CN" sz="2000" smtClean="0">
              <a:solidFill>
                <a:srgbClr val="00FFFF"/>
              </a:solidFill>
              <a:latin typeface="Times New Roman" panose="02020603050405020304" pitchFamily="18" charset="0"/>
              <a:ea typeface="宋体" panose="02010600030101010101" pitchFamily="2" charset="-122"/>
              <a:cs typeface="Times New Roman" panose="02020603050405020304" pitchFamily="18" charset="0"/>
            </a:endParaRPr>
          </a:p>
          <a:p>
            <a:pPr>
              <a:lnSpc>
                <a:spcPts val="2400"/>
              </a:lnSpc>
              <a:spcAft>
                <a:spcPct val="0"/>
              </a:spcAft>
            </a:pPr>
            <a:endPar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endParaRPr>
          </a:p>
          <a:p>
            <a:pPr algn="just">
              <a:lnSpc>
                <a:spcPts val="2400"/>
              </a:lnSpc>
              <a:spcAft>
                <a:spcPct val="0"/>
              </a:spcAft>
            </a:pPr>
            <a:endPar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endParaRPr>
          </a:p>
          <a:p>
            <a:pPr algn="just">
              <a:lnSpc>
                <a:spcPts val="2400"/>
              </a:lnSpc>
              <a:spcAft>
                <a:spcPct val="0"/>
              </a:spcAft>
            </a:pPr>
            <a:r>
              <a:rPr lang="en-US" altLang="zh-CN" sz="2000" smtClean="0">
                <a:solidFill>
                  <a:srgbClr val="00FFFF"/>
                </a:solidFill>
                <a:latin typeface="Times New Roman" panose="02020603050405020304" pitchFamily="18" charset="0"/>
                <a:ea typeface="宋体" panose="02010600030101010101" pitchFamily="2" charset="-122"/>
                <a:cs typeface="Times New Roman" panose="02020603050405020304" pitchFamily="18" charset="0"/>
              </a:rPr>
              <a:t>2.with</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介词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每隔两周</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他都会来这里收集数据</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并与大学的研究中心分享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用于今年的鸟类追踪研究。</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share sth.with sb.</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为固定搭配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意为</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和某人分享某物</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with</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3.who/that</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定语从句</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作为一名在北京生活了十多年的观鸟者</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,Townshend</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创建了一个网站</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并为观鸟爱好者建立了一个小组。空处引导定语从句</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修饰先行词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birdwatcher,</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先行词指人</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关系代词在从句中作主语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who/that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4.and</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并列连词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参见上题解析。</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founded</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和</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formed</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为并列谓语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空处应用并列连词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and</a:t>
            </a:r>
            <a:r>
              <a:rPr lang="zh-CN" altLang="zh-CN" sz="2000" smtClean="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p:txBody>
      </p:sp>
      <p:sp>
        <p:nvSpPr>
          <p:cNvPr id="91" name="矩形 90"/>
          <p:cNvSpPr/>
          <p:nvPr/>
        </p:nvSpPr>
        <p:spPr>
          <a:xfrm>
            <a:off x="329974" y="2397197"/>
            <a:ext cx="11537632" cy="1938992"/>
          </a:xfrm>
          <a:prstGeom prst="rect">
            <a:avLst/>
          </a:prstGeom>
          <a:noFill/>
          <a:ln>
            <a:solidFill>
              <a:schemeClr val="tx1"/>
            </a:solidFill>
            <a:prstDash val="solid"/>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2400"/>
              </a:lnSpc>
              <a:spcAft>
                <a:spcPct val="0"/>
              </a:spcAft>
            </a:pPr>
            <a:r>
              <a:rPr lang="zh-CN" altLang="zh-CN" sz="2000" b="1">
                <a:solidFill>
                  <a:srgbClr val="00FFFF"/>
                </a:solidFill>
                <a:latin typeface="Times New Roman" panose="02020603050405020304" pitchFamily="18" charset="0"/>
                <a:ea typeface="宋体" panose="02010600030101010101" pitchFamily="2" charset="-122"/>
                <a:cs typeface="Times New Roman" panose="02020603050405020304" pitchFamily="18" charset="0"/>
              </a:rPr>
              <a:t>【知识拓展】</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nSpc>
                <a:spcPts val="2400"/>
              </a:lnSpc>
              <a:spcAft>
                <a:spcPct val="0"/>
              </a:spcAft>
            </a:pP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lie(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躺</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),lie(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撒谎</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),lay(</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放置</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的过去式、过去分词、现在分词如下</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nSpc>
                <a:spcPts val="2400"/>
              </a:lnSpc>
              <a:spcAft>
                <a:spcPct val="0"/>
              </a:spcAft>
            </a:pP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lie—lay—lain—lying</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躺</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位于</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不规则变形</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nSpc>
                <a:spcPts val="2400"/>
              </a:lnSpc>
              <a:spcAft>
                <a:spcPct val="0"/>
              </a:spcAft>
            </a:pP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lie—lied—lied—lying</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撒谎</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规则变形</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nSpc>
                <a:spcPts val="2400"/>
              </a:lnSpc>
              <a:spcAft>
                <a:spcPct val="0"/>
              </a:spcAft>
            </a:pP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lay—laid—laid—laying</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放置</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铺放</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下蛋</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nSpc>
                <a:spcPts val="2400"/>
              </a:lnSpc>
              <a:spcAft>
                <a:spcPct val="0"/>
              </a:spcAft>
            </a:pP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口诀</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规则的撒谎</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不规则的躺</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躺</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过</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是下蛋</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下蛋不规则。</a:t>
            </a:r>
            <a:endParaRPr lang="zh-CN" altLang="zh-CN" sz="2000">
              <a:solidFill>
                <a:srgbClr val="000000"/>
              </a:solidFill>
              <a:effectLst/>
              <a:latin typeface="Times New Roman" panose="02020603050405020304" pitchFamily="18" charset="0"/>
              <a:ea typeface="方正书宋_GBK" panose="03000509000000000000" pitchFamily="65" charset="-122"/>
              <a:cs typeface="Times New Roman" panose="02020603050405020304" pitchFamily="18" charset="0"/>
            </a:endParaRP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8" name="矩形 57"/>
          <p:cNvSpPr/>
          <p:nvPr/>
        </p:nvSpPr>
        <p:spPr>
          <a:xfrm>
            <a:off x="329974" y="762000"/>
            <a:ext cx="11537632" cy="440120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ts val="2400"/>
              </a:lnSpc>
              <a:spcAft>
                <a:spcPct val="0"/>
              </a:spcAft>
            </a:pPr>
            <a:r>
              <a:rPr lang="en-US" altLang="zh-CN" sz="2000" smtClean="0">
                <a:solidFill>
                  <a:srgbClr val="00FFFF"/>
                </a:solidFill>
                <a:latin typeface="Times New Roman" panose="02020603050405020304" pitchFamily="18" charset="0"/>
                <a:ea typeface="宋体" panose="02010600030101010101" pitchFamily="2" charset="-122"/>
                <a:cs typeface="Times New Roman" panose="02020603050405020304" pitchFamily="18" charset="0"/>
              </a:rPr>
              <a:t>5.awareness</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名词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他致力于提高人们的环保意识</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帮助拯救中国一些最濒危的鸟类</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同时发起了追踪北京一些著名鸟类的项目。此处表示</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提高环保意识</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空处作宾语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其前有形容词修饰</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应用名词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awareness</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6.is</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时态和主谓一致</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虽然在北京观察候鸟是</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Townshend</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现在的主要活动之一</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但他与中国的联系是在</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12</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年前建立起来的。空处在让步状语从句中作谓语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根据从句的时间状语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now</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可知</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从句描述的是现在的情况</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应用一般现在时</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主语是动名词短语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谓语动词应用单数形式。故填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is</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7.to cooperate</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非谓语动词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根据语境</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空处作目的状语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应用动词不定式</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to cooperate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8.further</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形容词比较级</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在了解了这个国家之后</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他决定留在这里作进一步研究。根据语境</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此处表示</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进一步研究</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空处应用形容词比较级作定语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further</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9.has valued/has been valuing</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时态和主谓一致</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空处在句中作谓语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根据时间状语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in past decades</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可知</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空处可用现在完成时</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表示动作从过去延续到现在并有可能延续下去</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也可用现在完成进行时</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表示从过去某时开始一直延续到现在的动作</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可能刚刚停止</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也可能还在继续进行。主语为</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China,</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空处应用第三人称单数形式。故填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has valued/has been valuing</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10.the</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冠词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此处表示</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中国生物多样性的前景看起来一片光明</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空处表示特指</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应用定冠词。故填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the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effectLst/>
              <a:latin typeface="Times New Roman" panose="02020603050405020304" pitchFamily="18" charset="0"/>
              <a:ea typeface="方正书宋_GBK" panose="03000509000000000000" pitchFamily="65" charset="-122"/>
              <a:cs typeface="Times New Roman" panose="02020603050405020304" pitchFamily="18" charset="0"/>
            </a:endParaRP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4" name="矩形 53"/>
          <p:cNvSpPr/>
          <p:nvPr/>
        </p:nvSpPr>
        <p:spPr>
          <a:xfrm>
            <a:off x="329974" y="759093"/>
            <a:ext cx="11537632" cy="532320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2400"/>
              </a:lnSpc>
              <a:spcAft>
                <a:spcPct val="0"/>
              </a:spcAft>
            </a:pPr>
            <a:r>
              <a:rPr lang="zh-CN" altLang="zh-CN" sz="2000" b="1">
                <a:solidFill>
                  <a:srgbClr val="00FFFF"/>
                </a:solidFill>
                <a:latin typeface="Times New Roman" panose="02020603050405020304" pitchFamily="18" charset="0"/>
                <a:ea typeface="宋体" panose="02010600030101010101" pitchFamily="2" charset="-122"/>
                <a:cs typeface="Times New Roman" panose="02020603050405020304" pitchFamily="18" charset="0"/>
              </a:rPr>
              <a:t>过能力</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关键能力强化提升</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nSpc>
                <a:spcPts val="2400"/>
              </a:lnSpc>
              <a:spcAft>
                <a:spcPct val="0"/>
              </a:spcAft>
            </a:pPr>
            <a:r>
              <a:rPr lang="zh-CN"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题组</a:t>
            </a:r>
            <a:r>
              <a:rPr lang="en-US"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1</a:t>
            </a:r>
            <a:endParaRPr lang="zh-CN" altLang="zh-CN" sz="2000" b="1">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ctr">
              <a:lnSpc>
                <a:spcPts val="2400"/>
              </a:lnSpc>
              <a:spcAft>
                <a:spcPct val="0"/>
              </a:spcAft>
            </a:pPr>
            <a:r>
              <a:rPr lang="en-US"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Cloze</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1</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ctr">
              <a:lnSpc>
                <a:spcPts val="2400"/>
              </a:lnSpc>
              <a:spcAft>
                <a:spcPct val="0"/>
              </a:spcAft>
            </a:pPr>
            <a:r>
              <a:rPr lang="zh-CN"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话题</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算法对网购的影响　　</a:t>
            </a:r>
            <a:r>
              <a:rPr lang="zh-CN"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主题语境</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人与社会　　</a:t>
            </a:r>
            <a:r>
              <a:rPr lang="zh-CN"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词数</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约</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215</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r>
              <a:rPr lang="zh-CN"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难度</a:t>
            </a:r>
            <a:r>
              <a:rPr lang="en-US"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en-US" altLang="zh-CN" sz="2000">
                <a:solidFill>
                  <a:srgbClr val="000000"/>
                </a:solidFill>
                <a:latin typeface="Times New Roman" panose="02020603050405020304" pitchFamily="18" charset="0"/>
                <a:ea typeface="宋体" panose="02010600030101010101" pitchFamily="2" charset="-122"/>
                <a:cs typeface="Segoe UI Symbol" panose="020b0502040204020203" pitchFamily="34"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For many of us, online shopping has made purchasing goods a far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1</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(simple) process. We no longer have to head to shops to look through various objects,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2</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(wander) round endless shelves before finally deciding the thing we will buy. These days, we find the item we want online, click on it, and check a full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3</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(describe) of it. If it fits the bill, we will add it to our shopping basket and pay. There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4</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(exist) many a choice at our fingertips, readily available for us to choose from. </a:t>
            </a:r>
            <a:r>
              <a:rPr lang="en-US" altLang="zh-CN" sz="2000" u="sng">
                <a:solidFill>
                  <a:srgbClr val="00B0F0"/>
                </a:solidFill>
                <a:uFill>
                  <a:solidFill>
                    <a:schemeClr val="tx1"/>
                  </a:solidFill>
                </a:uFill>
                <a:latin typeface="Times New Roman" panose="02020603050405020304" pitchFamily="18" charset="0"/>
                <a:ea typeface="宋体" panose="02010600030101010101" pitchFamily="2" charset="-122"/>
                <a:cs typeface="Times New Roman" panose="02020603050405020304" pitchFamily="18" charset="0"/>
              </a:rPr>
              <a:t>5</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__________ how do we know the options appearing before us are really the best deals, and how might algorithms(</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算法</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help or hold us back?  </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indent="508000" algn="just">
              <a:lnSpc>
                <a:spcPts val="2400"/>
              </a:lnSpc>
              <a:spcAft>
                <a:spcPct val="0"/>
              </a:spcAft>
            </a:pP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Algorithms, put simply, refer to mathematical instructions that tell a computer how to find answers </a:t>
            </a:r>
            <a:r>
              <a:rPr lang="en-US" altLang="zh-CN" sz="2000" u="sng">
                <a:solidFill>
                  <a:srgbClr val="00B0F0"/>
                </a:solidFill>
                <a:uFill>
                  <a:solidFill>
                    <a:schemeClr val="tx1"/>
                  </a:solidFill>
                </a:uFill>
                <a:latin typeface="Times New Roman" panose="02020603050405020304" pitchFamily="18" charset="0"/>
                <a:ea typeface="宋体" panose="02010600030101010101" pitchFamily="2" charset="-122"/>
                <a:cs typeface="Times New Roman" panose="02020603050405020304" pitchFamily="18" charset="0"/>
              </a:rPr>
              <a:t>6</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__________ problems. By analyzing the things we bought or looked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7</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(previous), algorithms can predict what goods we're most likely to be attracted by. To be honest, for some people,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8</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idea of guessing their preferences could sound a bit worrying. But first, let's look at the positives. Ordering a computer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smtClean="0">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9	</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(show) us what we are interested in can save us a lot of time and help us get a good deal. Therefore, </a:t>
            </a:r>
            <a:r>
              <a:rPr lang="en-US" altLang="zh-CN" sz="2000" u="sng" smtClean="0">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10	</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you're shopping online or in physical stores, there are the pros and cons of it. </a:t>
            </a:r>
            <a:endParaRPr lang="zh-CN" altLang="zh-CN" sz="2000">
              <a:solidFill>
                <a:srgbClr val="000000"/>
              </a:solidFill>
              <a:effectLst/>
              <a:latin typeface="Times New Roman" panose="02020603050405020304" pitchFamily="18" charset="0"/>
              <a:ea typeface="方正书宋_GBK" panose="03000509000000000000" pitchFamily="65" charset="-122"/>
              <a:cs typeface="Times New Roman" panose="02020603050405020304" pitchFamily="18" charset="0"/>
            </a:endParaRPr>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8" name="矩形 57"/>
          <p:cNvSpPr/>
          <p:nvPr/>
        </p:nvSpPr>
        <p:spPr>
          <a:xfrm>
            <a:off x="329974" y="901700"/>
            <a:ext cx="11537632" cy="316928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ts val="2400"/>
              </a:lnSpc>
              <a:spcAft>
                <a:spcPct val="0"/>
              </a:spcAft>
            </a:pPr>
            <a:r>
              <a:rPr lang="zh-CN" altLang="zh-CN" sz="2000" b="1">
                <a:solidFill>
                  <a:srgbClr val="FF0000"/>
                </a:solidFill>
                <a:latin typeface="Times New Roman" panose="02020603050405020304" pitchFamily="18" charset="0"/>
                <a:ea typeface="宋体" panose="02010600030101010101" pitchFamily="2" charset="-122"/>
                <a:cs typeface="Times New Roman" panose="02020603050405020304" pitchFamily="18" charset="0"/>
              </a:rPr>
              <a:t>【解析】</a:t>
            </a:r>
            <a:r>
              <a:rPr lang="en-US" altLang="zh-CN" sz="2000" b="1">
                <a:solidFill>
                  <a:srgbClr val="FF0000"/>
                </a:solidFill>
                <a:latin typeface="Times New Roman" panose="02020603050405020304" pitchFamily="18" charset="0"/>
                <a:ea typeface="宋体" panose="02010600030101010101" pitchFamily="2" charset="-122"/>
                <a:cs typeface="Times New Roman" panose="02020603050405020304" pitchFamily="18" charset="0"/>
              </a:rPr>
              <a:t>  </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网上购物既方便又快捷</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但在大数据时代</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算法对网购究竟有何影响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让我们一起来了解吧</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1.simpler</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形容词比较级</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对于我们中的许多人来说</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网上购物使购买商品变成一个更加简单的过程。根据句意及空前的</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far</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可知</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此处应用比较级</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simpler</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2.wandering</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非谓语动词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我们再也不必去商店浏览各种各样的物品</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在无数的货架旁徘徊</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最终决定自己要买的东西。句中已有谓语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have to head,</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此处应用非谓语动词形式</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主语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We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和</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wander</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之间是逻辑上的主谓关系</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应用现在分词短语作状语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wandering</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3.description</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名词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如今</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我们在网上找到我们想要的东西</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点击它</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查看其详尽的描述。空处应用名词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description"</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描述</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4.exists</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时态和主谓一致</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此处是</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there be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句型的变形结构</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谓语动词的数应与后面的名词的数保持一致</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;"many a+</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名词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作主语时</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谓语动词用单数</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此处陈述客观事实</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应用一般现在时。故填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exists</a:t>
            </a:r>
            <a:r>
              <a:rPr lang="zh-CN" altLang="zh-CN" sz="2000" smtClean="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effectLst/>
              <a:latin typeface="Times New Roman" panose="02020603050405020304" pitchFamily="18" charset="0"/>
              <a:ea typeface="方正书宋_GBK" panose="03000509000000000000" pitchFamily="65" charset="-122"/>
              <a:cs typeface="Times New Roman" panose="02020603050405020304" pitchFamily="18" charset="0"/>
            </a:endParaRPr>
          </a:p>
        </p:txBody>
      </p:sp>
      <p:sp>
        <p:nvSpPr>
          <p:cNvPr id="91" name="矩形 90"/>
          <p:cNvSpPr/>
          <p:nvPr/>
        </p:nvSpPr>
        <p:spPr>
          <a:xfrm>
            <a:off x="329974" y="4258617"/>
            <a:ext cx="11537632" cy="1938992"/>
          </a:xfrm>
          <a:prstGeom prst="rect">
            <a:avLst/>
          </a:prstGeom>
          <a:noFill/>
          <a:ln>
            <a:solidFill>
              <a:schemeClr val="tx1"/>
            </a:solidFill>
            <a:prstDash val="solid"/>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2400"/>
              </a:lnSpc>
              <a:spcAft>
                <a:spcPct val="0"/>
              </a:spcAft>
            </a:pPr>
            <a:r>
              <a:rPr lang="zh-CN" altLang="zh-CN" sz="2000" b="1">
                <a:solidFill>
                  <a:srgbClr val="00FFFF"/>
                </a:solidFill>
                <a:latin typeface="Times New Roman" panose="02020603050405020304" pitchFamily="18" charset="0"/>
                <a:ea typeface="宋体" panose="02010600030101010101" pitchFamily="2" charset="-122"/>
                <a:cs typeface="Times New Roman" panose="02020603050405020304" pitchFamily="18" charset="0"/>
              </a:rPr>
              <a:t>【知识拓展】</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ctr">
              <a:lnSpc>
                <a:spcPts val="2400"/>
              </a:lnSpc>
              <a:spcAft>
                <a:spcPct val="0"/>
              </a:spcAft>
            </a:pPr>
            <a:r>
              <a:rPr lang="zh-CN"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谓语动词用单数的情况小结</a:t>
            </a:r>
            <a:r>
              <a:rPr lang="en-US"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nSpc>
                <a:spcPts val="2400"/>
              </a:lnSpc>
              <a:spcAft>
                <a:spcPct val="0"/>
              </a:spcAft>
            </a:pPr>
            <a:r>
              <a:rPr lang="zh-CN" altLang="zh-CN" sz="2000">
                <a:solidFill>
                  <a:srgbClr val="000000"/>
                </a:solidFill>
                <a:latin typeface="Times New Roman" panose="02020603050405020304" pitchFamily="18" charset="0"/>
                <a:ea typeface="宋体" panose="02010600030101010101" pitchFamily="2" charset="-122"/>
                <a:cs typeface="宋体" panose="02010600030101010101" pitchFamily="2" charset="-122"/>
              </a:rPr>
              <a:t>①</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表示时间、距离、价格、度量衡等的复数名词或短语作为一个整体看待时</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谓语动词一般用单数形式。例如</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 mere two miles isn't far to walk.</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仅仅两英里走着不远。</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nSpc>
                <a:spcPts val="2400"/>
              </a:lnSpc>
              <a:spcAft>
                <a:spcPct val="0"/>
              </a:spcAft>
            </a:pPr>
            <a:r>
              <a:rPr lang="zh-CN" altLang="zh-CN" sz="2000">
                <a:solidFill>
                  <a:srgbClr val="000000"/>
                </a:solidFill>
                <a:latin typeface="Times New Roman" panose="02020603050405020304" pitchFamily="18" charset="0"/>
                <a:ea typeface="宋体" panose="02010600030101010101" pitchFamily="2" charset="-122"/>
                <a:cs typeface="宋体" panose="02010600030101010101" pitchFamily="2" charset="-122"/>
              </a:rPr>
              <a:t>②</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and</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连接的两个单数名词作主语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若前面有</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each, every, no</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等修饰</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谓语动词用单数形式。例如</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:Each animal and each tree is well tended in the park.</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公园里的每一个动物、每一棵树都得到了很好的照管</a:t>
            </a:r>
            <a:r>
              <a:rPr lang="zh-CN" altLang="zh-CN" sz="2000" smtClean="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p:txBody>
      </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8" name="矩形 57"/>
          <p:cNvSpPr/>
          <p:nvPr/>
        </p:nvSpPr>
        <p:spPr>
          <a:xfrm>
            <a:off x="329974" y="2768609"/>
            <a:ext cx="11537632" cy="378565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2400"/>
              </a:lnSpc>
              <a:spcAft>
                <a:spcPct val="0"/>
              </a:spcAft>
            </a:pPr>
            <a:r>
              <a:rPr lang="en-US" altLang="zh-CN" sz="2000" smtClean="0">
                <a:solidFill>
                  <a:srgbClr val="00FFFF"/>
                </a:solidFill>
                <a:latin typeface="Times New Roman" panose="02020603050405020304" pitchFamily="18" charset="0"/>
                <a:ea typeface="宋体" panose="02010600030101010101" pitchFamily="2" charset="-122"/>
                <a:cs typeface="Times New Roman" panose="02020603050405020304" pitchFamily="18" charset="0"/>
              </a:rPr>
              <a:t>5.But</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连词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但是</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我们如何知道出现在我们面前的选择真的是最好的交易以及算法如何帮助或阻碍我们呢</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上下文之间存在转折关系</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But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。注意</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空处位于句首</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首字母要大写。</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6.to</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介词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简单地说</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算法是指告诉计算机如何找到解决问题的方法的数学指令。</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answer to sth."</a:t>
            </a:r>
            <a:r>
              <a:rPr lang="en-US" altLang="zh-CN" sz="2000">
                <a:solidFill>
                  <a:srgbClr val="000000"/>
                </a:solidFill>
                <a:latin typeface="宋体" panose="02010600030101010101" pitchFamily="2" charset="-122"/>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的方法</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是固定搭配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to</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7.previously</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副词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通过分析我们以前买过或看过的东西</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算法可以预测我们最有可能被哪些商品吸引。空处修饰动词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bought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和</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looked,</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应用副词。故填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previously"</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以前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8.the</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冠词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老实说</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对一些人来说</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猜测他们的偏好这种想法听起来有点令人担忧。此处特指</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guessing their preferences</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这种想法</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故填定冠词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the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9.to show</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非谓语动词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命令计算机显示我们感兴趣的东西</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不仅可以节省我们很多时间</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而且可以帮助我们买得合算。</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order sb. to do sth."</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命令某人做某事</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是固定用法</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to show</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10.whether</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状语从句</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因此</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无论在线上购物还是在实体店购物</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都有利有弊。分析句子结构并根据句中的</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"shopping online or in physical stores"</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可知</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空处引导让步状语从句</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whether</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effectLst/>
              <a:latin typeface="Times New Roman" panose="02020603050405020304" pitchFamily="18" charset="0"/>
              <a:ea typeface="方正书宋_GBK" panose="03000509000000000000" pitchFamily="65" charset="-122"/>
              <a:cs typeface="Times New Roman" panose="02020603050405020304" pitchFamily="18" charset="0"/>
            </a:endParaRPr>
          </a:p>
        </p:txBody>
      </p:sp>
      <p:sp>
        <p:nvSpPr>
          <p:cNvPr id="91" name="矩形 90"/>
          <p:cNvSpPr/>
          <p:nvPr/>
        </p:nvSpPr>
        <p:spPr>
          <a:xfrm>
            <a:off x="329974" y="842317"/>
            <a:ext cx="11537632" cy="1938992"/>
          </a:xfrm>
          <a:prstGeom prst="rect">
            <a:avLst/>
          </a:prstGeom>
          <a:noFill/>
          <a:ln>
            <a:solidFill>
              <a:schemeClr val="tx1"/>
            </a:solidFill>
            <a:prstDash val="solid"/>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2400"/>
              </a:lnSpc>
              <a:spcAft>
                <a:spcPct val="0"/>
              </a:spcAft>
            </a:pPr>
            <a:r>
              <a:rPr lang="zh-CN" altLang="zh-CN" sz="2000" smtClean="0">
                <a:solidFill>
                  <a:srgbClr val="000000"/>
                </a:solidFill>
                <a:latin typeface="Times New Roman" panose="02020603050405020304" pitchFamily="18" charset="0"/>
                <a:ea typeface="宋体" panose="02010600030101010101" pitchFamily="2" charset="-122"/>
                <a:cs typeface="宋体" panose="02010600030101010101" pitchFamily="2" charset="-122"/>
              </a:rPr>
              <a:t>③</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单数名词作主语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后面紧跟</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as well as, along/together with, no less than, rather than, but/except, accompanied by</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等时</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谓语动词用单数形式。例如</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:John, together with his brother, has gone to the party.</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约翰和他兄弟去参加宴会了。</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nSpc>
                <a:spcPts val="2400"/>
              </a:lnSpc>
              <a:spcAft>
                <a:spcPct val="0"/>
              </a:spcAft>
            </a:pPr>
            <a:r>
              <a:rPr lang="zh-CN" altLang="zh-CN" sz="2000">
                <a:solidFill>
                  <a:srgbClr val="000000"/>
                </a:solidFill>
                <a:latin typeface="Times New Roman" panose="02020603050405020304" pitchFamily="18" charset="0"/>
                <a:ea typeface="宋体" panose="02010600030101010101" pitchFamily="2" charset="-122"/>
                <a:cs typeface="宋体" panose="02010600030101010101" pitchFamily="2" charset="-122"/>
              </a:rPr>
              <a:t>④</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"many a + </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名词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""more than one + </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单数名词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作主语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谓语动词用单数形式。但</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"more than one+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单数名词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在</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there be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结构中作主语时</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谓语动词用单、复数皆可。例如</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:There is/are more than one possible solution.</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可能的解决办法不止一种。</a:t>
            </a:r>
            <a:endParaRPr lang="zh-CN" altLang="zh-CN" sz="2000">
              <a:solidFill>
                <a:srgbClr val="000000"/>
              </a:solidFill>
              <a:effectLst/>
              <a:latin typeface="Times New Roman" panose="02020603050405020304" pitchFamily="18" charset="0"/>
              <a:ea typeface="方正书宋_GBK" panose="03000509000000000000" pitchFamily="65" charset="-122"/>
              <a:cs typeface="Times New Roman" panose="02020603050405020304" pitchFamily="18" charset="0"/>
            </a:endParaRPr>
          </a:p>
        </p:txBody>
      </p:sp>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4" name="矩形 53"/>
          <p:cNvSpPr/>
          <p:nvPr/>
        </p:nvSpPr>
        <p:spPr>
          <a:xfrm>
            <a:off x="329974" y="759093"/>
            <a:ext cx="11537632" cy="470789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2400"/>
              </a:lnSpc>
              <a:spcAft>
                <a:spcPct val="0"/>
              </a:spcAft>
            </a:pPr>
            <a:r>
              <a:rPr lang="en-US"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Cloze</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2</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ctr">
              <a:lnSpc>
                <a:spcPts val="2400"/>
              </a:lnSpc>
              <a:spcAft>
                <a:spcPct val="0"/>
              </a:spcAft>
            </a:pPr>
            <a:r>
              <a:rPr lang="zh-CN"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话题</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中医　　</a:t>
            </a:r>
            <a:r>
              <a:rPr lang="zh-CN"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主题语境</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人与社会　　</a:t>
            </a:r>
            <a:r>
              <a:rPr lang="zh-CN"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词数</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约</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185</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r>
              <a:rPr lang="zh-CN"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难度</a:t>
            </a:r>
            <a:r>
              <a:rPr lang="en-US"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en-US" altLang="zh-CN" sz="2000">
                <a:solidFill>
                  <a:srgbClr val="000000"/>
                </a:solidFill>
                <a:latin typeface="Times New Roman" panose="02020603050405020304" pitchFamily="18" charset="0"/>
                <a:ea typeface="宋体" panose="02010600030101010101" pitchFamily="2" charset="-122"/>
                <a:cs typeface="Segoe UI Symbol" panose="020b0502040204020203" pitchFamily="34"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[2023</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东北三省三校联合模拟</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一</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)]The Chinese began to accept Western medicine as early as the beginning of the 20th century,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1</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Chinese medicine is still in doubt among most Western people. To them, Chinese medicine, like ancient China, is mysterious and beyond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2</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(believe). </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indent="508000" algn="just">
              <a:lnSpc>
                <a:spcPts val="2400"/>
              </a:lnSpc>
              <a:spcAft>
                <a:spcPct val="0"/>
              </a:spcAft>
            </a:pP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Most of Chinese medicines,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3</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(be)originally natural herbs, are made through having these materials simmered(</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慢慢地煮</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roasted, or fried without having specific standards. This is the main reason for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4</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they're not recognized internationally. Chinese medicines usually appear in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5</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form of pills, tablets and most commonly herb teas. They are used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6</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account of their power in aid of recovery and they tend to produce long-term effects. They might be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7</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(slow) in curing the patient of disease, but they have less serious side effects even if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8</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(take) frequently, for each medicinal herb is prescribed(</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开处方</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for the benefit of the patient, causing no harm to the liver or the kidneys. </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indent="508000" algn="just">
              <a:lnSpc>
                <a:spcPts val="2400"/>
              </a:lnSpc>
              <a:spcAft>
                <a:spcPct val="0"/>
              </a:spcAft>
            </a:pP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It is obvious that no matter how strange they may seem to Westerners, Chinese medicines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9</a:t>
            </a:r>
            <a:r>
              <a:rPr lang="en-US" altLang="zh-CN" sz="2000">
                <a:solidFill>
                  <a:schemeClr val="tx1"/>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__________</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(use) for thousands of years and prove to be extremely effective. It's simply up to us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▶10</a:t>
            </a:r>
            <a:r>
              <a:rPr lang="en-US" altLang="zh-CN" sz="2000">
                <a:solidFill>
                  <a:schemeClr val="tx1"/>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__________</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(promote) the precious heritage. </a:t>
            </a:r>
            <a:endParaRPr lang="zh-CN" altLang="zh-CN" sz="2000">
              <a:solidFill>
                <a:srgbClr val="000000"/>
              </a:solidFill>
              <a:effectLst/>
              <a:latin typeface="Times New Roman" panose="02020603050405020304" pitchFamily="18" charset="0"/>
              <a:ea typeface="方正书宋_GBK" panose="03000509000000000000" pitchFamily="65" charset="-122"/>
              <a:cs typeface="Times New Roman" panose="02020603050405020304" pitchFamily="18" charset="0"/>
            </a:endParaRPr>
          </a:p>
        </p:txBody>
      </p:sp>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8" name="矩形 57"/>
          <p:cNvSpPr/>
          <p:nvPr/>
        </p:nvSpPr>
        <p:spPr>
          <a:xfrm>
            <a:off x="329974" y="762000"/>
            <a:ext cx="11537632" cy="563118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ts val="2400"/>
              </a:lnSpc>
              <a:spcAft>
                <a:spcPct val="0"/>
              </a:spcAft>
            </a:pPr>
            <a:r>
              <a:rPr lang="zh-CN" altLang="zh-CN" sz="2000" b="1">
                <a:solidFill>
                  <a:srgbClr val="FF0000"/>
                </a:solidFill>
                <a:latin typeface="Times New Roman" panose="02020603050405020304" pitchFamily="18" charset="0"/>
                <a:ea typeface="宋体" panose="02010600030101010101" pitchFamily="2" charset="-122"/>
                <a:cs typeface="Times New Roman" panose="02020603050405020304" pitchFamily="18" charset="0"/>
              </a:rPr>
              <a:t>【解析】</a:t>
            </a:r>
            <a:r>
              <a:rPr lang="en-US" altLang="zh-CN" sz="2000" b="1">
                <a:solidFill>
                  <a:srgbClr val="FF0000"/>
                </a:solidFill>
                <a:latin typeface="Times New Roman" panose="02020603050405020304" pitchFamily="18" charset="0"/>
                <a:ea typeface="宋体" panose="02010600030101010101" pitchFamily="2" charset="-122"/>
                <a:cs typeface="Times New Roman" panose="02020603050405020304" pitchFamily="18" charset="0"/>
              </a:rPr>
              <a:t>  </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早在</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20</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世纪初</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中国人就开始接受西医</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但大部分西方人仍然对中医持怀疑态度。他们认为中医很神秘</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令人难以置信。本文介绍了中医的诸多好处及其有效性。推广中医这一珍贵遗产取决于我们自己。</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1.but/yet/while</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并列连词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中国人早在</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20</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世纪初就开始接受西医</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但大部分西方人仍然对中医持怀疑态度。根据语境可知</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空处前后为转折或对比关系</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应用并列连词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but/yet/while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2.belief</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名词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对他们来说</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中医就像古代中国一样</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是神秘而令人难以置信的。</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beyond belief</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为固定短语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表示</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令人难以置信</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belief</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3.being</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非谓语动词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句中已有谓语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空处应用非谓语动词作后置定语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修饰主语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Most of Chinese medicines,be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与主语之间为逻辑上的主谓关系</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应用现在分词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being</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4.which</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定语从句</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此处为</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介词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关系代词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引导定语从句</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先行词为</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reason,</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关系代词应用</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which,for which</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在从句中作原因状语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相当于关系副词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why</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which</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5.the</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冠词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中药通常以药丸、片剂和最常见的药草茶的形式出现。根据</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form</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后的</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of</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结构可知</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此处表示特指</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应用定冠词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the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6.on</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介词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on account of</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为固定搭配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表示</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由于</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因为</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故填介词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on</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7.slower</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形容词比较级</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中药在治疗病人疾病方面速度可能较慢</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但即使经常服用</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它们的副作用也不那么严重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因为每种草药都是为了病人的利益而开处方的</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不会对肝脏或肾脏造成伤害。根据语境可知</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此处隐含着中药与西药在治疗病人疾病方面的对比</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空处应用比较级形式</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slower</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8.taken</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状语从句的省略</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参见上题解析。此处的完整表达为</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even if they are taken frequently</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。从句</a:t>
            </a:r>
            <a:r>
              <a:rPr lang="zh-CN" altLang="zh-CN" sz="2000" smtClean="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的</a:t>
            </a:r>
            <a:endParaRPr lang="zh-CN" altLang="zh-CN" sz="2000">
              <a:solidFill>
                <a:srgbClr val="000000"/>
              </a:solidFill>
              <a:effectLst/>
              <a:latin typeface="Times New Roman" panose="02020603050405020304" pitchFamily="18" charset="0"/>
              <a:ea typeface="方正书宋_GBK" panose="03000509000000000000" pitchFamily="65" charset="-122"/>
              <a:cs typeface="Times New Roman" panose="02020603050405020304" pitchFamily="18" charset="0"/>
            </a:endParaRPr>
          </a:p>
        </p:txBody>
      </p:sp>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8" name="矩形 57"/>
          <p:cNvSpPr/>
          <p:nvPr/>
        </p:nvSpPr>
        <p:spPr>
          <a:xfrm>
            <a:off x="329974" y="762000"/>
            <a:ext cx="11537632" cy="2246769"/>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ts val="2400"/>
              </a:lnSpc>
              <a:spcAft>
                <a:spcPct val="0"/>
              </a:spcAft>
            </a:pPr>
            <a:r>
              <a:rPr lang="zh-CN" altLang="zh-CN" sz="2000" smtClean="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主语</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与主句的主语相同</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且从句含有</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be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动词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are,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因此从句的主语与</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be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动词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are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可以省略</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空处应填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taken</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9.have been used</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时态、语态和主谓一致</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很明显</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不管在西方人看来有多奇怪</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中药已经使用了几千年</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而且最终被证明是非常有效的。空处在句中作谓语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根据时间状语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for thousands of years</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和语境可知</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空处应用现在完成时。主语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Chinese medicines</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为复数形式</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空处也用复数形式</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且主语与动词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use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为被动关系</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应用被动语态。故填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have been used</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10.to promote</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非谓语动词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推广这一宝贵的遗产完全取决于我们。此处为</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"It's up to sb. to do sth."</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固定句型</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,It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在句中作形式主语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真正的主语是动词不定式</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to promote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effectLst/>
              <a:latin typeface="Times New Roman" panose="02020603050405020304" pitchFamily="18" charset="0"/>
              <a:ea typeface="方正书宋_GBK" panose="03000509000000000000" pitchFamily="65" charset="-122"/>
              <a:cs typeface="Times New Roman" panose="02020603050405020304" pitchFamily="18" charset="0"/>
            </a:endParaRPr>
          </a:p>
        </p:txBody>
      </p:sp>
    </p:spTree>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4" name="矩形 53"/>
          <p:cNvSpPr/>
          <p:nvPr/>
        </p:nvSpPr>
        <p:spPr>
          <a:xfrm>
            <a:off x="329974" y="759093"/>
            <a:ext cx="11537632" cy="532320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509905" algn="ctr">
              <a:lnSpc>
                <a:spcPts val="2400"/>
              </a:lnSpc>
              <a:spcAft>
                <a:spcPct val="0"/>
              </a:spcAft>
            </a:pPr>
            <a:r>
              <a:rPr lang="en-US"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Cloze</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3</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ctr">
              <a:lnSpc>
                <a:spcPts val="2400"/>
              </a:lnSpc>
              <a:spcAft>
                <a:spcPct val="0"/>
              </a:spcAft>
            </a:pPr>
            <a:r>
              <a:rPr lang="zh-CN"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话题</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南汉村的发展　　</a:t>
            </a:r>
            <a:r>
              <a:rPr lang="zh-CN"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主题语境</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人与社会　　</a:t>
            </a:r>
            <a:r>
              <a:rPr lang="zh-CN"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词数</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约</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230</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r>
              <a:rPr lang="zh-CN"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难度</a:t>
            </a:r>
            <a:r>
              <a:rPr lang="en-US" altLang="zh-CN" sz="2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en-US" altLang="zh-CN" sz="2000">
                <a:solidFill>
                  <a:srgbClr val="000000"/>
                </a:solidFill>
                <a:latin typeface="Times New Roman" panose="02020603050405020304" pitchFamily="18" charset="0"/>
                <a:ea typeface="宋体" panose="02010600030101010101" pitchFamily="2" charset="-122"/>
                <a:cs typeface="Segoe UI Symbol" panose="020b0502040204020203" pitchFamily="34"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[2023</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山东济南</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3</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月模考</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]When you set foot in Nanhan village, Hebei Province, you will be amazed at what you see. An ancient stone gate first greets your eyes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1</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the entrance to the village. As you explore it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2</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(far), rows of ancient buildings and carved doorways spring into view.  </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indent="508000" algn="just">
              <a:lnSpc>
                <a:spcPts val="2400"/>
              </a:lnSpc>
              <a:spcAft>
                <a:spcPct val="0"/>
              </a:spcAft>
            </a:pP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Nanhan has a long history of producing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3</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have been widely recognized as fine crafts (</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工艺品</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home and abroad. Although there has been back-and-forth in the village development, the villagers' craftsmanship has managed to survive the test of time and get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4</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(carry) forward. With the support of local authorities, the traditional crafts business has expanded over the years and increased the locals' income. They have come to believe that possessing a handicraft skill can enable them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5</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(make) a living. Liu Junchao, the youngest craftsman in the village,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6</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(start) to learn about craftsmanship at a workshop in the village after graduation from high school. He is now preparing to build a public cultural and creative education center to provide free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7</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(train) for young people who are interested in learning handicrafts, and will also use short-video platforms to release free teaching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8</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(video). </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indent="508000" algn="just">
              <a:lnSpc>
                <a:spcPts val="2400"/>
              </a:lnSpc>
              <a:spcAft>
                <a:spcPct val="0"/>
              </a:spcAft>
            </a:pP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The village has stepped up support for local craftsmen and carried out education for villagers, so more people can commit </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MS Gothic" panose="020b0609070205080204" pitchFamily="49" charset="-128"/>
              </a:rPr>
              <a:t>▶</a:t>
            </a:r>
            <a:r>
              <a:rPr lang="en-US" altLang="zh-CN" sz="2000" u="sng">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9</a:t>
            </a:r>
            <a:r>
              <a:rPr lang="zh-CN" altLang="zh-CN" sz="2000" u="sng">
                <a:solidFill>
                  <a:srgbClr val="000000"/>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(they) to taking up local craftsmanship. The idea is to carve out </a:t>
            </a:r>
            <a:r>
              <a:rPr lang="en-US" altLang="zh-CN" sz="2000" u="sng" smtClean="0">
                <a:solidFill>
                  <a:srgbClr val="80FFFF"/>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10</a:t>
            </a:r>
            <a:r>
              <a:rPr lang="en-US" altLang="zh-CN" sz="2000" smtClean="0">
                <a:solidFill>
                  <a:schemeClr val="tx1"/>
                </a:solidFill>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________</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new road of beautiful countryside that is ideal for living, working and traveling. </a:t>
            </a:r>
            <a:endParaRPr lang="zh-CN" altLang="zh-CN" sz="2000">
              <a:solidFill>
                <a:srgbClr val="000000"/>
              </a:solidFill>
              <a:effectLst/>
              <a:latin typeface="Times New Roman" panose="02020603050405020304" pitchFamily="18" charset="0"/>
              <a:ea typeface="方正书宋_GBK" panose="03000509000000000000" pitchFamily="65" charset="-122"/>
              <a:cs typeface="Times New Roman" panose="02020603050405020304" pitchFamily="18" charset="0"/>
            </a:endParaRPr>
          </a:p>
        </p:txBody>
      </p:sp>
    </p:spTree>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8" name="矩形 57"/>
          <p:cNvSpPr/>
          <p:nvPr/>
        </p:nvSpPr>
        <p:spPr>
          <a:xfrm>
            <a:off x="330200" y="762000"/>
            <a:ext cx="11537315" cy="5547360"/>
          </a:xfrm>
          <a:prstGeom prst="rect">
            <a:avLst/>
          </a:prstGeom>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2400"/>
              </a:lnSpc>
              <a:spcAft>
                <a:spcPct val="0"/>
              </a:spcAft>
            </a:pPr>
            <a:r>
              <a:rPr lang="zh-CN" altLang="zh-CN" sz="2000" b="1">
                <a:solidFill>
                  <a:srgbClr val="FF0000"/>
                </a:solidFill>
                <a:latin typeface="Times New Roman" panose="02020603050405020304" pitchFamily="18" charset="0"/>
                <a:ea typeface="宋体" panose="02010600030101010101" pitchFamily="2" charset="-122"/>
                <a:cs typeface="Times New Roman" panose="02020603050405020304" pitchFamily="18" charset="0"/>
              </a:rPr>
              <a:t>【解析】</a:t>
            </a:r>
            <a:r>
              <a:rPr lang="en-US" altLang="zh-CN" sz="2000" b="1">
                <a:solidFill>
                  <a:srgbClr val="FF0000"/>
                </a:solidFill>
                <a:latin typeface="Times New Roman" panose="02020603050405020304" pitchFamily="18" charset="0"/>
                <a:ea typeface="宋体" panose="02010600030101010101" pitchFamily="2" charset="-122"/>
                <a:cs typeface="Times New Roman" panose="02020603050405020304" pitchFamily="18" charset="0"/>
              </a:rPr>
              <a:t>  </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本文介绍了以手工艺品而出名的河北南汉村的发展。</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1.at</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介词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在村口</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一扇古老的石门首先映入眼帘。在某个</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小地点</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时</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可用介词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the entrance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意为</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在入口处</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2.further/farther</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副词比较级</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上文介绍的是村口的石门</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下文介绍的是成排的古建筑和雕刻的门廊</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此处承上启下</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表示</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当你再往前探索时</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应用副词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far</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的比较级形式</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表示</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更远</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再往前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further/farther</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3.what</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宾语从句</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南汉村有着生产在国内外被公认为精美工艺品的产品的悠久历史。空处引导宾语从句</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作</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producing</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的宾语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从句中缺少主语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表示</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en-US" altLang="zh-CN" sz="2000">
                <a:solidFill>
                  <a:srgbClr val="000000"/>
                </a:solidFill>
                <a:latin typeface="宋体" panose="02010600030101010101" pitchFamily="2" charset="-122"/>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的事物</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应用连接代词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what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4.carried</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语态</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虽然村庄的发展来回反复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但村民的手艺终于经受住了时间的考验</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并得以保留。</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carry sth. forward"</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保留某物</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为固定搭配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分析句子结构可知</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此处要用其被动形式</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即</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get carried forward</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carried</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5.to make</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非谓语动词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enable sb. to do sth.</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为固定用法</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意为</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使某人能够做某事</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to make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6.started</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时态</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根据空后的</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after graduation from high school</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可知</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此处叙述的是过去的事情</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应用一般过去时</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started</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7.training</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名词</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他目前正在准备建设一个公共文创教育中心</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为有兴趣学习手工艺的年轻人提供免费培训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还将利用短视频平台发布免费教学视频。根据空前的形容词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free</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可知</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空处应用名词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training,</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意为</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培训</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训练</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为不可数名词。故填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training</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gn="just">
              <a:lnSpc>
                <a:spcPts val="2400"/>
              </a:lnSpc>
              <a:spcAft>
                <a:spcPct val="0"/>
              </a:spcAft>
            </a:pPr>
            <a:r>
              <a:rPr lang="en-US"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8.videos</a:t>
            </a:r>
            <a:r>
              <a:rPr lang="zh-CN" altLang="zh-CN" sz="2000">
                <a:solidFill>
                  <a:srgbClr val="00FFFF"/>
                </a:solidFill>
                <a:latin typeface="Times New Roman" panose="02020603050405020304" pitchFamily="18" charset="0"/>
                <a:ea typeface="宋体" panose="02010600030101010101" pitchFamily="2" charset="-122"/>
                <a:cs typeface="Times New Roman" panose="02020603050405020304" pitchFamily="18" charset="0"/>
              </a:rPr>
              <a:t>　名词复数</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参见上题解析。</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video</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为可数名词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其前无限定词</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且教学视频不止一个</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应用其复数形式</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故填</a:t>
            </a:r>
            <a:r>
              <a:rPr lang="en-US"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videos</a:t>
            </a:r>
            <a:r>
              <a:rPr lang="zh-CN" altLang="zh-CN" sz="20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a:solidFill>
                <a:srgbClr val="000000"/>
              </a:solidFill>
              <a:latin typeface="Times New Roman" panose="02020603050405020304" pitchFamily="18" charset="0"/>
              <a:ea typeface="方正书宋_GBK" panose="03000509000000000000" pitchFamily="65" charset="-122"/>
              <a:cs typeface="Times New Roman" panose="02020603050405020304" pitchFamily="18" charset="0"/>
            </a:endParaRPr>
          </a:p>
          <a:p>
            <a:pPr>
              <a:lnSpc>
                <a:spcPts val="2400"/>
              </a:lnSpc>
              <a:spcAft>
                <a:spcPct val="0"/>
              </a:spcAft>
            </a:pPr>
            <a:endParaRPr lang="zh-CN" altLang="zh-CN" sz="2000">
              <a:solidFill>
                <a:srgbClr val="000000"/>
              </a:solidFill>
              <a:effectLst/>
              <a:latin typeface="Times New Roman" panose="02020603050405020304" pitchFamily="18" charset="0"/>
              <a:ea typeface="方正书宋_GBK" panose="03000509000000000000" pitchFamily="65" charset="-122"/>
              <a:cs typeface="Times New Roman" panose="02020603050405020304" pitchFamily="18" charset="0"/>
            </a:endParaRPr>
          </a:p>
        </p:txBody>
      </p:sp>
    </p:spTree>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https://d.book118.com/698132022007006046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新罗马雅黑">
      <a:majorFont>
        <a:latin typeface="Times New Roman"/>
        <a:ea typeface="微软雅黑"/>
        <a:cs typeface="Arial"/>
      </a:majorFont>
      <a:minorFont>
        <a:latin typeface="Times New Roman"/>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225</Paragraphs>
  <Slides>35</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35</vt:i4>
      </vt:variant>
    </vt:vector>
  </HeadingPairs>
  <TitlesOfParts>
    <vt:vector baseType="lpstr" size="44">
      <vt:lpstr>Arial</vt:lpstr>
      <vt:lpstr>Calibri</vt:lpstr>
      <vt:lpstr>Times New Roman</vt:lpstr>
      <vt:lpstr>微软雅黑</vt:lpstr>
      <vt:lpstr>宋体</vt:lpstr>
      <vt:lpstr>方正书宋_GBK</vt:lpstr>
      <vt:lpstr>Segoe UI Symbol</vt:lpstr>
      <vt:lpstr>MS Gothic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2024-09-26T18:31:01.275</cp:lastPrinted>
  <dcterms:created xsi:type="dcterms:W3CDTF">2024-09-26T10:31:01Z</dcterms:created>
  <dcterms:modified xsi:type="dcterms:W3CDTF">2024-09-26T10:31:02Z</dcterms:modified>
</cp:coreProperties>
</file>