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C7A74-79A0-44DB-B7AC-F3BE0C021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637C4-00CB-4F57-AED6-A13D38B6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DFFB4-FF13-4605-89B3-FE8F5907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731B1-5D91-40EF-A606-859B7092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41CD5-D6D6-4CEE-97FA-DFA1A158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85BED-3EFC-4B3D-9729-A537B75E6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86ED1-9744-4548-827C-2ED245AD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93099-A232-4E5E-9066-EEFD8A8A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7E553-F2A4-4695-BD2F-F2BFAF334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690D4-EF02-4359-9BA1-F21325683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8AF4E-C4D6-4172-9B70-038806A0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618" r:id="rId2"/>
    <p:sldLayoutId id="2147497619" r:id="rId3"/>
    <p:sldLayoutId id="2147497620" r:id="rId4"/>
    <p:sldLayoutId id="2147497621" r:id="rId5"/>
    <p:sldLayoutId id="2147497622" r:id="rId6"/>
    <p:sldLayoutId id="2147497623" r:id="rId7"/>
    <p:sldLayoutId id="2147497624" r:id="rId8"/>
    <p:sldLayoutId id="2147497625" r:id="rId9"/>
    <p:sldLayoutId id="2147497626" r:id="rId10"/>
    <p:sldLayoutId id="21474976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tags" Target="../tags/tag4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9.xml" /><Relationship Id="rId11" Type="http://schemas.openxmlformats.org/officeDocument/2006/relationships/tags" Target="../tags/tag430.xml" /><Relationship Id="rId12" Type="http://schemas.openxmlformats.org/officeDocument/2006/relationships/tags" Target="../tags/tag431.xml" /><Relationship Id="rId13" Type="http://schemas.openxmlformats.org/officeDocument/2006/relationships/tags" Target="../tags/tag432.xml" /><Relationship Id="rId14" Type="http://schemas.openxmlformats.org/officeDocument/2006/relationships/tags" Target="../tags/tag433.xml" /><Relationship Id="rId15" Type="http://schemas.openxmlformats.org/officeDocument/2006/relationships/tags" Target="../tags/tag434.xml" /><Relationship Id="rId16" Type="http://schemas.openxmlformats.org/officeDocument/2006/relationships/tags" Target="../tags/tag435.xml" /><Relationship Id="rId17" Type="http://schemas.openxmlformats.org/officeDocument/2006/relationships/tags" Target="../tags/tag436.xml" /><Relationship Id="rId18" Type="http://schemas.openxmlformats.org/officeDocument/2006/relationships/tags" Target="../tags/tag437.xml" /><Relationship Id="rId19" Type="http://schemas.openxmlformats.org/officeDocument/2006/relationships/tags" Target="../tags/tag438.xml" /><Relationship Id="rId2" Type="http://schemas.openxmlformats.org/officeDocument/2006/relationships/tags" Target="../tags/tag421.xml" /><Relationship Id="rId20" Type="http://schemas.openxmlformats.org/officeDocument/2006/relationships/tags" Target="../tags/tag439.xml" /><Relationship Id="rId21" Type="http://schemas.openxmlformats.org/officeDocument/2006/relationships/tags" Target="../tags/tag440.xml" /><Relationship Id="rId22" Type="http://schemas.openxmlformats.org/officeDocument/2006/relationships/tags" Target="../tags/tag441.xml" /><Relationship Id="rId23" Type="http://schemas.openxmlformats.org/officeDocument/2006/relationships/tags" Target="../tags/tag442.xml" /><Relationship Id="rId24" Type="http://schemas.openxmlformats.org/officeDocument/2006/relationships/tags" Target="../tags/tag443.xml" /><Relationship Id="rId25" Type="http://schemas.openxmlformats.org/officeDocument/2006/relationships/tags" Target="../tags/tag444.xml" /><Relationship Id="rId26" Type="http://schemas.openxmlformats.org/officeDocument/2006/relationships/tags" Target="../tags/tag445.xml" /><Relationship Id="rId27" Type="http://schemas.openxmlformats.org/officeDocument/2006/relationships/tags" Target="../tags/tag446.xml" /><Relationship Id="rId28" Type="http://schemas.openxmlformats.org/officeDocument/2006/relationships/tags" Target="../tags/tag447.xml" /><Relationship Id="rId29" Type="http://schemas.openxmlformats.org/officeDocument/2006/relationships/tags" Target="../tags/tag448.xml" /><Relationship Id="rId3" Type="http://schemas.openxmlformats.org/officeDocument/2006/relationships/tags" Target="../tags/tag422.xml" /><Relationship Id="rId30" Type="http://schemas.openxmlformats.org/officeDocument/2006/relationships/tags" Target="../tags/tag449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tags" Target="../tags/tag426.xml" /><Relationship Id="rId8" Type="http://schemas.openxmlformats.org/officeDocument/2006/relationships/tags" Target="../tags/tag427.xml" /><Relationship Id="rId9" Type="http://schemas.openxmlformats.org/officeDocument/2006/relationships/tags" Target="../tags/tag4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8.xml" /><Relationship Id="rId11" Type="http://schemas.openxmlformats.org/officeDocument/2006/relationships/tags" Target="../tags/tag459.xml" /><Relationship Id="rId12" Type="http://schemas.openxmlformats.org/officeDocument/2006/relationships/tags" Target="../tags/tag460.xml" /><Relationship Id="rId13" Type="http://schemas.openxmlformats.org/officeDocument/2006/relationships/tags" Target="../tags/tag461.xml" /><Relationship Id="rId14" Type="http://schemas.openxmlformats.org/officeDocument/2006/relationships/tags" Target="../tags/tag462.xml" /><Relationship Id="rId15" Type="http://schemas.openxmlformats.org/officeDocument/2006/relationships/tags" Target="../tags/tag463.xml" /><Relationship Id="rId16" Type="http://schemas.openxmlformats.org/officeDocument/2006/relationships/tags" Target="../tags/tag464.xml" /><Relationship Id="rId17" Type="http://schemas.openxmlformats.org/officeDocument/2006/relationships/tags" Target="../tags/tag465.xml" /><Relationship Id="rId2" Type="http://schemas.openxmlformats.org/officeDocument/2006/relationships/tags" Target="../tags/tag45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Relationship Id="rId6" Type="http://schemas.openxmlformats.org/officeDocument/2006/relationships/tags" Target="../tags/tag454.xml" /><Relationship Id="rId7" Type="http://schemas.openxmlformats.org/officeDocument/2006/relationships/tags" Target="../tags/tag455.xml" /><Relationship Id="rId8" Type="http://schemas.openxmlformats.org/officeDocument/2006/relationships/tags" Target="../tags/tag456.xml" /><Relationship Id="rId9" Type="http://schemas.openxmlformats.org/officeDocument/2006/relationships/tags" Target="../tags/tag4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1.xml" /><Relationship Id="rId11" Type="http://schemas.openxmlformats.org/officeDocument/2006/relationships/tags" Target="../tags/tag482.xml" /><Relationship Id="rId12" Type="http://schemas.openxmlformats.org/officeDocument/2006/relationships/tags" Target="../tags/tag483.xml" /><Relationship Id="rId13" Type="http://schemas.openxmlformats.org/officeDocument/2006/relationships/tags" Target="../tags/tag484.xml" /><Relationship Id="rId14" Type="http://schemas.openxmlformats.org/officeDocument/2006/relationships/tags" Target="../tags/tag485.xml" /><Relationship Id="rId15" Type="http://schemas.openxmlformats.org/officeDocument/2006/relationships/tags" Target="../tags/tag486.xml" /><Relationship Id="rId16" Type="http://schemas.openxmlformats.org/officeDocument/2006/relationships/tags" Target="../tags/tag487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tags" Target="../tags/tag478.xml" /><Relationship Id="rId8" Type="http://schemas.openxmlformats.org/officeDocument/2006/relationships/tags" Target="../tags/tag479.xml" /><Relationship Id="rId9" Type="http://schemas.openxmlformats.org/officeDocument/2006/relationships/tags" Target="../tags/tag4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8.xml" /><Relationship Id="rId11" Type="http://schemas.openxmlformats.org/officeDocument/2006/relationships/tags" Target="../tags/tag509.xml" /><Relationship Id="rId12" Type="http://schemas.openxmlformats.org/officeDocument/2006/relationships/tags" Target="../tags/tag510.xml" /><Relationship Id="rId13" Type="http://schemas.openxmlformats.org/officeDocument/2006/relationships/tags" Target="../tags/tag511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3.xml" /><Relationship Id="rId11" Type="http://schemas.openxmlformats.org/officeDocument/2006/relationships/tags" Target="../tags/tag524.xml" /><Relationship Id="rId12" Type="http://schemas.openxmlformats.org/officeDocument/2006/relationships/tags" Target="../tags/tag525.xml" /><Relationship Id="rId13" Type="http://schemas.openxmlformats.org/officeDocument/2006/relationships/tags" Target="../tags/tag526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2130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加强竞争对手分析，调整销售策略的工作方案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分析竞争对手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调整销售策略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制定实施计划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加强团队建设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持续改进与优化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分析竞争对手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确定竞争对手范围</a:t>
            </a:r>
            <a:endParaRPr lang="zh-CN" altLang="en-US"/>
          </a:p>
        </p:txBody>
      </p:sp>
      <p:sp>
        <p:nvSpPr>
          <p:cNvPr id="1050400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确定行业：明确竞争对手所在的行业领域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2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筛选企业：根据企业规模、市场份额、产品类型等因素筛选潜在竞争对手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分析竞争关系：分析竞争对手之间的竞争关系，确定主要竞争对手和次要竞争对手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6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持续关注：定期更新竞争对手信息，及时调整竞争对手范围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分析竞争对手产品特点</a:t>
            </a:r>
            <a:endParaRPr lang="zh-CN" altLang="en-US"/>
          </a:p>
        </p:txBody>
      </p:sp>
      <p:sp>
        <p:nvSpPr>
          <p:cNvPr id="1050452" name="矩形 31"/>
          <p:cNvSpPr/>
          <p:nvPr>
            <p:custDataLst>
              <p:tags r:id="rId2"/>
            </p:custDataLst>
          </p:nvPr>
        </p:nvSpPr>
        <p:spPr>
          <a:xfrm>
            <a:off x="3697066" y="1099950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竞争对手的产品定位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4" name="矩形 4"/>
          <p:cNvSpPr/>
          <p:nvPr>
            <p:custDataLst>
              <p:tags r:id="rId3"/>
            </p:custDataLst>
          </p:nvPr>
        </p:nvSpPr>
        <p:spPr>
          <a:xfrm>
            <a:off x="3697066" y="1967485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6" name="矩形 5"/>
          <p:cNvSpPr/>
          <p:nvPr>
            <p:custDataLst>
              <p:tags r:id="rId4"/>
            </p:custDataLst>
          </p:nvPr>
        </p:nvSpPr>
        <p:spPr>
          <a:xfrm>
            <a:off x="3697066" y="2835019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竞争对手的产品劣势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8" name="矩形 7"/>
          <p:cNvSpPr/>
          <p:nvPr>
            <p:custDataLst>
              <p:tags r:id="rId5"/>
            </p:custDataLst>
          </p:nvPr>
        </p:nvSpPr>
        <p:spPr>
          <a:xfrm>
            <a:off x="3697066" y="3702554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竞争对手的产品创新点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0" name="矩形 3"/>
          <p:cNvSpPr/>
          <p:nvPr>
            <p:custDataLst>
              <p:tags r:id="rId6"/>
            </p:custDataLst>
          </p:nvPr>
        </p:nvSpPr>
        <p:spPr>
          <a:xfrm>
            <a:off x="3697066" y="4570089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竞争对手的产品价格策略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2" name="矩形 6"/>
          <p:cNvSpPr/>
          <p:nvPr>
            <p:custDataLst>
              <p:tags r:id="rId7"/>
            </p:custDataLst>
          </p:nvPr>
        </p:nvSpPr>
        <p:spPr>
          <a:xfrm>
            <a:off x="3697066" y="5437623"/>
            <a:ext cx="4798573" cy="73997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竞争对手的产品销售渠道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了解竞争对手市场占有率</a:t>
            </a:r>
            <a:endParaRPr lang="zh-CN" altLang="en-US"/>
          </a:p>
        </p:txBody>
      </p:sp>
      <p:sp>
        <p:nvSpPr>
          <p:cNvPr id="105050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3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4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4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收集竞争对手的市场份额数据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找出竞争对手市场份额高的原因和优势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比较竞争对手的市场份额与自身市场份额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5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分析竞争对手的市场份额变化趋势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分析竞争对手营销策略</a:t>
            </a:r>
            <a:endParaRPr lang="zh-CN" altLang="en-US"/>
          </a:p>
        </p:txBody>
      </p:sp>
      <p:sp>
        <p:nvSpPr>
          <p:cNvPr id="105059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竞争对手的促销策略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竞争对手的产品定位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竞争对手的价格策略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竞争对手的渠道策略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7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调整销售策略</a:t>
            </a:r>
            <a:endParaRPr lang="zh-CN" altLang="en-US"/>
          </a:p>
        </p:txBody>
      </p:sp>
      <p:sp>
        <p:nvSpPr>
          <p:cNvPr id="105067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优化产品定价</a:t>
            </a:r>
            <a:endParaRPr lang="zh-CN" altLang="en-US"/>
          </a:p>
        </p:txBody>
      </p:sp>
      <p:sp>
        <p:nvSpPr>
          <p:cNvPr id="1050994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市场调研：了解竞争对手的产品定价和消费者需求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6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成本分析：计算产品的成本和利润空间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8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定价策略：根据市场需求和成本制定合适的定价策略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0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价格调整：根据市场反馈和销售情况适时调整产品价格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制定有针对性的营销策略</a:t>
            </a:r>
            <a:endParaRPr lang="zh-CN" altLang="en-US"/>
          </a:p>
        </p:txBody>
      </p:sp>
      <p:sp>
        <p:nvSpPr>
          <p:cNvPr id="1051046" name="矩形 15"/>
          <p:cNvSpPr/>
          <p:nvPr>
            <p:custDataLst>
              <p:tags r:id="rId2"/>
            </p:custDataLst>
          </p:nvPr>
        </p:nvSpPr>
        <p:spPr>
          <a:xfrm>
            <a:off x="2467147" y="1172592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分析竞争对手的优势和劣势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8" name="任意多边形 17"/>
          <p:cNvSpPr/>
          <p:nvPr>
            <p:custDataLst>
              <p:tags r:id="rId3"/>
            </p:custDataLst>
          </p:nvPr>
        </p:nvSpPr>
        <p:spPr>
          <a:xfrm flipV="1">
            <a:off x="2389662" y="1099950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0" name="任意多边形 18"/>
          <p:cNvSpPr/>
          <p:nvPr>
            <p:custDataLst>
              <p:tags r:id="rId4"/>
            </p:custDataLst>
          </p:nvPr>
        </p:nvSpPr>
        <p:spPr>
          <a:xfrm flipH="1">
            <a:off x="8504474" y="1533378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2" name="矩形 27"/>
          <p:cNvSpPr/>
          <p:nvPr>
            <p:custDataLst>
              <p:tags r:id="rId5"/>
            </p:custDataLst>
          </p:nvPr>
        </p:nvSpPr>
        <p:spPr>
          <a:xfrm>
            <a:off x="2467147" y="2272709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确定自己的目标市场和客户群体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4" name="任意多边形 29"/>
          <p:cNvSpPr/>
          <p:nvPr>
            <p:custDataLst>
              <p:tags r:id="rId6"/>
            </p:custDataLst>
          </p:nvPr>
        </p:nvSpPr>
        <p:spPr>
          <a:xfrm flipV="1">
            <a:off x="2389662" y="2200067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6" name="任意多边形 30"/>
          <p:cNvSpPr/>
          <p:nvPr>
            <p:custDataLst>
              <p:tags r:id="rId7"/>
            </p:custDataLst>
          </p:nvPr>
        </p:nvSpPr>
        <p:spPr>
          <a:xfrm flipH="1">
            <a:off x="8504474" y="2633496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58" name="矩形 5"/>
          <p:cNvSpPr/>
          <p:nvPr>
            <p:custDataLst>
              <p:tags r:id="rId8"/>
            </p:custDataLst>
          </p:nvPr>
        </p:nvSpPr>
        <p:spPr>
          <a:xfrm>
            <a:off x="2467147" y="3372826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制定针对性的产品和价格策略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0" name="任意多边形 7"/>
          <p:cNvSpPr/>
          <p:nvPr>
            <p:custDataLst>
              <p:tags r:id="rId9"/>
            </p:custDataLst>
          </p:nvPr>
        </p:nvSpPr>
        <p:spPr>
          <a:xfrm flipV="1">
            <a:off x="2389662" y="3300184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62" name="任意多边形 8"/>
          <p:cNvSpPr/>
          <p:nvPr>
            <p:custDataLst>
              <p:tags r:id="rId10"/>
            </p:custDataLst>
          </p:nvPr>
        </p:nvSpPr>
        <p:spPr>
          <a:xfrm flipH="1">
            <a:off x="8504474" y="3733613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64" name="矩形 10"/>
          <p:cNvSpPr/>
          <p:nvPr>
            <p:custDataLst>
              <p:tags r:id="rId11"/>
            </p:custDataLst>
          </p:nvPr>
        </p:nvSpPr>
        <p:spPr>
          <a:xfrm>
            <a:off x="2467147" y="4472943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优化销售渠道和推广方式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6" name="任意多边形 12"/>
          <p:cNvSpPr/>
          <p:nvPr>
            <p:custDataLst>
              <p:tags r:id="rId12"/>
            </p:custDataLst>
          </p:nvPr>
        </p:nvSpPr>
        <p:spPr>
          <a:xfrm flipV="1">
            <a:off x="2389662" y="4400302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68" name="任意多边形 13"/>
          <p:cNvSpPr/>
          <p:nvPr>
            <p:custDataLst>
              <p:tags r:id="rId13"/>
            </p:custDataLst>
          </p:nvPr>
        </p:nvSpPr>
        <p:spPr>
          <a:xfrm flipH="1">
            <a:off x="8504474" y="4833730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70" name="矩形 19"/>
          <p:cNvSpPr/>
          <p:nvPr>
            <p:custDataLst>
              <p:tags r:id="rId14"/>
            </p:custDataLst>
          </p:nvPr>
        </p:nvSpPr>
        <p:spPr>
          <a:xfrm>
            <a:off x="2467147" y="5573060"/>
            <a:ext cx="7260935" cy="5327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跟踪并评估营销策略的效果，及时调整和优化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2" name="任意多边形 21"/>
          <p:cNvSpPr/>
          <p:nvPr>
            <p:custDataLst>
              <p:tags r:id="rId15"/>
            </p:custDataLst>
          </p:nvPr>
        </p:nvSpPr>
        <p:spPr>
          <a:xfrm flipV="1">
            <a:off x="2389662" y="5500419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74" name="任意多边形 22"/>
          <p:cNvSpPr/>
          <p:nvPr>
            <p:custDataLst>
              <p:tags r:id="rId16"/>
            </p:custDataLst>
          </p:nvPr>
        </p:nvSpPr>
        <p:spPr>
          <a:xfrm flipH="1">
            <a:off x="8504474" y="5933847"/>
            <a:ext cx="1298671" cy="24456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提升销售渠道覆盖率</a:t>
            </a:r>
            <a:endParaRPr lang="zh-CN" altLang="en-US"/>
          </a:p>
        </p:txBody>
      </p:sp>
      <p:sp>
        <p:nvSpPr>
          <p:cNvPr id="10511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1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1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1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优化销售渠道布局，提高覆盖率和效率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加强与合作伙伴的沟通和合作，共同提升销售渠道覆盖率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分析现有销售渠道，找出薄弱环节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1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拓展新的销售渠道，如电商平台、社交媒体等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加强售后服务体系建设</a:t>
            </a:r>
            <a:endParaRPr lang="zh-CN" altLang="en-US"/>
          </a:p>
        </p:txBody>
      </p:sp>
      <p:sp>
        <p:nvSpPr>
          <p:cNvPr id="1051188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0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2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建立完善的售后服务体系，提高客户满意度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194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6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提供多样化的售后服务方式，满足不同客户的需求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200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02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04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加强售后服务团队的培训，提高服务水平和效率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206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08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10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定期收集客户反馈，不断改进售后服务体系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2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制定实施计划</a:t>
            </a:r>
            <a:endParaRPr lang="zh-CN" altLang="en-US"/>
          </a:p>
        </p:txBody>
      </p:sp>
      <p:sp>
        <p:nvSpPr>
          <p:cNvPr id="105125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确定实施时间表</a:t>
            </a:r>
            <a:endParaRPr lang="zh-CN" altLang="en-US"/>
          </a:p>
        </p:txBody>
      </p:sp>
      <p:sp>
        <p:nvSpPr>
          <p:cNvPr id="10515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制定时间表：明确每个阶段的开始和结束时间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2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分阶段实施：将实施计划分为几个阶段，每个阶段都有明确的目标和任务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8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设定里程碑：在每个阶段设定里程碑，以便于监控进度和调整计划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94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定期检查：定期检查实施进度，确保按时完成任务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0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https://d.book118.com/698132130026006027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6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1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加强竞争对手分析，调整销售策略的工作方案</vt:lpstr>
      <vt:lpstr>目录</vt:lpstr>
      <vt:lpstr>分析竞争对手</vt:lpstr>
      <vt:lpstr>确定竞争对手范围</vt:lpstr>
      <vt:lpstr>分析竞争对手产品特点</vt:lpstr>
      <vt:lpstr>了解竞争对手市场占有率</vt:lpstr>
      <vt:lpstr>分析竞争对手营销策略</vt:lpstr>
      <vt:lpstr>调整销售策略</vt:lpstr>
      <vt:lpstr>优化产品定价</vt:lpstr>
      <vt:lpstr>制定有针对性的营销策略</vt:lpstr>
      <vt:lpstr>提升销售渠道覆盖率</vt:lpstr>
      <vt:lpstr>加强售后服务体系建设</vt:lpstr>
      <vt:lpstr>制定实施计划</vt:lpstr>
      <vt:lpstr>确定实施时间表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2024-09-04T21:29:02.485</cp:lastPrinted>
  <dcterms:created xsi:type="dcterms:W3CDTF">2024-09-04T13:29:02Z</dcterms:created>
  <dcterms:modified xsi:type="dcterms:W3CDTF">2024-09-04T13:29:05Z</dcterms:modified>
</cp:coreProperties>
</file>