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001125" cy="5039995"/>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6AF704-B559-43C6-8C29-EB530F61E0F5}"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74688" y="1143000"/>
            <a:ext cx="5508625"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498F02-6816-45C3-AEBD-CE1F64FF7157}"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5498F02-6816-45C3-AEBD-CE1F64FF7157}"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D1133C-97A8-42E4-B1FD-B1FD114FD1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CCA8C-1C8C-4A97-A222-C0C54D07E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48AD27-078B-4417-AAC8-05FF788AA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2184B1-464E-41C2-A748-C0A48BEC14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DE3602-1929-499F-9AC8-A5500A216F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B82D76-F3FD-452D-A847-D880A24785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CC0F5E-4656-44C7-BB86-C653B7DD9D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2CD0EE-0286-4B9E-AB7C-10A8210E56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07C2CA-7E71-439F-95CB-D5E0FD0EE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78AE99-55BD-4341-90E7-3A1BE86F2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65DCB-4162-4691-B598-F91621DD3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75085" y="1565764"/>
            <a:ext cx="7650956" cy="1080400"/>
          </a:xfrm>
        </p:spPr>
        <p:txBody>
          <a:bodyPr/>
          <a:lstStyle/>
          <a:p>
            <a:r>
              <a:rPr lang="zh-CN" altLang="en-US"/>
              <a:t>单击此处编辑母版标题样式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11027" y="3238868"/>
            <a:ext cx="7650956" cy="1001062"/>
          </a:xfrm>
        </p:spPr>
        <p:txBody>
          <a:bodyPr anchor="t"/>
          <a:lstStyle>
            <a:lvl1pPr algn="l">
              <a:defRPr sz="35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11027" y="2136300"/>
            <a:ext cx="7650956" cy="1102568"/>
          </a:xfrm>
        </p:spPr>
        <p:txBody>
          <a:bodyPr anchor="b"/>
          <a:lstStyle>
            <a:lvl1pPr marL="0" indent="0">
              <a:buNone/>
              <a:defRPr sz="1800">
                <a:solidFill>
                  <a:schemeClr val="tx1">
                    <a:tint val="75000"/>
                  </a:schemeClr>
                </a:solidFill>
              </a:defRPr>
            </a:lvl1pPr>
            <a:lvl2pPr marL="401320" indent="0">
              <a:buNone/>
              <a:defRPr sz="1600">
                <a:solidFill>
                  <a:schemeClr val="tx1">
                    <a:tint val="75000"/>
                  </a:schemeClr>
                </a:solidFill>
              </a:defRPr>
            </a:lvl2pPr>
            <a:lvl3pPr marL="802005" indent="0">
              <a:buNone/>
              <a:defRPr sz="1400">
                <a:solidFill>
                  <a:schemeClr val="tx1">
                    <a:tint val="75000"/>
                  </a:schemeClr>
                </a:solidFill>
              </a:defRPr>
            </a:lvl3pPr>
            <a:lvl4pPr marL="1203325" indent="0">
              <a:buNone/>
              <a:defRPr sz="1200">
                <a:solidFill>
                  <a:schemeClr val="tx1">
                    <a:tint val="75000"/>
                  </a:schemeClr>
                </a:solidFill>
              </a:defRPr>
            </a:lvl4pPr>
            <a:lvl5pPr marL="1604645" indent="0">
              <a:buNone/>
              <a:defRPr sz="1200">
                <a:solidFill>
                  <a:schemeClr val="tx1">
                    <a:tint val="75000"/>
                  </a:schemeClr>
                </a:solidFill>
              </a:defRPr>
            </a:lvl5pPr>
            <a:lvl6pPr marL="2005965" indent="0">
              <a:buNone/>
              <a:defRPr sz="1200">
                <a:solidFill>
                  <a:schemeClr val="tx1">
                    <a:tint val="75000"/>
                  </a:schemeClr>
                </a:solidFill>
              </a:defRPr>
            </a:lvl6pPr>
            <a:lvl7pPr marL="2406650" indent="0">
              <a:buNone/>
              <a:defRPr sz="1200">
                <a:solidFill>
                  <a:schemeClr val="tx1">
                    <a:tint val="75000"/>
                  </a:schemeClr>
                </a:solidFill>
              </a:defRPr>
            </a:lvl7pPr>
            <a:lvl8pPr marL="2807970" indent="0">
              <a:buNone/>
              <a:defRPr sz="1200">
                <a:solidFill>
                  <a:schemeClr val="tx1">
                    <a:tint val="75000"/>
                  </a:schemeClr>
                </a:solidFill>
              </a:defRPr>
            </a:lvl8pPr>
            <a:lvl9pPr marL="3209290" indent="0">
              <a:buNone/>
              <a:defRPr sz="12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450056" y="1176073"/>
            <a:ext cx="3975497" cy="3326374"/>
          </a:xfrm>
        </p:spPr>
        <p:txBody>
          <a:bodyPr/>
          <a:lstStyle>
            <a:lvl1pPr>
              <a:defRPr sz="2500"/>
            </a:lvl1pPr>
            <a:lvl2pPr>
              <a:defRPr sz="21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575572" y="1176073"/>
            <a:ext cx="3975497" cy="3326374"/>
          </a:xfrm>
        </p:spPr>
        <p:txBody>
          <a:bodyPr/>
          <a:lstStyle>
            <a:lvl1pPr>
              <a:defRPr sz="2500"/>
            </a:lvl1pPr>
            <a:lvl2pPr>
              <a:defRPr sz="21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0056" y="1128237"/>
            <a:ext cx="3977060" cy="470195"/>
          </a:xfrm>
        </p:spPr>
        <p:txBody>
          <a:bodyPr anchor="b"/>
          <a:lstStyle>
            <a:lvl1pPr marL="0" indent="0">
              <a:buNone/>
              <a:defRPr sz="2100" b="1"/>
            </a:lvl1pPr>
            <a:lvl2pPr marL="401320" indent="0">
              <a:buNone/>
              <a:defRPr sz="1800" b="1"/>
            </a:lvl2pPr>
            <a:lvl3pPr marL="802005" indent="0">
              <a:buNone/>
              <a:defRPr sz="1600" b="1"/>
            </a:lvl3pPr>
            <a:lvl4pPr marL="1203325" indent="0">
              <a:buNone/>
              <a:defRPr sz="1400" b="1"/>
            </a:lvl4pPr>
            <a:lvl5pPr marL="1604645" indent="0">
              <a:buNone/>
              <a:defRPr sz="1400" b="1"/>
            </a:lvl5pPr>
            <a:lvl6pPr marL="2005965" indent="0">
              <a:buNone/>
              <a:defRPr sz="1400" b="1"/>
            </a:lvl6pPr>
            <a:lvl7pPr marL="2406650" indent="0">
              <a:buNone/>
              <a:defRPr sz="1400" b="1"/>
            </a:lvl7pPr>
            <a:lvl8pPr marL="2807970" indent="0">
              <a:buNone/>
              <a:defRPr sz="1400" b="1"/>
            </a:lvl8pPr>
            <a:lvl9pPr marL="3209290" indent="0">
              <a:buNone/>
              <a:defRPr sz="14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0056" y="1598433"/>
            <a:ext cx="3977060" cy="2904014"/>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572447" y="1128237"/>
            <a:ext cx="3978622" cy="470195"/>
          </a:xfrm>
        </p:spPr>
        <p:txBody>
          <a:bodyPr anchor="b"/>
          <a:lstStyle>
            <a:lvl1pPr marL="0" indent="0">
              <a:buNone/>
              <a:defRPr sz="2100" b="1"/>
            </a:lvl1pPr>
            <a:lvl2pPr marL="401320" indent="0">
              <a:buNone/>
              <a:defRPr sz="1800" b="1"/>
            </a:lvl2pPr>
            <a:lvl3pPr marL="802005" indent="0">
              <a:buNone/>
              <a:defRPr sz="1600" b="1"/>
            </a:lvl3pPr>
            <a:lvl4pPr marL="1203325" indent="0">
              <a:buNone/>
              <a:defRPr sz="1400" b="1"/>
            </a:lvl4pPr>
            <a:lvl5pPr marL="1604645" indent="0">
              <a:buNone/>
              <a:defRPr sz="1400" b="1"/>
            </a:lvl5pPr>
            <a:lvl6pPr marL="2005965" indent="0">
              <a:buNone/>
              <a:defRPr sz="1400" b="1"/>
            </a:lvl6pPr>
            <a:lvl7pPr marL="2406650" indent="0">
              <a:buNone/>
              <a:defRPr sz="1400" b="1"/>
            </a:lvl7pPr>
            <a:lvl8pPr marL="2807970" indent="0">
              <a:buNone/>
              <a:defRPr sz="1400" b="1"/>
            </a:lvl8pPr>
            <a:lvl9pPr marL="3209290" indent="0">
              <a:buNone/>
              <a:defRPr sz="14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572447" y="1598433"/>
            <a:ext cx="3978622" cy="2904014"/>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0057" y="200679"/>
            <a:ext cx="2961308" cy="854053"/>
          </a:xfrm>
        </p:spPr>
        <p:txBody>
          <a:bodyPr anchor="b"/>
          <a:lstStyle>
            <a:lvl1pPr algn="l">
              <a:defRPr sz="1800" b="1"/>
            </a:lvl1pPr>
          </a:lstStyle>
          <a:p>
            <a:r>
              <a:rPr lang="zh-CN" altLang="en-US"/>
              <a:t>单击此处编辑母版标题样式</a:t>
            </a:r>
            <a:endParaRPr lang="zh-CN" altLang="en-US"/>
          </a:p>
        </p:txBody>
      </p:sp>
      <p:sp>
        <p:nvSpPr>
          <p:cNvPr id="3" name="内容占位符 2"/>
          <p:cNvSpPr>
            <a:spLocks noGrp="1"/>
          </p:cNvSpPr>
          <p:nvPr>
            <p:ph idx="1"/>
          </p:nvPr>
        </p:nvSpPr>
        <p:spPr>
          <a:xfrm>
            <a:off x="3519190" y="200679"/>
            <a:ext cx="5031879" cy="4301768"/>
          </a:xfrm>
        </p:spPr>
        <p:txBody>
          <a:bodyPr/>
          <a:lstStyle>
            <a:lvl1pPr>
              <a:defRPr sz="2800"/>
            </a:lvl1pPr>
            <a:lvl2pPr>
              <a:defRPr sz="2500"/>
            </a:lvl2pPr>
            <a:lvl3pPr>
              <a:defRPr sz="21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450057" y="1054733"/>
            <a:ext cx="2961308" cy="3447714"/>
          </a:xfrm>
        </p:spPr>
        <p:txBody>
          <a:bodyPr/>
          <a:lstStyle>
            <a:lvl1pPr marL="0" indent="0">
              <a:buNone/>
              <a:defRPr sz="1200"/>
            </a:lvl1pPr>
            <a:lvl2pPr marL="401320" indent="0">
              <a:buNone/>
              <a:defRPr sz="1100"/>
            </a:lvl2pPr>
            <a:lvl3pPr marL="802005" indent="0">
              <a:buNone/>
              <a:defRPr sz="900"/>
            </a:lvl3pPr>
            <a:lvl4pPr marL="1203325" indent="0">
              <a:buNone/>
              <a:defRPr sz="800"/>
            </a:lvl4pPr>
            <a:lvl5pPr marL="1604645" indent="0">
              <a:buNone/>
              <a:defRPr sz="800"/>
            </a:lvl5pPr>
            <a:lvl6pPr marL="2005965" indent="0">
              <a:buNone/>
              <a:defRPr sz="800"/>
            </a:lvl6pPr>
            <a:lvl7pPr marL="2406650" indent="0">
              <a:buNone/>
              <a:defRPr sz="800"/>
            </a:lvl7pPr>
            <a:lvl8pPr marL="2807970" indent="0">
              <a:buNone/>
              <a:defRPr sz="800"/>
            </a:lvl8pPr>
            <a:lvl9pPr marL="3209290" indent="0">
              <a:buNone/>
              <a:defRPr sz="8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64284" y="3528219"/>
            <a:ext cx="5400675" cy="416526"/>
          </a:xfrm>
        </p:spPr>
        <p:txBody>
          <a:bodyPr anchor="b"/>
          <a:lstStyle>
            <a:lvl1pPr algn="l">
              <a:defRPr sz="18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1764284" y="450361"/>
            <a:ext cx="5400675" cy="3024188"/>
          </a:xfrm>
        </p:spPr>
        <p:txBody>
          <a:bodyPr/>
          <a:lstStyle>
            <a:lvl1pPr marL="0" indent="0">
              <a:buNone/>
              <a:defRPr sz="2800"/>
            </a:lvl1pPr>
            <a:lvl2pPr marL="401320" indent="0">
              <a:buNone/>
              <a:defRPr sz="2500"/>
            </a:lvl2pPr>
            <a:lvl3pPr marL="802005" indent="0">
              <a:buNone/>
              <a:defRPr sz="2100"/>
            </a:lvl3pPr>
            <a:lvl4pPr marL="1203325" indent="0">
              <a:buNone/>
              <a:defRPr sz="1800"/>
            </a:lvl4pPr>
            <a:lvl5pPr marL="1604645" indent="0">
              <a:buNone/>
              <a:defRPr sz="1800"/>
            </a:lvl5pPr>
            <a:lvl6pPr marL="2005965" indent="0">
              <a:buNone/>
              <a:defRPr sz="1800"/>
            </a:lvl6pPr>
            <a:lvl7pPr marL="2406650" indent="0">
              <a:buNone/>
              <a:defRPr sz="1800"/>
            </a:lvl7pPr>
            <a:lvl8pPr marL="2807970" indent="0">
              <a:buNone/>
              <a:defRPr sz="1800"/>
            </a:lvl8pPr>
            <a:lvl9pPr marL="3209290" indent="0">
              <a:buNone/>
              <a:defRPr sz="1800"/>
            </a:lvl9pPr>
          </a:lstStyle>
          <a:p>
            <a:endParaRPr lang="zh-CN" altLang="en-US"/>
          </a:p>
        </p:txBody>
      </p:sp>
      <p:sp>
        <p:nvSpPr>
          <p:cNvPr id="4" name="文本占位符 3"/>
          <p:cNvSpPr>
            <a:spLocks noGrp="1"/>
          </p:cNvSpPr>
          <p:nvPr>
            <p:ph type="body" sz="half" idx="2"/>
          </p:nvPr>
        </p:nvSpPr>
        <p:spPr>
          <a:xfrm>
            <a:off x="1764284" y="3944746"/>
            <a:ext cx="5400675" cy="591536"/>
          </a:xfrm>
        </p:spPr>
        <p:txBody>
          <a:bodyPr/>
          <a:lstStyle>
            <a:lvl1pPr marL="0" indent="0">
              <a:buNone/>
              <a:defRPr sz="1200"/>
            </a:lvl1pPr>
            <a:lvl2pPr marL="401320" indent="0">
              <a:buNone/>
              <a:defRPr sz="1100"/>
            </a:lvl2pPr>
            <a:lvl3pPr marL="802005" indent="0">
              <a:buNone/>
              <a:defRPr sz="900"/>
            </a:lvl3pPr>
            <a:lvl4pPr marL="1203325" indent="0">
              <a:buNone/>
              <a:defRPr sz="800"/>
            </a:lvl4pPr>
            <a:lvl5pPr marL="1604645" indent="0">
              <a:buNone/>
              <a:defRPr sz="800"/>
            </a:lvl5pPr>
            <a:lvl6pPr marL="2005965" indent="0">
              <a:buNone/>
              <a:defRPr sz="800"/>
            </a:lvl6pPr>
            <a:lvl7pPr marL="2406650" indent="0">
              <a:buNone/>
              <a:defRPr sz="800"/>
            </a:lvl7pPr>
            <a:lvl8pPr marL="2807970" indent="0">
              <a:buNone/>
              <a:defRPr sz="800"/>
            </a:lvl8pPr>
            <a:lvl9pPr marL="3209290" indent="0">
              <a:buNone/>
              <a:defRPr sz="8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25816" y="201847"/>
            <a:ext cx="2025253" cy="4300600"/>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0056" y="201847"/>
            <a:ext cx="5925741" cy="4300600"/>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14">
            <a:alphaModFix amt="57000"/>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450056" y="201846"/>
            <a:ext cx="8101013" cy="840052"/>
          </a:xfrm>
          <a:prstGeom prst="rect">
            <a:avLst/>
          </a:prstGeom>
        </p:spPr>
        <p:txBody>
          <a:bodyPr vert="horz" lIns="80229" tIns="40115" rIns="80229" bIns="40115"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450056" y="1176073"/>
            <a:ext cx="8101013" cy="3326374"/>
          </a:xfrm>
          <a:prstGeom prst="rect">
            <a:avLst/>
          </a:prstGeom>
        </p:spPr>
        <p:txBody>
          <a:bodyPr vert="horz" lIns="80229" tIns="40115" rIns="80229" bIns="40115"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50056" y="4671624"/>
            <a:ext cx="2100263" cy="268350"/>
          </a:xfrm>
          <a:prstGeom prst="rect">
            <a:avLst/>
          </a:prstGeom>
        </p:spPr>
        <p:txBody>
          <a:bodyPr vert="horz" lIns="80229" tIns="40115" rIns="80229" bIns="40115" rtlCol="0" anchor="ctr"/>
          <a:lstStyle>
            <a:defPPr>
              <a:defRPr lang="zh-CN"/>
            </a:defPPr>
            <a:lvl1pPr marL="0" algn="l" defTabSz="802005" rtl="0" eaLnBrk="1" latinLnBrk="0" hangingPunct="1">
              <a:defRPr sz="1100" kern="1200">
                <a:solidFill>
                  <a:schemeClr val="tx1">
                    <a:tint val="75000"/>
                  </a:schemeClr>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3"/>
          </p:nvPr>
        </p:nvSpPr>
        <p:spPr>
          <a:xfrm>
            <a:off x="3075385" y="4671624"/>
            <a:ext cx="2850356" cy="268350"/>
          </a:xfrm>
          <a:prstGeom prst="rect">
            <a:avLst/>
          </a:prstGeom>
        </p:spPr>
        <p:txBody>
          <a:bodyPr vert="horz" lIns="80229" tIns="40115" rIns="80229" bIns="40115" rtlCol="0" anchor="ctr"/>
          <a:lstStyle>
            <a:defPPr>
              <a:defRPr lang="zh-CN"/>
            </a:defPPr>
            <a:lvl1pPr marL="0" algn="ctr" defTabSz="802005" rtl="0" eaLnBrk="1" latinLnBrk="0" hangingPunct="1">
              <a:defRPr sz="1100" kern="1200">
                <a:solidFill>
                  <a:schemeClr val="tx1">
                    <a:tint val="75000"/>
                  </a:schemeClr>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450806" y="4671624"/>
            <a:ext cx="2100263" cy="268350"/>
          </a:xfrm>
          <a:prstGeom prst="rect">
            <a:avLst/>
          </a:prstGeom>
        </p:spPr>
        <p:txBody>
          <a:bodyPr vert="horz" lIns="80229" tIns="40115" rIns="80229" bIns="40115" rtlCol="0" anchor="ctr"/>
          <a:lstStyle>
            <a:defPPr>
              <a:defRPr lang="zh-CN"/>
            </a:defPPr>
            <a:lvl1pPr marL="0" algn="r" defTabSz="802005" rtl="0" eaLnBrk="1" latinLnBrk="0" hangingPunct="1">
              <a:defRPr sz="1100" kern="1200">
                <a:solidFill>
                  <a:schemeClr val="tx1">
                    <a:tint val="75000"/>
                  </a:schemeClr>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pic>
        <p:nvPicPr>
          <p:cNvPr id="8" name="图片 1073743875" descr="D:\qq文件\712321467\Image\C2C\Image2\{75232B38-A165-1FB7-499C-2E1C792CACB5}.png"/>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pic>
        <p:nvPicPr>
          <p:cNvPr id="9"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802005" rtl="0" eaLnBrk="1" latinLnBrk="0" hangingPunct="1">
        <a:spcBef>
          <a:spcPct val="0"/>
        </a:spcBef>
        <a:buNone/>
        <a:defRPr sz="3900" kern="1200">
          <a:solidFill>
            <a:schemeClr val="tx1"/>
          </a:solidFill>
          <a:latin typeface="+mj-lt"/>
          <a:ea typeface="+mj-ea"/>
          <a:cs typeface="+mj-cs"/>
        </a:defRPr>
      </a:lvl1pPr>
    </p:titleStyle>
    <p:bodyStyle>
      <a:lvl1pPr marL="300990" indent="-300990" algn="l" defTabSz="802005"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652145" indent="-250825" algn="l" defTabSz="802005" rtl="0" eaLnBrk="1" latinLnBrk="0" hangingPunct="1">
        <a:spcBef>
          <a:spcPct val="20000"/>
        </a:spcBef>
        <a:buFont typeface="Arial" pitchFamily="34" charset="0"/>
        <a:buChar char="–"/>
        <a:defRPr sz="2500" kern="1200">
          <a:solidFill>
            <a:schemeClr val="tx1"/>
          </a:solidFill>
          <a:latin typeface="+mn-lt"/>
          <a:ea typeface="+mn-ea"/>
          <a:cs typeface="+mn-cs"/>
        </a:defRPr>
      </a:lvl2pPr>
      <a:lvl3pPr marL="1002665" indent="-200660" algn="l" defTabSz="802005" rtl="0" eaLnBrk="1" latinLnBrk="0" hangingPunct="1">
        <a:spcBef>
          <a:spcPct val="20000"/>
        </a:spcBef>
        <a:buFont typeface="Arial" pitchFamily="34" charset="0"/>
        <a:buChar char="•"/>
        <a:defRPr sz="2100" kern="1200">
          <a:solidFill>
            <a:schemeClr val="tx1"/>
          </a:solidFill>
          <a:latin typeface="+mn-lt"/>
          <a:ea typeface="+mn-ea"/>
          <a:cs typeface="+mn-cs"/>
        </a:defRPr>
      </a:lvl3pPr>
      <a:lvl4pPr marL="1403985" indent="-200660" algn="l" defTabSz="802005"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1805305" indent="-200660" algn="l" defTabSz="802005"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206625" indent="-200660" algn="l" defTabSz="802005"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607310" indent="-200660" algn="l" defTabSz="802005"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008630" indent="-200660" algn="l" defTabSz="802005"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409950" indent="-200660" algn="l" defTabSz="802005"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tags" Target="../tags/tag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tags" Target="../tags/tag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tags" Target="../tags/tag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tags" Target="../tags/tag7.xml"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tags" Target="../tags/tag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tags" Target="../tags/tag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tags" Target="../tags/tag1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3304101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603"/>
          <p:cNvSpPr txBox="1"/>
          <p:nvPr/>
        </p:nvSpPr>
        <p:spPr bwMode="auto">
          <a:xfrm>
            <a:off x="846745" y="1806163"/>
            <a:ext cx="4522470" cy="1082675"/>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r>
              <a:rPr lang="zh-CN" altLang="en-US" sz="6600" b="1">
                <a:solidFill>
                  <a:schemeClr val="tx1"/>
                </a:solidFill>
                <a:latin typeface="华文细黑" panose="02010600040101010101" charset="-122"/>
                <a:ea typeface="华文细黑" panose="02010600040101010101" charset="-122"/>
              </a:rPr>
              <a:t>良知与悲悯</a:t>
            </a:r>
            <a:endParaRPr lang="zh-CN" altLang="en-US" sz="6600" b="1">
              <a:solidFill>
                <a:schemeClr val="tx1"/>
              </a:solidFill>
              <a:latin typeface="华文细黑" panose="02010600040101010101" charset="-122"/>
              <a:ea typeface="华文细黑" panose="02010600040101010101" charset="-122"/>
            </a:endParaRPr>
          </a:p>
        </p:txBody>
      </p:sp>
      <p:sp>
        <p:nvSpPr>
          <p:cNvPr id="3" name="TextBox 603"/>
          <p:cNvSpPr txBox="1"/>
          <p:nvPr/>
        </p:nvSpPr>
        <p:spPr bwMode="auto">
          <a:xfrm>
            <a:off x="900430" y="3096260"/>
            <a:ext cx="2217420" cy="559435"/>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r>
              <a:rPr lang="zh-CN" altLang="en-US" sz="3200" b="1">
                <a:solidFill>
                  <a:schemeClr val="tx1"/>
                </a:solidFill>
                <a:latin typeface="华文细黑" panose="02010600040101010101" charset="-122"/>
                <a:ea typeface="华文细黑" panose="02010600040101010101" charset="-122"/>
              </a:rPr>
              <a:t>第二单元</a:t>
            </a:r>
            <a:endParaRPr lang="zh-CN" altLang="en-US" sz="3200" b="1">
              <a:solidFill>
                <a:schemeClr val="tx1"/>
              </a:solidFill>
              <a:latin typeface="华文细黑" panose="02010600040101010101" charset="-122"/>
              <a:ea typeface="华文细黑" panose="02010600040101010101" charset="-122"/>
            </a:endParaRPr>
          </a:p>
        </p:txBody>
      </p:sp>
      <p:sp>
        <p:nvSpPr>
          <p:cNvPr id="4" name="TextBox 603"/>
          <p:cNvSpPr txBox="1"/>
          <p:nvPr/>
        </p:nvSpPr>
        <p:spPr bwMode="auto">
          <a:xfrm>
            <a:off x="6444778" y="359916"/>
            <a:ext cx="2376264" cy="375827"/>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2000" b="1" smtClean="0">
                <a:solidFill>
                  <a:srgbClr val="2259AA"/>
                </a:solidFill>
                <a:latin typeface="华文仿宋" panose="02010600040101010101" charset="-122"/>
                <a:ea typeface="华文仿宋" panose="02010600040101010101" charset="-122"/>
              </a:rPr>
              <a:t>统编版必修</a:t>
            </a:r>
            <a:r>
              <a:rPr lang="zh-CN" altLang="en-US" sz="2000" b="1">
                <a:solidFill>
                  <a:srgbClr val="2259AA"/>
                </a:solidFill>
                <a:latin typeface="华文仿宋" panose="02010600040101010101" charset="-122"/>
                <a:ea typeface="华文仿宋" panose="02010600040101010101" charset="-122"/>
              </a:rPr>
              <a:t>下册</a:t>
            </a:r>
            <a:endParaRPr lang="zh-CN" altLang="en-US" sz="2000" b="1">
              <a:solidFill>
                <a:srgbClr val="2259AA"/>
              </a:solidFill>
              <a:latin typeface="华文仿宋" panose="02010600040101010101" charset="-122"/>
              <a:ea typeface="华文仿宋" panose="02010600040101010101"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66972" y="398269"/>
            <a:ext cx="72008" cy="648072"/>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5" name="TextBox 603"/>
          <p:cNvSpPr txBox="1"/>
          <p:nvPr/>
        </p:nvSpPr>
        <p:spPr bwMode="auto">
          <a:xfrm>
            <a:off x="467774" y="397831"/>
            <a:ext cx="2067560" cy="559435"/>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3200" b="1" spc="600">
                <a:solidFill>
                  <a:schemeClr val="tx1"/>
                </a:solidFill>
                <a:latin typeface="华文细黑" panose="02010600040101010101" charset="-122"/>
                <a:ea typeface="华文细黑" panose="02010600040101010101" charset="-122"/>
              </a:rPr>
              <a:t>学习目标</a:t>
            </a:r>
            <a:endParaRPr lang="zh-CN" altLang="en-US" sz="3200" b="1" spc="600">
              <a:solidFill>
                <a:schemeClr val="tx1"/>
              </a:solidFill>
              <a:latin typeface="华文细黑" panose="02010600040101010101" charset="-122"/>
              <a:ea typeface="华文细黑" panose="02010600040101010101" charset="-122"/>
            </a:endParaRPr>
          </a:p>
        </p:txBody>
      </p:sp>
      <p:sp>
        <p:nvSpPr>
          <p:cNvPr id="6" name="椭圆 5"/>
          <p:cNvSpPr/>
          <p:nvPr/>
        </p:nvSpPr>
        <p:spPr>
          <a:xfrm>
            <a:off x="467955" y="1204332"/>
            <a:ext cx="386673" cy="386673"/>
          </a:xfrm>
          <a:prstGeom prst="ellipse">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r>
              <a:rPr lang="en-US" altLang="zh-CN" sz="2400" b="1">
                <a:latin typeface="华文细黑" panose="02010600040101010101" charset="-122"/>
                <a:ea typeface="华文细黑" panose="02010600040101010101" charset="-122"/>
              </a:rPr>
              <a:t>1</a:t>
            </a:r>
            <a:endParaRPr lang="en-US" altLang="zh-CN" sz="2400" b="1">
              <a:latin typeface="华文细黑" panose="02010600040101010101" charset="-122"/>
              <a:ea typeface="华文细黑" panose="02010600040101010101" charset="-122"/>
            </a:endParaRPr>
          </a:p>
        </p:txBody>
      </p:sp>
      <p:sp>
        <p:nvSpPr>
          <p:cNvPr id="7" name="矩形 6"/>
          <p:cNvSpPr/>
          <p:nvPr/>
        </p:nvSpPr>
        <p:spPr>
          <a:xfrm>
            <a:off x="468114" y="2448148"/>
            <a:ext cx="343393" cy="10801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8" name="椭圆 7"/>
          <p:cNvSpPr/>
          <p:nvPr/>
        </p:nvSpPr>
        <p:spPr>
          <a:xfrm>
            <a:off x="467955" y="2326910"/>
            <a:ext cx="386673" cy="386673"/>
          </a:xfrm>
          <a:prstGeom prst="ellipse">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lvl="0" algn="ctr">
              <a:buClrTx/>
              <a:buSzTx/>
              <a:buFontTx/>
            </a:pPr>
            <a:r>
              <a:rPr lang="en-US" altLang="zh-CN" sz="2400" b="1">
                <a:latin typeface="华文细黑" panose="02010600040101010101" charset="-122"/>
                <a:ea typeface="华文细黑" panose="02010600040101010101" charset="-122"/>
                <a:sym typeface="+mn-ea"/>
              </a:rPr>
              <a:t>2</a:t>
            </a:r>
            <a:endParaRPr lang="en-US" altLang="zh-CN" sz="2400" b="1">
              <a:latin typeface="华文细黑" panose="02010600040101010101" charset="-122"/>
              <a:ea typeface="华文细黑" panose="02010600040101010101" charset="-122"/>
              <a:sym typeface="+mn-ea"/>
            </a:endParaRPr>
          </a:p>
        </p:txBody>
      </p:sp>
      <p:sp>
        <p:nvSpPr>
          <p:cNvPr id="9" name="椭圆 8"/>
          <p:cNvSpPr/>
          <p:nvPr/>
        </p:nvSpPr>
        <p:spPr>
          <a:xfrm>
            <a:off x="467955" y="3861184"/>
            <a:ext cx="386673" cy="386673"/>
          </a:xfrm>
          <a:prstGeom prst="ellipse">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lvl="0" algn="ctr">
              <a:buClrTx/>
              <a:buSzTx/>
              <a:buFontTx/>
            </a:pPr>
            <a:r>
              <a:rPr lang="en-US" altLang="zh-CN" sz="2400" b="1">
                <a:latin typeface="华文细黑" panose="02010600040101010101" charset="-122"/>
                <a:ea typeface="华文细黑" panose="02010600040101010101" charset="-122"/>
                <a:sym typeface="+mn-ea"/>
              </a:rPr>
              <a:t>3</a:t>
            </a:r>
            <a:endParaRPr lang="en-US" altLang="zh-CN" sz="2400" b="1">
              <a:latin typeface="华文细黑" panose="02010600040101010101" charset="-122"/>
              <a:ea typeface="华文细黑" panose="02010600040101010101" charset="-122"/>
              <a:sym typeface="+mn-ea"/>
            </a:endParaRPr>
          </a:p>
        </p:txBody>
      </p:sp>
      <p:sp>
        <p:nvSpPr>
          <p:cNvPr id="2" name="文本框 1"/>
          <p:cNvSpPr txBox="1"/>
          <p:nvPr/>
        </p:nvSpPr>
        <p:spPr>
          <a:xfrm>
            <a:off x="958215" y="1087755"/>
            <a:ext cx="7505700" cy="829945"/>
          </a:xfrm>
          <a:prstGeom prst="rect">
            <a:avLst/>
          </a:prstGeom>
          <a:noFill/>
        </p:spPr>
        <p:txBody>
          <a:bodyPr wrap="square" rtlCol="0">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r>
              <a:rPr lang="zh-CN" altLang="en-US" sz="2400" b="1">
                <a:solidFill>
                  <a:srgbClr val="2259AA"/>
                </a:solidFill>
                <a:latin typeface="华文仿宋" panose="02010600040101010101" charset="-122"/>
                <a:ea typeface="华文仿宋" panose="02010600040101010101" charset="-122"/>
              </a:rPr>
              <a:t>理解作品，把握作品的悲剧意蕴，激发追求正义、坚守良知的情怀。</a:t>
            </a:r>
            <a:endParaRPr lang="zh-CN" altLang="en-US" sz="2400" b="1">
              <a:solidFill>
                <a:srgbClr val="2259AA"/>
              </a:solidFill>
              <a:latin typeface="华文仿宋" panose="02010600040101010101" charset="-122"/>
              <a:ea typeface="华文仿宋" panose="02010600040101010101" charset="-122"/>
            </a:endParaRPr>
          </a:p>
        </p:txBody>
      </p:sp>
      <p:sp>
        <p:nvSpPr>
          <p:cNvPr id="3" name="文本框 2"/>
          <p:cNvSpPr txBox="1"/>
          <p:nvPr/>
        </p:nvSpPr>
        <p:spPr>
          <a:xfrm>
            <a:off x="958215" y="2221865"/>
            <a:ext cx="6964680" cy="1198880"/>
          </a:xfrm>
          <a:prstGeom prst="rect">
            <a:avLst/>
          </a:prstGeom>
          <a:noFill/>
        </p:spPr>
        <p:txBody>
          <a:bodyPr wrap="square" rtlCol="0">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lvl="0" algn="l">
              <a:buClrTx/>
              <a:buSzTx/>
              <a:buFontTx/>
            </a:pPr>
            <a:r>
              <a:rPr lang="zh-CN" altLang="en-US" sz="2400" b="1">
                <a:solidFill>
                  <a:srgbClr val="2259AA"/>
                </a:solidFill>
                <a:latin typeface="华文仿宋" panose="02010600040101010101" charset="-122"/>
                <a:ea typeface="华文仿宋" panose="02010600040101010101" charset="-122"/>
                <a:sym typeface="+mn-ea"/>
              </a:rPr>
              <a:t>欣赏戏剧设计冲突、构思情节、塑造人物的艺术手法，体会戏剧语言的动作性和个性化，深化对戏剧体裁的认识。</a:t>
            </a:r>
            <a:endParaRPr lang="zh-CN" altLang="en-US" sz="2400" b="1">
              <a:solidFill>
                <a:srgbClr val="2259AA"/>
              </a:solidFill>
              <a:latin typeface="华文仿宋" panose="02010600040101010101" charset="-122"/>
              <a:ea typeface="华文仿宋" panose="02010600040101010101" charset="-122"/>
              <a:sym typeface="+mn-ea"/>
            </a:endParaRPr>
          </a:p>
        </p:txBody>
      </p:sp>
      <p:sp>
        <p:nvSpPr>
          <p:cNvPr id="11" name="文本框 10"/>
          <p:cNvSpPr txBox="1"/>
          <p:nvPr/>
        </p:nvSpPr>
        <p:spPr>
          <a:xfrm>
            <a:off x="958215" y="3794760"/>
            <a:ext cx="6152515" cy="1198880"/>
          </a:xfrm>
          <a:prstGeom prst="rect">
            <a:avLst/>
          </a:prstGeom>
          <a:noFill/>
        </p:spPr>
        <p:txBody>
          <a:bodyPr wrap="square" rtlCol="0">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lvl="0" algn="l">
              <a:buClrTx/>
              <a:buSzTx/>
              <a:buFontTx/>
            </a:pPr>
            <a:r>
              <a:rPr lang="zh-CN" altLang="en-US" sz="2400" b="1">
                <a:solidFill>
                  <a:srgbClr val="2259AA"/>
                </a:solidFill>
                <a:latin typeface="华文仿宋" panose="02010600040101010101" charset="-122"/>
                <a:ea typeface="华文仿宋" panose="02010600040101010101" charset="-122"/>
                <a:sym typeface="+mn-ea"/>
              </a:rPr>
              <a:t>把握本单元作品的共性与个性，初步认识传统戏曲和现代戏剧，理解悲剧作品的特征，感受不同作者独特的创作风格。</a:t>
            </a:r>
            <a:endParaRPr lang="zh-CN" altLang="en-US" sz="2400" b="1">
              <a:solidFill>
                <a:srgbClr val="2259AA"/>
              </a:solidFill>
              <a:latin typeface="华文仿宋" panose="02010600040101010101" charset="-122"/>
              <a:ea typeface="华文仿宋" panose="02010600040101010101" charset="-122"/>
              <a:sym typeface="+mn-ea"/>
            </a:endParaRPr>
          </a:p>
        </p:txBody>
      </p:sp>
      <p:sp>
        <p:nvSpPr>
          <p:cNvPr id="19"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2124298" y="1800076"/>
            <a:ext cx="72008" cy="1080120"/>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7" name="矩形 6"/>
          <p:cNvSpPr/>
          <p:nvPr/>
        </p:nvSpPr>
        <p:spPr>
          <a:xfrm>
            <a:off x="468114" y="2376140"/>
            <a:ext cx="216024" cy="10801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12" name="TextBox 603"/>
          <p:cNvSpPr txBox="1"/>
          <p:nvPr/>
        </p:nvSpPr>
        <p:spPr bwMode="auto">
          <a:xfrm>
            <a:off x="2556346" y="1907346"/>
            <a:ext cx="4851400" cy="62103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3600" b="1">
                <a:solidFill>
                  <a:schemeClr val="tx1"/>
                </a:solidFill>
                <a:latin typeface="华文细黑" panose="02010600040101010101" charset="-122"/>
                <a:ea typeface="华文细黑" panose="02010600040101010101" charset="-122"/>
                <a:cs typeface="华文细黑" panose="02010600040101010101" charset="-122"/>
              </a:rPr>
              <a:t>01.</a:t>
            </a:r>
            <a:r>
              <a:rPr lang="zh-CN" altLang="en-US" sz="3600" b="1">
                <a:solidFill>
                  <a:schemeClr val="tx1"/>
                </a:solidFill>
                <a:latin typeface="华文细黑" panose="02010600040101010101" charset="-122"/>
                <a:ea typeface="华文细黑" panose="02010600040101010101" charset="-122"/>
                <a:cs typeface="华文细黑" panose="02010600040101010101" charset="-122"/>
                <a:sym typeface="+mn-ea"/>
              </a:rPr>
              <a:t>探究“被毁灭的”</a:t>
            </a:r>
            <a:endParaRPr lang="zh-CN" altLang="en-US" sz="3600" b="1">
              <a:solidFill>
                <a:schemeClr val="tx1"/>
              </a:solidFill>
              <a:latin typeface="华文细黑" panose="02010600040101010101" charset="-122"/>
              <a:ea typeface="华文细黑" panose="02010600040101010101" charset="-122"/>
              <a:cs typeface="华文细黑" panose="02010600040101010101" charset="-122"/>
              <a:sym typeface="+mn-ea"/>
            </a:endParaRPr>
          </a:p>
        </p:txBody>
      </p:sp>
      <p:sp>
        <p:nvSpPr>
          <p:cNvPr id="19"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2" name="文本框 1"/>
          <p:cNvSpPr txBox="1"/>
          <p:nvPr/>
        </p:nvSpPr>
        <p:spPr>
          <a:xfrm>
            <a:off x="297815" y="879475"/>
            <a:ext cx="8151495" cy="3636010"/>
          </a:xfrm>
          <a:prstGeom prst="rect">
            <a:avLst/>
          </a:prstGeom>
          <a:noFill/>
        </p:spPr>
        <p:txBody>
          <a:bodyPr wrap="square" rtlCol="0" anchor="t">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nSpc>
                <a:spcPct val="120000"/>
              </a:lnSpc>
            </a:pPr>
            <a:r>
              <a:rPr lang="en-US" altLang="zh-CN" sz="2400" b="1">
                <a:latin typeface="黑体" panose="02010609060101010101" charset="-122"/>
                <a:ea typeface="黑体" panose="02010609060101010101" charset="-122"/>
                <a:cs typeface="黑体" panose="02010609060101010101" charset="-122"/>
                <a:sym typeface="+mn-ea"/>
              </a:rPr>
              <a:t>    </a:t>
            </a:r>
            <a:r>
              <a:rPr lang="zh-CN" altLang="en-US" sz="2400" b="1">
                <a:latin typeface="黑体" panose="02010609060101010101" charset="-122"/>
                <a:ea typeface="黑体" panose="02010609060101010101" charset="-122"/>
                <a:cs typeface="黑体" panose="02010609060101010101" charset="-122"/>
                <a:sym typeface="+mn-ea"/>
              </a:rPr>
              <a:t>本单元分别选取了中国传统戏曲《窦娥冤》、中国现代话剧《雷雨》和西方戏剧史上的经典作品《哈姆莱特》，主题是“良知与悲悯”，学完本单元后，你是怎样理解“良知”这一概念的？</a:t>
            </a:r>
            <a:endParaRPr lang="zh-CN" altLang="en-US" sz="2400" b="1">
              <a:latin typeface="黑体" panose="02010609060101010101" charset="-122"/>
              <a:ea typeface="黑体" panose="02010609060101010101" charset="-122"/>
              <a:cs typeface="黑体" panose="02010609060101010101" charset="-122"/>
              <a:sym typeface="+mn-ea"/>
            </a:endParaRPr>
          </a:p>
          <a:p>
            <a:pPr>
              <a:lnSpc>
                <a:spcPct val="120000"/>
              </a:lnSpc>
            </a:pPr>
            <a:r>
              <a:rPr lang="zh-CN" altLang="en-US" sz="2400" b="1">
                <a:latin typeface="黑体" panose="02010609060101010101" charset="-122"/>
                <a:ea typeface="黑体" panose="02010609060101010101" charset="-122"/>
                <a:cs typeface="黑体" panose="02010609060101010101" charset="-122"/>
                <a:sym typeface="+mn-ea"/>
              </a:rPr>
              <a:t>    不同时代不同地域的“良知”有没有共同点？对于戏剧人物的命运和他们所代表的的群体，你产生了怎样的悲悯？</a:t>
            </a:r>
            <a:endParaRPr lang="zh-CN" altLang="en-US" sz="2400" b="1">
              <a:latin typeface="黑体" panose="02010609060101010101" charset="-122"/>
              <a:ea typeface="黑体" panose="02010609060101010101" charset="-122"/>
              <a:cs typeface="黑体" panose="02010609060101010101" charset="-122"/>
              <a:sym typeface="+mn-ea"/>
            </a:endParaRPr>
          </a:p>
          <a:p>
            <a:pPr>
              <a:lnSpc>
                <a:spcPct val="120000"/>
              </a:lnSpc>
            </a:pPr>
            <a:r>
              <a:rPr lang="zh-CN" altLang="en-US" sz="2400" b="1">
                <a:latin typeface="黑体" panose="02010609060101010101" charset="-122"/>
                <a:ea typeface="黑体" panose="02010609060101010101" charset="-122"/>
                <a:cs typeface="黑体" panose="02010609060101010101" charset="-122"/>
                <a:sym typeface="+mn-ea"/>
              </a:rPr>
              <a:t>    这样的悲悯对于今天的我们有着怎样的意义？一起来回顾、探讨。</a:t>
            </a:r>
            <a:endParaRPr lang="zh-CN" altLang="en-US" sz="2400" b="1">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2" name="文本框 1"/>
          <p:cNvSpPr txBox="1"/>
          <p:nvPr/>
        </p:nvSpPr>
        <p:spPr>
          <a:xfrm>
            <a:off x="252095" y="776605"/>
            <a:ext cx="8320405" cy="829945"/>
          </a:xfrm>
          <a:prstGeom prst="rect">
            <a:avLst/>
          </a:prstGeom>
          <a:noFill/>
        </p:spPr>
        <p:txBody>
          <a:bodyPr wrap="square" rtlCol="0" anchor="t">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r>
              <a:rPr lang="zh-CN" sz="2400" b="1">
                <a:latin typeface="黑体" panose="02010609060101010101" charset="-122"/>
                <a:ea typeface="黑体" panose="02010609060101010101" charset="-122"/>
                <a:cs typeface="黑体" panose="02010609060101010101" charset="-122"/>
                <a:sym typeface="+mn-ea"/>
              </a:rPr>
              <a:t>填写表格，领会鲁迅</a:t>
            </a:r>
            <a:r>
              <a:rPr lang="en-US" sz="2400" b="1">
                <a:latin typeface="黑体" panose="02010609060101010101" charset="-122"/>
                <a:ea typeface="黑体" panose="02010609060101010101" charset="-122"/>
                <a:cs typeface="黑体" panose="02010609060101010101" charset="-122"/>
                <a:sym typeface="+mn-ea"/>
              </a:rPr>
              <a:t>“</a:t>
            </a:r>
            <a:r>
              <a:rPr lang="zh-CN" sz="2400" b="1">
                <a:latin typeface="黑体" panose="02010609060101010101" charset="-122"/>
                <a:ea typeface="黑体" panose="02010609060101010101" charset="-122"/>
                <a:cs typeface="黑体" panose="02010609060101010101" charset="-122"/>
                <a:sym typeface="+mn-ea"/>
              </a:rPr>
              <a:t>悲剧将人生的有价值的东西毁灭给人看”这句话的内涵</a:t>
            </a:r>
            <a:r>
              <a:rPr lang="en-US" sz="2400" b="1">
                <a:latin typeface="黑体" panose="02010609060101010101" charset="-122"/>
                <a:ea typeface="黑体" panose="02010609060101010101" charset="-122"/>
                <a:cs typeface="黑体" panose="02010609060101010101" charset="-122"/>
                <a:sym typeface="+mn-ea"/>
              </a:rPr>
              <a:t>,</a:t>
            </a:r>
            <a:r>
              <a:rPr lang="zh-CN" sz="2400" b="1">
                <a:latin typeface="黑体" panose="02010609060101010101" charset="-122"/>
                <a:ea typeface="黑体" panose="02010609060101010101" charset="-122"/>
                <a:cs typeface="黑体" panose="02010609060101010101" charset="-122"/>
                <a:sym typeface="+mn-ea"/>
              </a:rPr>
              <a:t>体会悲剧的“净化</a:t>
            </a:r>
            <a:r>
              <a:rPr lang="en-US" sz="2400" b="1">
                <a:latin typeface="黑体" panose="02010609060101010101" charset="-122"/>
                <a:ea typeface="黑体" panose="02010609060101010101" charset="-122"/>
                <a:cs typeface="黑体" panose="02010609060101010101" charset="-122"/>
                <a:sym typeface="+mn-ea"/>
              </a:rPr>
              <a:t>"</a:t>
            </a:r>
            <a:r>
              <a:rPr lang="zh-CN" sz="2400" b="1">
                <a:latin typeface="黑体" panose="02010609060101010101" charset="-122"/>
                <a:ea typeface="黑体" panose="02010609060101010101" charset="-122"/>
                <a:cs typeface="黑体" panose="02010609060101010101" charset="-122"/>
                <a:sym typeface="+mn-ea"/>
              </a:rPr>
              <a:t>效果。</a:t>
            </a:r>
            <a:endParaRPr lang="zh-CN" altLang="en-US" sz="2400" b="1">
              <a:latin typeface="黑体" panose="02010609060101010101" charset="-122"/>
              <a:ea typeface="黑体" panose="02010609060101010101" charset="-122"/>
              <a:cs typeface="黑体" panose="02010609060101010101" charset="-122"/>
              <a:sym typeface="+mn-ea"/>
            </a:endParaRPr>
          </a:p>
        </p:txBody>
      </p:sp>
      <p:graphicFrame>
        <p:nvGraphicFramePr>
          <p:cNvPr id="3" name="表格 2"/>
          <p:cNvGraphicFramePr>
            <a:graphicFrameLocks noGrp="1"/>
          </p:cNvGraphicFramePr>
          <p:nvPr>
            <p:custDataLst>
              <p:tags r:id="rId3"/>
            </p:custDataLst>
          </p:nvPr>
        </p:nvGraphicFramePr>
        <p:xfrm>
          <a:off x="575310" y="1849755"/>
          <a:ext cx="7395210" cy="2629535"/>
        </p:xfrm>
        <a:graphic>
          <a:graphicData uri="http://schemas.openxmlformats.org/drawingml/2006/table">
            <a:tbl>
              <a:tblPr firstRow="1" bandRow="1">
                <a:tableStyleId>{5C22544A-7EE6-4342-B048-85BDC9FD1C3A}</a:tableStyleId>
              </a:tblPr>
              <a:tblGrid>
                <a:gridCol w="1593215"/>
                <a:gridCol w="1364615"/>
                <a:gridCol w="1479550"/>
                <a:gridCol w="1478915"/>
                <a:gridCol w="1478915"/>
              </a:tblGrid>
              <a:tr h="600075">
                <a:tc>
                  <a:txBody>
                    <a:bodyPr vert="horz" wrap="square"/>
                    <a:lstStyle/>
                    <a:p>
                      <a:pPr algn="ctr">
                        <a:buNone/>
                      </a:pPr>
                      <a:r>
                        <a:rPr lang="zh-CN" altLang="en-US" sz="2400"/>
                        <a:t>人物</a:t>
                      </a:r>
                      <a:endParaRPr lang="zh-CN" altLang="en-US" sz="2400"/>
                    </a:p>
                  </a:txBody>
                  <a:tcPr anchor="ctr"/>
                </a:tc>
                <a:tc>
                  <a:txBody>
                    <a:bodyPr vert="horz" wrap="square"/>
                    <a:lstStyle/>
                    <a:p>
                      <a:pPr algn="ctr">
                        <a:buNone/>
                      </a:pPr>
                      <a:r>
                        <a:rPr lang="zh-CN" altLang="en-US" sz="2400"/>
                        <a:t>性格</a:t>
                      </a:r>
                      <a:endParaRPr lang="zh-CN" altLang="en-US" sz="2400"/>
                    </a:p>
                  </a:txBody>
                  <a:tcPr anchor="ctr"/>
                </a:tc>
                <a:tc>
                  <a:txBody>
                    <a:bodyPr vert="horz" wrap="square"/>
                    <a:lstStyle/>
                    <a:p>
                      <a:pPr algn="ctr">
                        <a:buNone/>
                      </a:pPr>
                      <a:r>
                        <a:rPr lang="zh-CN" altLang="en-US" sz="2400"/>
                        <a:t>遭遇</a:t>
                      </a:r>
                      <a:endParaRPr lang="zh-CN" altLang="en-US" sz="2400"/>
                    </a:p>
                  </a:txBody>
                  <a:tcPr anchor="ctr"/>
                </a:tc>
                <a:tc>
                  <a:txBody>
                    <a:bodyPr vert="horz" wrap="square"/>
                    <a:lstStyle/>
                    <a:p>
                      <a:pPr algn="ctr">
                        <a:buNone/>
                      </a:pPr>
                      <a:r>
                        <a:rPr lang="zh-CN" altLang="en-US" sz="2400"/>
                        <a:t>结局</a:t>
                      </a:r>
                      <a:endParaRPr lang="zh-CN" altLang="en-US" sz="2400"/>
                    </a:p>
                  </a:txBody>
                  <a:tcPr anchor="ctr"/>
                </a:tc>
                <a:tc>
                  <a:txBody>
                    <a:bodyPr vert="horz" wrap="square"/>
                    <a:lstStyle/>
                    <a:p>
                      <a:pPr algn="ctr">
                        <a:buNone/>
                      </a:pPr>
                      <a:r>
                        <a:rPr lang="zh-CN" altLang="en-US" sz="2400"/>
                        <a:t>悲剧效果</a:t>
                      </a:r>
                      <a:endParaRPr lang="zh-CN" altLang="en-US" sz="2400"/>
                    </a:p>
                  </a:txBody>
                  <a:tcPr anchor="ctr"/>
                </a:tc>
              </a:tr>
              <a:tr h="598805">
                <a:tc>
                  <a:txBody>
                    <a:bodyPr vert="horz" wrap="square"/>
                    <a:lstStyle/>
                    <a:p>
                      <a:pPr>
                        <a:buNone/>
                      </a:pPr>
                      <a:r>
                        <a:rPr lang="zh-CN" altLang="en-US" sz="2400" b="1">
                          <a:latin typeface="楷体" panose="02010609060101010101" charset="-122"/>
                          <a:ea typeface="楷体" panose="02010609060101010101" charset="-122"/>
                        </a:rPr>
                        <a:t>窦娥</a:t>
                      </a:r>
                      <a:endParaRPr lang="zh-CN" altLang="en-US" sz="2400" b="1">
                        <a:latin typeface="楷体" panose="02010609060101010101" charset="-122"/>
                        <a:ea typeface="楷体" panose="02010609060101010101" charset="-122"/>
                      </a:endParaRPr>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rowSpan="3">
                  <a:txBody>
                    <a:bodyPr vert="horz" wrap="square"/>
                    <a:lstStyle/>
                    <a:p>
                      <a:pPr>
                        <a:buNone/>
                      </a:pPr>
                      <a:endParaRPr lang="zh-CN" altLang="en-US"/>
                    </a:p>
                  </a:txBody>
                  <a:tcPr/>
                </a:tc>
              </a:tr>
              <a:tr h="600075">
                <a:tc>
                  <a:txBody>
                    <a:bodyPr vert="horz" wrap="square"/>
                    <a:lstStyle/>
                    <a:p>
                      <a:pPr>
                        <a:buNone/>
                      </a:pPr>
                      <a:r>
                        <a:rPr lang="zh-CN" altLang="en-US" sz="2400" b="1">
                          <a:latin typeface="楷体" panose="02010609060101010101" charset="-122"/>
                          <a:ea typeface="楷体" panose="02010609060101010101" charset="-122"/>
                        </a:rPr>
                        <a:t>鲁侍萍</a:t>
                      </a:r>
                      <a:endParaRPr lang="zh-CN" altLang="en-US" sz="2400" b="1">
                        <a:latin typeface="楷体" panose="02010609060101010101" charset="-122"/>
                        <a:ea typeface="楷体" panose="02010609060101010101" charset="-122"/>
                      </a:endParaRPr>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vMerge="1">
                  <a:txBody>
                    <a:bodyPr vert="horz" wrap="square"/>
                    <a:lstStyle/>
                    <a:p/>
                  </a:txBody>
                  <a:tcPr/>
                </a:tc>
              </a:tr>
              <a:tr h="830580">
                <a:tc>
                  <a:txBody>
                    <a:bodyPr vert="horz" wrap="square"/>
                    <a:lstStyle/>
                    <a:p>
                      <a:pPr>
                        <a:buNone/>
                      </a:pPr>
                      <a:r>
                        <a:rPr lang="zh-CN" altLang="en-US" sz="2400" b="1">
                          <a:latin typeface="楷体" panose="02010609060101010101" charset="-122"/>
                          <a:ea typeface="楷体" panose="02010609060101010101" charset="-122"/>
                        </a:rPr>
                        <a:t>哈姆莱特</a:t>
                      </a:r>
                      <a:endParaRPr lang="zh-CN" altLang="en-US" sz="2400" b="1">
                        <a:latin typeface="楷体" panose="02010609060101010101" charset="-122"/>
                        <a:ea typeface="楷体" panose="02010609060101010101" charset="-122"/>
                      </a:endParaRPr>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vMerge="1">
                  <a:txBody>
                    <a:bodyPr vert="horz" wrap="square"/>
                    <a:lstStyle/>
                    <a:p/>
                  </a:txBody>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2" name="文本框 1"/>
          <p:cNvSpPr txBox="1"/>
          <p:nvPr/>
        </p:nvSpPr>
        <p:spPr>
          <a:xfrm>
            <a:off x="252095" y="776605"/>
            <a:ext cx="8320405" cy="829945"/>
          </a:xfrm>
          <a:prstGeom prst="rect">
            <a:avLst/>
          </a:prstGeom>
          <a:noFill/>
        </p:spPr>
        <p:txBody>
          <a:bodyPr wrap="square" rtlCol="0" anchor="t">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r>
              <a:rPr lang="zh-CN" sz="2400" b="1">
                <a:latin typeface="黑体" panose="02010609060101010101" charset="-122"/>
                <a:ea typeface="黑体" panose="02010609060101010101" charset="-122"/>
                <a:cs typeface="黑体" panose="02010609060101010101" charset="-122"/>
                <a:sym typeface="+mn-ea"/>
              </a:rPr>
              <a:t>填写表格，领会鲁迅</a:t>
            </a:r>
            <a:r>
              <a:rPr lang="en-US" sz="2400" b="1">
                <a:latin typeface="黑体" panose="02010609060101010101" charset="-122"/>
                <a:ea typeface="黑体" panose="02010609060101010101" charset="-122"/>
                <a:cs typeface="黑体" panose="02010609060101010101" charset="-122"/>
                <a:sym typeface="+mn-ea"/>
              </a:rPr>
              <a:t>“</a:t>
            </a:r>
            <a:r>
              <a:rPr lang="zh-CN" sz="2400" b="1">
                <a:latin typeface="黑体" panose="02010609060101010101" charset="-122"/>
                <a:ea typeface="黑体" panose="02010609060101010101" charset="-122"/>
                <a:cs typeface="黑体" panose="02010609060101010101" charset="-122"/>
                <a:sym typeface="+mn-ea"/>
              </a:rPr>
              <a:t>悲剧将人生的有价值的东西毁灭给人看”这句话的内涵</a:t>
            </a:r>
            <a:r>
              <a:rPr lang="en-US" sz="2400" b="1">
                <a:latin typeface="黑体" panose="02010609060101010101" charset="-122"/>
                <a:ea typeface="黑体" panose="02010609060101010101" charset="-122"/>
                <a:cs typeface="黑体" panose="02010609060101010101" charset="-122"/>
                <a:sym typeface="+mn-ea"/>
              </a:rPr>
              <a:t>,</a:t>
            </a:r>
            <a:r>
              <a:rPr lang="zh-CN" sz="2400" b="1">
                <a:latin typeface="黑体" panose="02010609060101010101" charset="-122"/>
                <a:ea typeface="黑体" panose="02010609060101010101" charset="-122"/>
                <a:cs typeface="黑体" panose="02010609060101010101" charset="-122"/>
                <a:sym typeface="+mn-ea"/>
              </a:rPr>
              <a:t>体会悲剧的“净化</a:t>
            </a:r>
            <a:r>
              <a:rPr lang="en-US" sz="2400" b="1">
                <a:latin typeface="黑体" panose="02010609060101010101" charset="-122"/>
                <a:ea typeface="黑体" panose="02010609060101010101" charset="-122"/>
                <a:cs typeface="黑体" panose="02010609060101010101" charset="-122"/>
                <a:sym typeface="+mn-ea"/>
              </a:rPr>
              <a:t>"</a:t>
            </a:r>
            <a:r>
              <a:rPr lang="zh-CN" sz="2400" b="1">
                <a:latin typeface="黑体" panose="02010609060101010101" charset="-122"/>
                <a:ea typeface="黑体" panose="02010609060101010101" charset="-122"/>
                <a:cs typeface="黑体" panose="02010609060101010101" charset="-122"/>
                <a:sym typeface="+mn-ea"/>
              </a:rPr>
              <a:t>效果。</a:t>
            </a:r>
            <a:endParaRPr lang="zh-CN" altLang="en-US" sz="2400" b="1">
              <a:latin typeface="黑体" panose="02010609060101010101" charset="-122"/>
              <a:ea typeface="黑体" panose="02010609060101010101" charset="-122"/>
              <a:cs typeface="黑体" panose="02010609060101010101" charset="-122"/>
              <a:sym typeface="+mn-ea"/>
            </a:endParaRPr>
          </a:p>
        </p:txBody>
      </p:sp>
      <p:graphicFrame>
        <p:nvGraphicFramePr>
          <p:cNvPr id="3" name="表格 2"/>
          <p:cNvGraphicFramePr>
            <a:graphicFrameLocks noGrp="1"/>
          </p:cNvGraphicFramePr>
          <p:nvPr>
            <p:custDataLst>
              <p:tags r:id="rId3"/>
            </p:custDataLst>
          </p:nvPr>
        </p:nvGraphicFramePr>
        <p:xfrm>
          <a:off x="541655" y="1674495"/>
          <a:ext cx="7607300" cy="2898775"/>
        </p:xfrm>
        <a:graphic>
          <a:graphicData uri="http://schemas.openxmlformats.org/drawingml/2006/table">
            <a:tbl>
              <a:tblPr firstRow="1" bandRow="1">
                <a:tableStyleId>{5C22544A-7EE6-4342-B048-85BDC9FD1C3A}</a:tableStyleId>
              </a:tblPr>
              <a:tblGrid>
                <a:gridCol w="1313180"/>
                <a:gridCol w="1438275"/>
                <a:gridCol w="1455420"/>
                <a:gridCol w="1463040"/>
                <a:gridCol w="1937385"/>
              </a:tblGrid>
              <a:tr h="602615">
                <a:tc>
                  <a:txBody>
                    <a:bodyPr vert="horz" wrap="square"/>
                    <a:lstStyle/>
                    <a:p>
                      <a:pPr algn="ctr">
                        <a:buNone/>
                      </a:pPr>
                      <a:r>
                        <a:rPr lang="zh-CN" altLang="en-US" sz="2000"/>
                        <a:t>人物</a:t>
                      </a:r>
                      <a:endParaRPr lang="zh-CN" altLang="en-US" sz="2000"/>
                    </a:p>
                  </a:txBody>
                  <a:tcPr anchor="ctr"/>
                </a:tc>
                <a:tc>
                  <a:txBody>
                    <a:bodyPr vert="horz" wrap="square"/>
                    <a:lstStyle/>
                    <a:p>
                      <a:pPr algn="ctr">
                        <a:buNone/>
                      </a:pPr>
                      <a:r>
                        <a:rPr lang="zh-CN" altLang="en-US" sz="2000"/>
                        <a:t>性格</a:t>
                      </a:r>
                      <a:endParaRPr lang="zh-CN" altLang="en-US" sz="2000"/>
                    </a:p>
                  </a:txBody>
                  <a:tcPr anchor="ctr"/>
                </a:tc>
                <a:tc>
                  <a:txBody>
                    <a:bodyPr vert="horz" wrap="square"/>
                    <a:lstStyle/>
                    <a:p>
                      <a:pPr algn="ctr">
                        <a:buNone/>
                      </a:pPr>
                      <a:r>
                        <a:rPr lang="zh-CN" altLang="en-US" sz="2000"/>
                        <a:t>遭遇</a:t>
                      </a:r>
                      <a:endParaRPr lang="zh-CN" altLang="en-US" sz="2000"/>
                    </a:p>
                  </a:txBody>
                  <a:tcPr anchor="ctr"/>
                </a:tc>
                <a:tc>
                  <a:txBody>
                    <a:bodyPr vert="horz" wrap="square"/>
                    <a:lstStyle/>
                    <a:p>
                      <a:pPr algn="ctr">
                        <a:buNone/>
                      </a:pPr>
                      <a:r>
                        <a:rPr lang="zh-CN" altLang="en-US" sz="2000"/>
                        <a:t>结局</a:t>
                      </a:r>
                      <a:endParaRPr lang="zh-CN" altLang="en-US" sz="2000"/>
                    </a:p>
                  </a:txBody>
                  <a:tcPr anchor="ctr"/>
                </a:tc>
                <a:tc>
                  <a:txBody>
                    <a:bodyPr vert="horz" wrap="square"/>
                    <a:lstStyle/>
                    <a:p>
                      <a:pPr algn="ctr">
                        <a:buNone/>
                      </a:pPr>
                      <a:r>
                        <a:rPr lang="zh-CN" altLang="en-US" sz="2000"/>
                        <a:t>悲剧效果</a:t>
                      </a:r>
                      <a:endParaRPr lang="zh-CN" altLang="en-US" sz="2000"/>
                    </a:p>
                  </a:txBody>
                  <a:tcPr anchor="ctr"/>
                </a:tc>
              </a:tr>
              <a:tr h="601345">
                <a:tc>
                  <a:txBody>
                    <a:bodyPr vert="horz" wrap="square"/>
                    <a:lstStyle/>
                    <a:p>
                      <a:pPr>
                        <a:buNone/>
                      </a:pPr>
                      <a:r>
                        <a:rPr lang="zh-CN" altLang="en-US" sz="2000" b="1">
                          <a:latin typeface="宋体" panose="02010600030101010101" pitchFamily="2" charset="-122"/>
                          <a:ea typeface="宋体" panose="02010600030101010101" pitchFamily="2" charset="-122"/>
                        </a:rPr>
                        <a:t>窦娥</a:t>
                      </a:r>
                      <a:endParaRPr lang="zh-CN" altLang="en-US" sz="2000" b="1">
                        <a:latin typeface="宋体" panose="02010600030101010101" pitchFamily="2" charset="-122"/>
                        <a:ea typeface="宋体" panose="02010600030101010101" pitchFamily="2" charset="-122"/>
                      </a:endParaRPr>
                    </a:p>
                  </a:txBody>
                  <a:tcPr/>
                </a:tc>
                <a:tc>
                  <a:txBody>
                    <a:bodyPr vert="horz" wrap="square"/>
                    <a:lstStyle/>
                    <a:p>
                      <a:pPr indent="0">
                        <a:buNone/>
                      </a:pPr>
                      <a:r>
                        <a:rPr lang="en-US" sz="2400" b="0">
                          <a:latin typeface="楷体" panose="02010609060101010101" charset="-122"/>
                          <a:ea typeface="楷体" panose="02010609060101010101" charset="-122"/>
                          <a:cs typeface="楷体" panose="02010609060101010101" charset="-122"/>
                        </a:rPr>
                        <a:t>温顺善良 </a:t>
                      </a:r>
                      <a:endParaRPr lang="en-US" altLang="en-US" sz="2400" b="0">
                        <a:latin typeface="楷体" panose="02010609060101010101" charset="-122"/>
                        <a:ea typeface="楷体" panose="02010609060101010101" charset="-122"/>
                        <a:cs typeface="楷体" panose="02010609060101010101" charset="-122"/>
                      </a:endParaRPr>
                    </a:p>
                  </a:txBody>
                  <a:tcPr marL="68580" marR="68580" marT="0" marB="0"/>
                </a:tc>
                <a:tc>
                  <a:txBody>
                    <a:bodyPr vert="horz" wrap="square"/>
                    <a:lstStyle/>
                    <a:p>
                      <a:pPr indent="0">
                        <a:buNone/>
                      </a:pPr>
                      <a:r>
                        <a:rPr lang="en-US" sz="2400" b="0">
                          <a:latin typeface="楷体" panose="02010609060101010101" charset="-122"/>
                          <a:ea typeface="楷体" panose="02010609060101010101" charset="-122"/>
                          <a:cs typeface="楷体" panose="02010609060101010101" charset="-122"/>
                        </a:rPr>
                        <a:t>蒙冤 </a:t>
                      </a:r>
                      <a:endParaRPr lang="en-US" altLang="en-US" sz="2400" b="0">
                        <a:latin typeface="楷体" panose="02010609060101010101" charset="-122"/>
                        <a:ea typeface="楷体" panose="02010609060101010101" charset="-122"/>
                        <a:cs typeface="楷体" panose="02010609060101010101" charset="-122"/>
                      </a:endParaRPr>
                    </a:p>
                  </a:txBody>
                  <a:tcPr marL="68580" marR="68580" marT="0" marB="0"/>
                </a:tc>
                <a:tc>
                  <a:txBody>
                    <a:bodyPr vert="horz" wrap="square"/>
                    <a:lstStyle/>
                    <a:p>
                      <a:pPr indent="0">
                        <a:buNone/>
                      </a:pPr>
                      <a:r>
                        <a:rPr lang="en-US" sz="2400" b="0">
                          <a:latin typeface="楷体" panose="02010609060101010101" charset="-122"/>
                          <a:ea typeface="楷体" panose="02010609060101010101" charset="-122"/>
                          <a:cs typeface="宋体" panose="02010600030101010101" pitchFamily="2" charset="-122"/>
                        </a:rPr>
                        <a:t>被斩</a:t>
                      </a:r>
                      <a:endParaRPr lang="en-US" altLang="en-US" sz="2400" b="0">
                        <a:latin typeface="楷体" panose="02010609060101010101" charset="-122"/>
                        <a:ea typeface="楷体" panose="02010609060101010101" charset="-122"/>
                        <a:cs typeface="宋体" panose="02010600030101010101" pitchFamily="2" charset="-122"/>
                      </a:endParaRPr>
                    </a:p>
                  </a:txBody>
                  <a:tcPr marL="68580" marR="68580" marT="0" marB="0"/>
                </a:tc>
                <a:tc rowSpan="3">
                  <a:txBody>
                    <a:bodyPr vert="horz" wrap="square"/>
                    <a:lstStyle/>
                    <a:p>
                      <a:pPr algn="ctr">
                        <a:buNone/>
                      </a:pPr>
                      <a:r>
                        <a:rPr lang="zh-CN" altLang="en-US" sz="2400">
                          <a:latin typeface="楷体" panose="02010609060101010101" charset="-122"/>
                          <a:ea typeface="楷体" panose="02010609060101010101" charset="-122"/>
                          <a:cs typeface="楷体" panose="02010609060101010101" charset="-122"/>
                        </a:rPr>
                        <a:t>人物的美好</a:t>
                      </a:r>
                      <a:endParaRPr lang="zh-CN" altLang="en-US" sz="2400">
                        <a:latin typeface="楷体" panose="02010609060101010101" charset="-122"/>
                        <a:ea typeface="楷体" panose="02010609060101010101" charset="-122"/>
                        <a:cs typeface="楷体" panose="02010609060101010101" charset="-122"/>
                      </a:endParaRPr>
                    </a:p>
                    <a:p>
                      <a:pPr algn="ctr">
                        <a:buNone/>
                      </a:pPr>
                      <a:r>
                        <a:rPr lang="zh-CN" altLang="en-US" sz="2400">
                          <a:latin typeface="楷体" panose="02010609060101010101" charset="-122"/>
                          <a:ea typeface="楷体" panose="02010609060101010101" charset="-122"/>
                          <a:cs typeface="楷体" panose="02010609060101010101" charset="-122"/>
                        </a:rPr>
                        <a:t>VS</a:t>
                      </a:r>
                      <a:endParaRPr lang="zh-CN" altLang="en-US" sz="2400">
                        <a:latin typeface="楷体" panose="02010609060101010101" charset="-122"/>
                        <a:ea typeface="楷体" panose="02010609060101010101" charset="-122"/>
                        <a:cs typeface="楷体" panose="02010609060101010101" charset="-122"/>
                      </a:endParaRPr>
                    </a:p>
                    <a:p>
                      <a:pPr algn="ctr">
                        <a:buNone/>
                      </a:pPr>
                      <a:r>
                        <a:rPr lang="zh-CN" altLang="en-US" sz="2400">
                          <a:latin typeface="楷体" panose="02010609060101010101" charset="-122"/>
                          <a:ea typeface="楷体" panose="02010609060101010101" charset="-122"/>
                          <a:cs typeface="楷体" panose="02010609060101010101" charset="-122"/>
                        </a:rPr>
                        <a:t>命运的不幸</a:t>
                      </a:r>
                      <a:endParaRPr lang="zh-CN" altLang="en-US" sz="2400">
                        <a:latin typeface="楷体" panose="02010609060101010101" charset="-122"/>
                        <a:ea typeface="楷体" panose="02010609060101010101" charset="-122"/>
                        <a:cs typeface="楷体" panose="02010609060101010101" charset="-122"/>
                      </a:endParaRPr>
                    </a:p>
                    <a:p>
                      <a:pPr algn="ctr">
                        <a:buNone/>
                      </a:pPr>
                      <a:r>
                        <a:rPr lang="zh-CN" altLang="en-US" sz="2400">
                          <a:latin typeface="微软雅黑" panose="020b0503020204020204" pitchFamily="34" charset="-122"/>
                          <a:ea typeface="微软雅黑" panose="020b0503020204020204" pitchFamily="34" charset="-122"/>
                          <a:cs typeface="楷体" panose="02010609060101010101" charset="-122"/>
                        </a:rPr>
                        <a:t>ↆ</a:t>
                      </a:r>
                      <a:endParaRPr lang="zh-CN" altLang="en-US" sz="2400">
                        <a:latin typeface="楷体" panose="02010609060101010101" charset="-122"/>
                        <a:ea typeface="楷体" panose="02010609060101010101" charset="-122"/>
                        <a:cs typeface="楷体" panose="02010609060101010101" charset="-122"/>
                      </a:endParaRPr>
                    </a:p>
                    <a:p>
                      <a:pPr algn="ctr">
                        <a:buNone/>
                      </a:pPr>
                      <a:r>
                        <a:rPr lang="zh-CN" altLang="en-US" sz="2400">
                          <a:latin typeface="楷体" panose="02010609060101010101" charset="-122"/>
                          <a:ea typeface="楷体" panose="02010609060101010101" charset="-122"/>
                          <a:cs typeface="楷体" panose="02010609060101010101" charset="-122"/>
                        </a:rPr>
                        <a:t>强烈震撼</a:t>
                      </a:r>
                      <a:endParaRPr lang="zh-CN" altLang="en-US" sz="2400">
                        <a:latin typeface="楷体" panose="02010609060101010101" charset="-122"/>
                        <a:ea typeface="楷体" panose="02010609060101010101" charset="-122"/>
                        <a:cs typeface="楷体" panose="02010609060101010101" charset="-122"/>
                      </a:endParaRPr>
                    </a:p>
                  </a:txBody>
                  <a:tcPr/>
                </a:tc>
              </a:tr>
              <a:tr h="602615">
                <a:tc>
                  <a:txBody>
                    <a:bodyPr vert="horz" wrap="square"/>
                    <a:lstStyle/>
                    <a:p>
                      <a:pPr>
                        <a:buNone/>
                      </a:pPr>
                      <a:r>
                        <a:rPr lang="zh-CN" altLang="en-US" sz="2000" b="1">
                          <a:latin typeface="宋体" panose="02010600030101010101" pitchFamily="2" charset="-122"/>
                          <a:ea typeface="宋体" panose="02010600030101010101" pitchFamily="2" charset="-122"/>
                        </a:rPr>
                        <a:t>鲁侍萍</a:t>
                      </a:r>
                      <a:endParaRPr lang="zh-CN" altLang="en-US" sz="2000" b="1">
                        <a:latin typeface="宋体" panose="02010600030101010101" pitchFamily="2" charset="-122"/>
                        <a:ea typeface="宋体" panose="02010600030101010101" pitchFamily="2" charset="-122"/>
                      </a:endParaRPr>
                    </a:p>
                  </a:txBody>
                  <a:tcPr/>
                </a:tc>
                <a:tc>
                  <a:txBody>
                    <a:bodyPr vert="horz" wrap="square"/>
                    <a:lstStyle/>
                    <a:p>
                      <a:pPr indent="0">
                        <a:buNone/>
                      </a:pPr>
                      <a:r>
                        <a:rPr lang="en-US" sz="2400" b="0">
                          <a:latin typeface="楷体" panose="02010609060101010101" charset="-122"/>
                          <a:ea typeface="楷体" panose="02010609060101010101" charset="-122"/>
                          <a:cs typeface="楷体" panose="02010609060101010101" charset="-122"/>
                        </a:rPr>
                        <a:t>刚强自尊 </a:t>
                      </a:r>
                      <a:endParaRPr lang="en-US" altLang="en-US" sz="2400" b="0">
                        <a:latin typeface="楷体" panose="02010609060101010101" charset="-122"/>
                        <a:ea typeface="楷体" panose="02010609060101010101" charset="-122"/>
                        <a:cs typeface="楷体" panose="02010609060101010101" charset="-122"/>
                      </a:endParaRPr>
                    </a:p>
                  </a:txBody>
                  <a:tcPr marL="68580" marR="68580" marT="0" marB="0"/>
                </a:tc>
                <a:tc>
                  <a:txBody>
                    <a:bodyPr vert="horz" wrap="square"/>
                    <a:lstStyle/>
                    <a:p>
                      <a:pPr indent="0">
                        <a:buNone/>
                      </a:pPr>
                      <a:r>
                        <a:rPr lang="en-US" sz="2400" b="0">
                          <a:latin typeface="楷体" panose="02010609060101010101" charset="-122"/>
                          <a:ea typeface="楷体" panose="02010609060101010101" charset="-122"/>
                          <a:cs typeface="楷体" panose="02010609060101010101" charset="-122"/>
                        </a:rPr>
                        <a:t>被抛弃 </a:t>
                      </a:r>
                      <a:endParaRPr lang="en-US" altLang="en-US" sz="2400" b="0">
                        <a:latin typeface="楷体" panose="02010609060101010101" charset="-122"/>
                        <a:ea typeface="楷体" panose="02010609060101010101" charset="-122"/>
                        <a:cs typeface="楷体" panose="02010609060101010101" charset="-122"/>
                      </a:endParaRPr>
                    </a:p>
                  </a:txBody>
                  <a:tcPr marL="68580" marR="68580" marT="0" marB="0"/>
                </a:tc>
                <a:tc>
                  <a:txBody>
                    <a:bodyPr vert="horz" wrap="square"/>
                    <a:lstStyle/>
                    <a:p>
                      <a:pPr indent="0">
                        <a:buNone/>
                      </a:pPr>
                      <a:r>
                        <a:rPr lang="en-US" sz="2400" b="0">
                          <a:latin typeface="楷体" panose="02010609060101010101" charset="-122"/>
                          <a:ea typeface="楷体" panose="02010609060101010101" charset="-122"/>
                          <a:cs typeface="宋体" panose="02010600030101010101" pitchFamily="2" charset="-122"/>
                        </a:rPr>
                        <a:t>发疯</a:t>
                      </a:r>
                      <a:endParaRPr lang="en-US" altLang="en-US" sz="2400" b="0">
                        <a:latin typeface="楷体" panose="02010609060101010101" charset="-122"/>
                        <a:ea typeface="楷体" panose="02010609060101010101" charset="-122"/>
                        <a:cs typeface="宋体" panose="02010600030101010101" pitchFamily="2" charset="-122"/>
                      </a:endParaRPr>
                    </a:p>
                  </a:txBody>
                  <a:tcPr marL="68580" marR="68580" marT="0" marB="0"/>
                </a:tc>
                <a:tc vMerge="1">
                  <a:txBody>
                    <a:bodyPr vert="horz" wrap="square"/>
                    <a:lstStyle/>
                    <a:p/>
                  </a:txBody>
                  <a:tcPr/>
                </a:tc>
              </a:tr>
              <a:tr h="1092200">
                <a:tc>
                  <a:txBody>
                    <a:bodyPr vert="horz" wrap="square"/>
                    <a:lstStyle/>
                    <a:p>
                      <a:pPr>
                        <a:buNone/>
                      </a:pPr>
                      <a:r>
                        <a:rPr lang="zh-CN" altLang="en-US" sz="2000" b="1">
                          <a:latin typeface="宋体" panose="02010600030101010101" pitchFamily="2" charset="-122"/>
                          <a:ea typeface="宋体" panose="02010600030101010101" pitchFamily="2" charset="-122"/>
                        </a:rPr>
                        <a:t>哈姆莱特</a:t>
                      </a:r>
                      <a:endParaRPr lang="zh-CN" altLang="en-US" sz="2000" b="1">
                        <a:latin typeface="宋体" panose="02010600030101010101" pitchFamily="2" charset="-122"/>
                        <a:ea typeface="宋体" panose="02010600030101010101" pitchFamily="2" charset="-122"/>
                      </a:endParaRPr>
                    </a:p>
                  </a:txBody>
                  <a:tcPr/>
                </a:tc>
                <a:tc>
                  <a:txBody>
                    <a:bodyPr vert="horz" wrap="square"/>
                    <a:lstStyle/>
                    <a:p>
                      <a:pPr indent="0">
                        <a:buNone/>
                      </a:pPr>
                      <a:r>
                        <a:rPr lang="en-US" sz="2400" b="0">
                          <a:latin typeface="楷体" panose="02010609060101010101" charset="-122"/>
                          <a:ea typeface="楷体" panose="02010609060101010101" charset="-122"/>
                          <a:cs typeface="楷体" panose="02010609060101010101" charset="-122"/>
                        </a:rPr>
                        <a:t>忧郁反抗 </a:t>
                      </a:r>
                      <a:endParaRPr lang="en-US" altLang="en-US" sz="2400" b="0">
                        <a:latin typeface="楷体" panose="02010609060101010101" charset="-122"/>
                        <a:ea typeface="楷体" panose="02010609060101010101" charset="-122"/>
                        <a:cs typeface="楷体" panose="02010609060101010101" charset="-122"/>
                      </a:endParaRPr>
                    </a:p>
                  </a:txBody>
                  <a:tcPr marL="68580" marR="68580" marT="0" marB="0"/>
                </a:tc>
                <a:tc>
                  <a:txBody>
                    <a:bodyPr vert="horz" wrap="square"/>
                    <a:lstStyle/>
                    <a:p>
                      <a:pPr indent="0">
                        <a:buNone/>
                      </a:pPr>
                      <a:r>
                        <a:rPr lang="en-US" sz="2400" b="0">
                          <a:latin typeface="楷体" panose="02010609060101010101" charset="-122"/>
                          <a:ea typeface="楷体" panose="02010609060101010101" charset="-122"/>
                          <a:cs typeface="宋体" panose="02010600030101010101" pitchFamily="2" charset="-122"/>
                        </a:rPr>
                        <a:t>被迫复仇</a:t>
                      </a:r>
                      <a:endParaRPr lang="en-US" altLang="en-US" sz="2400" b="0">
                        <a:latin typeface="楷体" panose="02010609060101010101" charset="-122"/>
                        <a:ea typeface="楷体" panose="02010609060101010101" charset="-122"/>
                        <a:cs typeface="宋体" panose="02010600030101010101" pitchFamily="2" charset="-122"/>
                      </a:endParaRPr>
                    </a:p>
                  </a:txBody>
                  <a:tcPr marL="68580" marR="68580" marT="0" marB="0"/>
                </a:tc>
                <a:tc>
                  <a:txBody>
                    <a:bodyPr vert="horz" wrap="square"/>
                    <a:lstStyle/>
                    <a:p>
                      <a:pPr indent="0">
                        <a:buNone/>
                      </a:pPr>
                      <a:r>
                        <a:rPr lang="en-US" sz="2400" b="0">
                          <a:latin typeface="楷体" panose="02010609060101010101" charset="-122"/>
                          <a:ea typeface="楷体" panose="02010609060101010101" charset="-122"/>
                          <a:cs typeface="宋体" panose="02010600030101010101" pitchFamily="2" charset="-122"/>
                        </a:rPr>
                        <a:t>中毒身亡</a:t>
                      </a:r>
                      <a:endParaRPr lang="en-US" altLang="en-US" sz="2400" b="0">
                        <a:latin typeface="楷体" panose="02010609060101010101" charset="-122"/>
                        <a:ea typeface="楷体" panose="02010609060101010101" charset="-122"/>
                        <a:cs typeface="宋体" panose="02010600030101010101" pitchFamily="2" charset="-122"/>
                      </a:endParaRPr>
                    </a:p>
                  </a:txBody>
                  <a:tcPr marL="68580" marR="68580" marT="0" marB="0"/>
                </a:tc>
                <a:tc vMerge="1">
                  <a:txBody>
                    <a:bodyPr vert="horz" wrap="square"/>
                    <a:lstStyle/>
                    <a:p/>
                  </a:txBody>
                  <a:tcPr/>
                </a:tc>
              </a:tr>
            </a:tbl>
          </a:graphicData>
        </a:graphic>
      </p:graphicFrame>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100" name="文本框 99"/>
          <p:cNvSpPr txBox="1"/>
          <p:nvPr/>
        </p:nvSpPr>
        <p:spPr>
          <a:xfrm>
            <a:off x="485775" y="885190"/>
            <a:ext cx="4471670" cy="460375"/>
          </a:xfrm>
          <a:prstGeom prst="rect">
            <a:avLst/>
          </a:prstGeom>
          <a:noFill/>
        </p:spPr>
        <p:txBody>
          <a:bodyPr wrap="square" rtlCol="0" anchor="t">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lvl="0" algn="l">
              <a:buClrTx/>
              <a:buSzTx/>
              <a:buFontTx/>
            </a:pPr>
            <a:r>
              <a:rPr lang="zh-CN" sz="2400" b="1">
                <a:latin typeface="黑体" panose="02010609060101010101" charset="-122"/>
                <a:ea typeface="黑体" panose="02010609060101010101" charset="-122"/>
                <a:cs typeface="黑体" panose="02010609060101010101" charset="-122"/>
                <a:sym typeface="+mn-ea"/>
              </a:rPr>
              <a:t>三篇课文集中了哪些冲突？</a:t>
            </a:r>
            <a:endParaRPr lang="zh-CN" sz="2400" b="1">
              <a:latin typeface="黑体" panose="02010609060101010101" charset="-122"/>
              <a:ea typeface="黑体" panose="02010609060101010101" charset="-122"/>
              <a:cs typeface="黑体" panose="02010609060101010101" charset="-122"/>
              <a:sym typeface="+mn-ea"/>
            </a:endParaRPr>
          </a:p>
        </p:txBody>
      </p:sp>
      <p:graphicFrame>
        <p:nvGraphicFramePr>
          <p:cNvPr id="3" name="表格 2"/>
          <p:cNvGraphicFramePr>
            <a:graphicFrameLocks noGrp="1"/>
          </p:cNvGraphicFramePr>
          <p:nvPr>
            <p:custDataLst>
              <p:tags r:id="rId3"/>
            </p:custDataLst>
          </p:nvPr>
        </p:nvGraphicFramePr>
        <p:xfrm>
          <a:off x="657860" y="1398905"/>
          <a:ext cx="7877175" cy="2851785"/>
        </p:xfrm>
        <a:graphic>
          <a:graphicData uri="http://schemas.openxmlformats.org/drawingml/2006/table">
            <a:tbl>
              <a:tblPr firstRow="1" bandRow="1">
                <a:tableStyleId>{5C22544A-7EE6-4342-B048-85BDC9FD1C3A}</a:tableStyleId>
              </a:tblPr>
              <a:tblGrid>
                <a:gridCol w="1950085"/>
                <a:gridCol w="3101340"/>
                <a:gridCol w="2825750"/>
              </a:tblGrid>
              <a:tr h="46291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篇目</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tc>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冲突</a:t>
                      </a:r>
                      <a:r>
                        <a:rPr lang="zh-CN" altLang="en-US" sz="2400" b="1">
                          <a:latin typeface="宋体" panose="02010600030101010101" pitchFamily="2" charset="-122"/>
                          <a:ea typeface="宋体" panose="02010600030101010101" pitchFamily="2" charset="-122"/>
                          <a:cs typeface="宋体" panose="02010600030101010101" pitchFamily="2" charset="-122"/>
                        </a:rPr>
                        <a:t>对象</a:t>
                      </a:r>
                      <a:endParaRPr lang="zh-CN"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tc>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冲突类别</a:t>
                      </a:r>
                      <a:endParaRPr lang="zh-CN"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tc>
              </a:tr>
              <a:tr h="796290">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窦娥冤</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nchor="ctr"/>
                </a:tc>
                <a:tc>
                  <a:txBody>
                    <a:bodyPr vert="horz" wrap="square"/>
                    <a:lstStyle/>
                    <a:p>
                      <a:pPr indent="0">
                        <a:buNone/>
                      </a:pP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r h="796290">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雷雨</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nchor="ctr"/>
                </a:tc>
                <a:tc>
                  <a:txBody>
                    <a:bodyPr vert="horz" wrap="square"/>
                    <a:lstStyle/>
                    <a:p>
                      <a:pPr indent="0">
                        <a:buNone/>
                      </a:pP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r h="796290">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哈姆莱特</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nchor="ctr"/>
                </a:tc>
                <a:tc>
                  <a:txBody>
                    <a:bodyPr vert="horz" wrap="square"/>
                    <a:lstStyle/>
                    <a:p>
                      <a:pPr indent="0">
                        <a:buNone/>
                      </a:pP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bl>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100" name="文本框 99"/>
          <p:cNvSpPr txBox="1"/>
          <p:nvPr/>
        </p:nvSpPr>
        <p:spPr>
          <a:xfrm>
            <a:off x="485775" y="885190"/>
            <a:ext cx="4255135" cy="460375"/>
          </a:xfrm>
          <a:prstGeom prst="rect">
            <a:avLst/>
          </a:prstGeom>
          <a:noFill/>
        </p:spPr>
        <p:txBody>
          <a:bodyPr wrap="square" rtlCol="0" anchor="t">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buClrTx/>
              <a:buSzTx/>
              <a:buFontTx/>
            </a:pPr>
            <a:r>
              <a:rPr lang="zh-CN" sz="2400" b="1">
                <a:latin typeface="黑体" panose="02010609060101010101" charset="-122"/>
                <a:ea typeface="黑体" panose="02010609060101010101" charset="-122"/>
                <a:cs typeface="黑体" panose="02010609060101010101" charset="-122"/>
                <a:sym typeface="+mn-ea"/>
              </a:rPr>
              <a:t>三篇课文集中了哪些冲突？</a:t>
            </a:r>
            <a:endParaRPr lang="zh-CN" sz="2400" b="1">
              <a:latin typeface="黑体" panose="02010609060101010101" charset="-122"/>
              <a:ea typeface="黑体" panose="02010609060101010101" charset="-122"/>
              <a:cs typeface="黑体" panose="02010609060101010101" charset="-122"/>
              <a:sym typeface="+mn-ea"/>
            </a:endParaRPr>
          </a:p>
        </p:txBody>
      </p:sp>
      <p:graphicFrame>
        <p:nvGraphicFramePr>
          <p:cNvPr id="3" name="表格 2"/>
          <p:cNvGraphicFramePr>
            <a:graphicFrameLocks noGrp="1"/>
          </p:cNvGraphicFramePr>
          <p:nvPr>
            <p:custDataLst>
              <p:tags r:id="rId3"/>
            </p:custDataLst>
          </p:nvPr>
        </p:nvGraphicFramePr>
        <p:xfrm>
          <a:off x="608330" y="1424305"/>
          <a:ext cx="7877175" cy="3061970"/>
        </p:xfrm>
        <a:graphic>
          <a:graphicData uri="http://schemas.openxmlformats.org/drawingml/2006/table">
            <a:tbl>
              <a:tblPr firstRow="1" bandRow="1">
                <a:tableStyleId>{5C22544A-7EE6-4342-B048-85BDC9FD1C3A}</a:tableStyleId>
              </a:tblPr>
              <a:tblGrid>
                <a:gridCol w="1817370"/>
                <a:gridCol w="3384550"/>
                <a:gridCol w="2675255"/>
              </a:tblGrid>
              <a:tr h="429895">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篇目</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tc>
                <a:tc>
                  <a:txBody>
                    <a:bodyPr vert="horz" wrap="square"/>
                    <a:lstStyle/>
                    <a:p>
                      <a:pPr indent="0" algn="ctr">
                        <a:buNone/>
                      </a:pPr>
                      <a:r>
                        <a:rPr lang="en-US" sz="2400" b="1">
                          <a:latin typeface="宋体" panose="02010600030101010101" pitchFamily="2" charset="-122"/>
                          <a:ea typeface="宋体" panose="02010600030101010101" pitchFamily="2" charset="-122"/>
                          <a:cs typeface="宋体" panose="02010600030101010101" pitchFamily="2" charset="-122"/>
                        </a:rPr>
                        <a:t>冲突</a:t>
                      </a:r>
                      <a:r>
                        <a:rPr lang="zh-CN" altLang="en-US" sz="2400" b="1">
                          <a:latin typeface="宋体" panose="02010600030101010101" pitchFamily="2" charset="-122"/>
                          <a:ea typeface="宋体" panose="02010600030101010101" pitchFamily="2" charset="-122"/>
                          <a:cs typeface="宋体" panose="02010600030101010101" pitchFamily="2" charset="-122"/>
                        </a:rPr>
                        <a:t>对象</a:t>
                      </a:r>
                      <a:endParaRPr lang="zh-CN"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tc>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冲突类别</a:t>
                      </a:r>
                      <a:endParaRPr lang="zh-CN"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tc>
              </a:tr>
              <a:tr h="738505">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窦娥冤</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nchor="ctr"/>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个体：窦娥与张驴儿父子、赛卢医、昏官 </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群体：下层人民与黑恶势力及统治者 </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r h="796290">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雷雨</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nchor="ctr"/>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个体：夫妻、父子、母子、兄弟、主仆等等</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群体：地主与下层人民、资本家与工人以及群体内部 </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r h="796290">
                <a:tc>
                  <a:txBody>
                    <a:bodyPr vert="horz" wrap="square"/>
                    <a:lstStyle/>
                    <a:p>
                      <a:pPr indent="0" algn="ctr">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哈姆莱特</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nchor="ctr"/>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个体：叔侄、夫妻、恋人、好友、君臣等等 </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群体：进步与落后、人物内心</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100" name="文本框 99"/>
          <p:cNvSpPr txBox="1"/>
          <p:nvPr/>
        </p:nvSpPr>
        <p:spPr>
          <a:xfrm>
            <a:off x="468948" y="868363"/>
            <a:ext cx="5080000" cy="460375"/>
          </a:xfrm>
          <a:prstGeom prst="rect">
            <a:avLst/>
          </a:prstGeom>
          <a:noFill/>
          <a:ln w="9525">
            <a:noFill/>
          </a:ln>
        </p:spPr>
        <p:txBody>
          <a:bodyPr>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indent="0"/>
            <a:r>
              <a:rPr lang="zh-CN" sz="2400" b="1">
                <a:latin typeface="黑体" panose="02010609060101010101" charset="-122"/>
                <a:ea typeface="黑体" panose="02010609060101010101" charset="-122"/>
                <a:cs typeface="黑体" panose="02010609060101010101" charset="-122"/>
              </a:rPr>
              <a:t>“偶然”对剧情的发展有何作用？</a:t>
            </a:r>
            <a:endParaRPr lang="zh-CN" altLang="en-US" sz="2400" b="1">
              <a:latin typeface="黑体" panose="02010609060101010101" charset="-122"/>
              <a:ea typeface="黑体" panose="02010609060101010101" charset="-122"/>
              <a:cs typeface="黑体" panose="02010609060101010101" charset="-122"/>
            </a:endParaRPr>
          </a:p>
        </p:txBody>
      </p:sp>
      <p:graphicFrame>
        <p:nvGraphicFramePr>
          <p:cNvPr id="2" name="表格 1"/>
          <p:cNvGraphicFramePr>
            <a:graphicFrameLocks noGrp="1"/>
          </p:cNvGraphicFramePr>
          <p:nvPr>
            <p:custDataLst>
              <p:tags r:id="rId3"/>
            </p:custDataLst>
          </p:nvPr>
        </p:nvGraphicFramePr>
        <p:xfrm>
          <a:off x="949960" y="1565910"/>
          <a:ext cx="6600825" cy="2724150"/>
        </p:xfrm>
        <a:graphic>
          <a:graphicData uri="http://schemas.openxmlformats.org/drawingml/2006/table">
            <a:tbl>
              <a:tblPr firstRow="1" bandRow="1">
                <a:tableStyleId>{5C22544A-7EE6-4342-B048-85BDC9FD1C3A}</a:tableStyleId>
              </a:tblPr>
              <a:tblGrid>
                <a:gridCol w="1908810"/>
                <a:gridCol w="2491740"/>
                <a:gridCol w="2200275"/>
              </a:tblGrid>
              <a:tr h="664210">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篇目</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偶然事件</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作用</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r h="664210">
                <a:tc>
                  <a:txBody>
                    <a:bodyPr vert="horz" wrap="square"/>
                    <a:lstStyle/>
                    <a:p>
                      <a:pPr indent="0">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窦娥冤</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a:buNone/>
                      </a:pPr>
                      <a:endParaRPr lang="zh-CN" altLang="en-US" sz="2400" b="1">
                        <a:latin typeface="宋体" panose="02010600030101010101" pitchFamily="2" charset="-122"/>
                        <a:ea typeface="宋体" panose="02010600030101010101" pitchFamily="2" charset="-122"/>
                      </a:endParaRPr>
                    </a:p>
                  </a:txBody>
                  <a:tcPr/>
                </a:tc>
                <a:tc rowSpan="3">
                  <a:txBody>
                    <a:bodyPr vert="horz" wrap="square"/>
                    <a:lstStyle/>
                    <a:p>
                      <a:pPr>
                        <a:buNone/>
                      </a:pPr>
                      <a:endParaRPr lang="zh-CN" altLang="en-US" sz="2400" b="1">
                        <a:latin typeface="宋体" panose="02010600030101010101" pitchFamily="2" charset="-122"/>
                        <a:ea typeface="宋体" panose="02010600030101010101" pitchFamily="2" charset="-122"/>
                      </a:endParaRPr>
                    </a:p>
                  </a:txBody>
                  <a:tcPr/>
                </a:tc>
              </a:tr>
              <a:tr h="664210">
                <a:tc>
                  <a:txBody>
                    <a:bodyPr vert="horz" wrap="square"/>
                    <a:lstStyle/>
                    <a:p>
                      <a:pPr indent="0">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雷雨</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a:buNone/>
                      </a:pPr>
                      <a:endParaRPr lang="zh-CN" altLang="en-US" sz="2400" b="1">
                        <a:latin typeface="宋体" panose="02010600030101010101" pitchFamily="2" charset="-122"/>
                        <a:ea typeface="宋体" panose="02010600030101010101" pitchFamily="2" charset="-122"/>
                      </a:endParaRPr>
                    </a:p>
                  </a:txBody>
                  <a:tcPr/>
                </a:tc>
                <a:tc vMerge="1">
                  <a:txBody>
                    <a:bodyPr vert="horz" wrap="square"/>
                    <a:lstStyle/>
                    <a:p/>
                  </a:txBody>
                  <a:tcPr/>
                </a:tc>
              </a:tr>
              <a:tr h="664210">
                <a:tc>
                  <a:txBody>
                    <a:bodyPr vert="horz" wrap="square"/>
                    <a:lstStyle/>
                    <a:p>
                      <a:pPr indent="0">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哈姆莱特</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a:buNone/>
                      </a:pPr>
                      <a:endParaRPr lang="zh-CN" altLang="en-US" sz="2400" b="1">
                        <a:latin typeface="宋体" panose="02010600030101010101" pitchFamily="2" charset="-122"/>
                        <a:ea typeface="宋体" panose="02010600030101010101" pitchFamily="2" charset="-122"/>
                      </a:endParaRPr>
                    </a:p>
                  </a:txBody>
                  <a:tcPr/>
                </a:tc>
                <a:tc vMerge="1">
                  <a:txBody>
                    <a:bodyPr vert="horz" wrap="square"/>
                    <a:lstStyle/>
                    <a:p/>
                  </a:txBody>
                  <a:tcPr/>
                </a:tc>
              </a:tr>
            </a:tbl>
          </a:graphicData>
        </a:graphic>
      </p:graphicFrame>
      <p:pic>
        <p:nvPicPr>
          <p:cNvPr id="3" name="Picture 3"/>
          <p:cNvPicPr>
            <a:picLocks noChangeAspect="1"/>
          </p:cNvPicPr>
          <p:nvPr/>
        </p:nvPicPr>
        <p:blipFill>
          <a:blip r:embed="rId4"/>
          <a:stretch>
            <a:fillRect/>
          </a:stretch>
        </p:blipFill>
        <p:spPr>
          <a:xfrm flipH="1">
            <a:off x="12065000" y="11925300"/>
            <a:ext cx="0" cy="0"/>
          </a:xfrm>
          <a:prstGeom prst="rect">
            <a:avLst/>
          </a:prstGeom>
          <a:ln>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graphicFrame>
        <p:nvGraphicFramePr>
          <p:cNvPr id="2" name="表格 1"/>
          <p:cNvGraphicFramePr>
            <a:graphicFrameLocks noGrp="1"/>
          </p:cNvGraphicFramePr>
          <p:nvPr>
            <p:custDataLst>
              <p:tags r:id="rId3"/>
            </p:custDataLst>
          </p:nvPr>
        </p:nvGraphicFramePr>
        <p:xfrm>
          <a:off x="317500" y="719455"/>
          <a:ext cx="8143875" cy="4116705"/>
        </p:xfrm>
        <a:graphic>
          <a:graphicData uri="http://schemas.openxmlformats.org/drawingml/2006/table">
            <a:tbl>
              <a:tblPr firstRow="1" bandRow="1">
                <a:tableStyleId>{5C22544A-7EE6-4342-B048-85BDC9FD1C3A}</a:tableStyleId>
              </a:tblPr>
              <a:tblGrid>
                <a:gridCol w="2355850"/>
                <a:gridCol w="3072130"/>
                <a:gridCol w="2715895"/>
              </a:tblGrid>
              <a:tr h="365760">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篇目</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偶然事件</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a:txBody>
                    <a:bodyPr vert="horz" wrap="square"/>
                    <a:lstStyle/>
                    <a:p>
                      <a:pPr indent="0">
                        <a:buNone/>
                      </a:pPr>
                      <a:r>
                        <a:rPr lang="en-US" sz="2400" b="1">
                          <a:latin typeface="宋体" panose="02010600030101010101" pitchFamily="2" charset="-122"/>
                          <a:ea typeface="宋体" panose="02010600030101010101" pitchFamily="2" charset="-122"/>
                          <a:cs typeface="宋体" panose="02010600030101010101" pitchFamily="2" charset="-122"/>
                        </a:rPr>
                        <a:t>作用</a:t>
                      </a:r>
                      <a:endParaRPr lang="en-US" altLang="en-US" sz="24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r>
              <a:tr h="914400">
                <a:tc>
                  <a:txBody>
                    <a:bodyPr vert="horz" wrap="square"/>
                    <a:lstStyle/>
                    <a:p>
                      <a:pPr indent="0">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窦娥冤</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indent="0">
                        <a:buNone/>
                      </a:pPr>
                      <a:r>
                        <a:rPr lang="en-US" sz="2000" b="1">
                          <a:latin typeface="宋体" panose="02010600030101010101" pitchFamily="2" charset="-122"/>
                          <a:ea typeface="宋体" panose="02010600030101010101" pitchFamily="2" charset="-122"/>
                          <a:cs typeface="宋体" panose="02010600030101010101" pitchFamily="2" charset="-122"/>
                        </a:rPr>
                        <a:t>赛卢医谋害蔡婆，偶然被张驴儿父子救下，却给后来窦娥蒙冤埋下了祸根 </a:t>
                      </a:r>
                      <a:endParaRPr lang="en-US" altLang="en-US" sz="20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rowSpan="3">
                  <a:txBody>
                    <a:bodyPr vert="horz" wrap="square"/>
                    <a:lstStyle/>
                    <a:p>
                      <a:pPr>
                        <a:buNone/>
                      </a:pPr>
                      <a:r>
                        <a:rPr lang="zh-CN" altLang="en-US" sz="2000" b="1">
                          <a:latin typeface="宋体" panose="02010600030101010101" pitchFamily="2" charset="-122"/>
                          <a:ea typeface="宋体" panose="02010600030101010101" pitchFamily="2" charset="-122"/>
                        </a:rPr>
                        <a:t>① 生活里的偶然事件，往往会给一个人的一生带来重大影响，而戏剧里的偶然事件，有时推动情节的发展，有时让冲突更加集中，有时则增加了故事的戏剧性。</a:t>
                      </a:r>
                      <a:endParaRPr lang="zh-CN" altLang="en-US" sz="2000" b="1">
                        <a:latin typeface="宋体" panose="02010600030101010101" pitchFamily="2" charset="-122"/>
                        <a:ea typeface="宋体" panose="02010600030101010101" pitchFamily="2" charset="-122"/>
                      </a:endParaRPr>
                    </a:p>
                    <a:p>
                      <a:pPr>
                        <a:buNone/>
                      </a:pPr>
                      <a:r>
                        <a:rPr lang="zh-CN" altLang="en-US" sz="2000" b="1">
                          <a:latin typeface="宋体" panose="02010600030101010101" pitchFamily="2" charset="-122"/>
                          <a:ea typeface="宋体" panose="02010600030101010101" pitchFamily="2" charset="-122"/>
                        </a:rPr>
                        <a:t>② 悲剧的发生，不仅仅源于偶然，更多的其实是源于必然，比如性格的必然。</a:t>
                      </a:r>
                      <a:endParaRPr lang="zh-CN" altLang="en-US" sz="2000" b="1">
                        <a:latin typeface="宋体" panose="02010600030101010101" pitchFamily="2" charset="-122"/>
                        <a:ea typeface="宋体" panose="02010600030101010101" pitchFamily="2" charset="-122"/>
                      </a:endParaRPr>
                    </a:p>
                  </a:txBody>
                  <a:tcPr/>
                </a:tc>
              </a:tr>
              <a:tr h="1219200">
                <a:tc>
                  <a:txBody>
                    <a:bodyPr vert="horz" wrap="square"/>
                    <a:lstStyle/>
                    <a:p>
                      <a:pPr indent="0">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雷雨</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indent="0">
                        <a:buNone/>
                      </a:pPr>
                      <a:r>
                        <a:rPr lang="en-US" sz="2000" b="1">
                          <a:latin typeface="宋体" panose="02010600030101010101" pitchFamily="2" charset="-122"/>
                          <a:ea typeface="宋体" panose="02010600030101010101" pitchFamily="2" charset="-122"/>
                          <a:cs typeface="宋体" panose="02010600030101010101" pitchFamily="2" charset="-122"/>
                        </a:rPr>
                        <a:t>侍萍偶然遇见周朴园，又偶然赶上鲁大海来谈判，四凤周冲偶然触碰电线身亡等等 </a:t>
                      </a:r>
                      <a:endParaRPr lang="en-US" altLang="en-US" sz="20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vMerge="1">
                  <a:txBody>
                    <a:bodyPr vert="horz" wrap="square"/>
                    <a:lstStyle/>
                    <a:p/>
                  </a:txBody>
                  <a:tcPr/>
                </a:tc>
              </a:tr>
              <a:tr h="1617345">
                <a:tc>
                  <a:txBody>
                    <a:bodyPr vert="horz" wrap="square"/>
                    <a:lstStyle/>
                    <a:p>
                      <a:pPr indent="0">
                        <a:buNone/>
                      </a:pPr>
                      <a:r>
                        <a:rPr lang="zh-CN" altLang="en-US" sz="2400" b="1">
                          <a:latin typeface="宋体" panose="02010600030101010101" pitchFamily="2" charset="-122"/>
                          <a:ea typeface="宋体" panose="02010600030101010101" pitchFamily="2" charset="-122"/>
                          <a:cs typeface="宋体" panose="02010600030101010101" pitchFamily="2" charset="-122"/>
                        </a:rPr>
                        <a:t>《</a:t>
                      </a:r>
                      <a:r>
                        <a:rPr lang="en-US" sz="2400" b="1">
                          <a:latin typeface="宋体" panose="02010600030101010101" pitchFamily="2" charset="-122"/>
                          <a:ea typeface="宋体" panose="02010600030101010101" pitchFamily="2" charset="-122"/>
                          <a:cs typeface="宋体" panose="02010600030101010101" pitchFamily="2" charset="-122"/>
                        </a:rPr>
                        <a:t>哈姆莱特</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indent="0">
                        <a:buNone/>
                      </a:pPr>
                      <a:r>
                        <a:rPr lang="en-US" sz="2000" b="1">
                          <a:latin typeface="宋体" panose="02010600030101010101" pitchFamily="2" charset="-122"/>
                          <a:ea typeface="宋体" panose="02010600030101010101" pitchFamily="2" charset="-122"/>
                          <a:cs typeface="宋体" panose="02010600030101010101" pitchFamily="2" charset="-122"/>
                        </a:rPr>
                        <a:t>王子偶然刺死波洛涅斯，比剑时偶然被毒剑刺中，王后偶然喝下毒酒</a:t>
                      </a:r>
                      <a:endParaRPr lang="en-US" altLang="en-US" sz="20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tc>
                <a:tc vMerge="1">
                  <a:txBody>
                    <a:bodyPr vert="horz" wrap="square"/>
                    <a:lstStyle/>
                    <a:p/>
                  </a:txBody>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100" name="文本框 99"/>
          <p:cNvSpPr txBox="1"/>
          <p:nvPr/>
        </p:nvSpPr>
        <p:spPr>
          <a:xfrm>
            <a:off x="634365" y="690880"/>
            <a:ext cx="3672205" cy="460375"/>
          </a:xfrm>
          <a:prstGeom prst="rect">
            <a:avLst/>
          </a:prstGeom>
          <a:noFill/>
          <a:ln w="9525">
            <a:noFill/>
          </a:ln>
        </p:spPr>
        <p:txBody>
          <a:bodyPr wrap="square">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lvl="0" algn="l">
              <a:buClrTx/>
              <a:buSzTx/>
              <a:buFontTx/>
            </a:pPr>
            <a:r>
              <a:rPr lang="zh-CN" sz="2400" b="1">
                <a:latin typeface="黑体" panose="02010609060101010101" charset="-122"/>
                <a:ea typeface="黑体" panose="02010609060101010101" charset="-122"/>
                <a:cs typeface="黑体" panose="02010609060101010101" charset="-122"/>
                <a:sym typeface="+mn-ea"/>
              </a:rPr>
              <a:t>围绕“悲剧性”思考</a:t>
            </a:r>
            <a:endParaRPr lang="zh-CN" sz="2400" b="1">
              <a:latin typeface="黑体" panose="02010609060101010101" charset="-122"/>
              <a:ea typeface="黑体" panose="02010609060101010101" charset="-122"/>
              <a:cs typeface="黑体" panose="02010609060101010101" charset="-122"/>
              <a:sym typeface="+mn-ea"/>
            </a:endParaRPr>
          </a:p>
        </p:txBody>
      </p:sp>
      <p:graphicFrame>
        <p:nvGraphicFramePr>
          <p:cNvPr id="3" name="表格 2"/>
          <p:cNvGraphicFramePr>
            <a:graphicFrameLocks noGrp="1"/>
          </p:cNvGraphicFramePr>
          <p:nvPr>
            <p:custDataLst>
              <p:tags r:id="rId3"/>
            </p:custDataLst>
          </p:nvPr>
        </p:nvGraphicFramePr>
        <p:xfrm>
          <a:off x="673735" y="1301115"/>
          <a:ext cx="7359650" cy="2633980"/>
        </p:xfrm>
        <a:graphic>
          <a:graphicData uri="http://schemas.openxmlformats.org/drawingml/2006/table">
            <a:tbl>
              <a:tblPr firstRow="1" bandRow="1">
                <a:tableStyleId>{5C22544A-7EE6-4342-B048-85BDC9FD1C3A}</a:tableStyleId>
              </a:tblPr>
              <a:tblGrid>
                <a:gridCol w="1471930"/>
                <a:gridCol w="1471930"/>
                <a:gridCol w="1471930"/>
                <a:gridCol w="1471930"/>
                <a:gridCol w="1471930"/>
              </a:tblGrid>
              <a:tr h="869315">
                <a:tc>
                  <a:txBody>
                    <a:bodyPr vert="horz" wrap="square"/>
                    <a:lstStyle/>
                    <a:p>
                      <a:pPr algn="ctr">
                        <a:buNone/>
                      </a:pPr>
                      <a:r>
                        <a:rPr lang="zh-CN" altLang="en-US"/>
                        <a:t>篇目</a:t>
                      </a:r>
                      <a:endParaRPr lang="zh-CN" altLang="en-US"/>
                    </a:p>
                  </a:txBody>
                  <a:tcPr anchor="ctr"/>
                </a:tc>
                <a:tc>
                  <a:txBody>
                    <a:bodyPr vert="horz" wrap="square"/>
                    <a:lstStyle/>
                    <a:p>
                      <a:pPr algn="l">
                        <a:buNone/>
                      </a:pPr>
                      <a:r>
                        <a:rPr lang="zh-CN" altLang="en-US" sz="2000">
                          <a:sym typeface="+mn-ea"/>
                        </a:rPr>
                        <a:t>“有价值的东西”</a:t>
                      </a:r>
                      <a:endParaRPr lang="zh-CN" altLang="en-US" sz="2000">
                        <a:sym typeface="+mn-ea"/>
                      </a:endParaRPr>
                    </a:p>
                  </a:txBody>
                  <a:tcPr anchor="ctr"/>
                </a:tc>
                <a:tc>
                  <a:txBody>
                    <a:bodyPr vert="horz" wrap="square"/>
                    <a:lstStyle/>
                    <a:p>
                      <a:pPr algn="l">
                        <a:buNone/>
                      </a:pPr>
                      <a:r>
                        <a:rPr lang="zh-CN" altLang="en-US" sz="2000">
                          <a:sym typeface="+mn-ea"/>
                        </a:rPr>
                        <a:t>“毁灭”的惨痛与悲壮</a:t>
                      </a:r>
                      <a:endParaRPr lang="zh-CN" altLang="en-US" sz="2000">
                        <a:sym typeface="+mn-ea"/>
                      </a:endParaRPr>
                    </a:p>
                    <a:p>
                      <a:pPr>
                        <a:buNone/>
                      </a:pPr>
                      <a:endParaRPr lang="zh-CN" altLang="en-US" sz="2000">
                        <a:sym typeface="+mn-ea"/>
                      </a:endParaRPr>
                    </a:p>
                  </a:txBody>
                  <a:tcPr anchor="ctr"/>
                </a:tc>
                <a:tc>
                  <a:txBody>
                    <a:bodyPr vert="horz" wrap="square"/>
                    <a:lstStyle/>
                    <a:p>
                      <a:pPr>
                        <a:buNone/>
                      </a:pPr>
                      <a:r>
                        <a:rPr lang="zh-CN" altLang="en-US" sz="2000">
                          <a:sym typeface="+mn-ea"/>
                        </a:rPr>
                        <a:t>“毁灭”带来了怎样的心理震撼</a:t>
                      </a:r>
                      <a:endParaRPr lang="zh-CN" altLang="en-US" sz="2000">
                        <a:sym typeface="+mn-ea"/>
                      </a:endParaRPr>
                    </a:p>
                  </a:txBody>
                  <a:tcPr/>
                </a:tc>
                <a:tc>
                  <a:txBody>
                    <a:bodyPr vert="horz" wrap="square"/>
                    <a:lstStyle/>
                    <a:p>
                      <a:pPr>
                        <a:buNone/>
                      </a:pPr>
                      <a:r>
                        <a:rPr lang="zh-CN" altLang="en-US" sz="2000"/>
                        <a:t>情感反应与理性思考</a:t>
                      </a:r>
                      <a:endParaRPr lang="zh-CN" altLang="en-US" sz="2000"/>
                    </a:p>
                  </a:txBody>
                  <a:tcPr/>
                </a:tc>
              </a:tr>
              <a:tr h="448310">
                <a:tc>
                  <a:txBody>
                    <a:bodyPr vert="horz" wrap="square"/>
                    <a:lstStyle/>
                    <a:p>
                      <a:pPr indent="0">
                        <a:buNone/>
                      </a:pPr>
                      <a:r>
                        <a:rPr lang="zh-CN" altLang="en-US" sz="2000" b="1">
                          <a:latin typeface="宋体" panose="02010600030101010101" pitchFamily="2" charset="-122"/>
                          <a:ea typeface="宋体" panose="02010600030101010101" pitchFamily="2" charset="-122"/>
                          <a:cs typeface="宋体" panose="02010600030101010101" pitchFamily="2" charset="-122"/>
                        </a:rPr>
                        <a:t>《</a:t>
                      </a:r>
                      <a:r>
                        <a:rPr lang="en-US" sz="2000" b="1">
                          <a:latin typeface="宋体" panose="02010600030101010101" pitchFamily="2" charset="-122"/>
                          <a:ea typeface="宋体" panose="02010600030101010101" pitchFamily="2" charset="-122"/>
                          <a:cs typeface="宋体" panose="02010600030101010101" pitchFamily="2" charset="-122"/>
                        </a:rPr>
                        <a:t>窦娥冤</a:t>
                      </a:r>
                      <a:r>
                        <a:rPr lang="zh-CN" altLang="en-US" sz="20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0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r>
              <a:tr h="553720">
                <a:tc>
                  <a:txBody>
                    <a:bodyPr vert="horz" wrap="square"/>
                    <a:lstStyle/>
                    <a:p>
                      <a:pPr indent="0">
                        <a:buNone/>
                      </a:pPr>
                      <a:r>
                        <a:rPr lang="zh-CN" altLang="en-US" sz="2000" b="1">
                          <a:latin typeface="宋体" panose="02010600030101010101" pitchFamily="2" charset="-122"/>
                          <a:ea typeface="宋体" panose="02010600030101010101" pitchFamily="2" charset="-122"/>
                          <a:cs typeface="宋体" panose="02010600030101010101" pitchFamily="2" charset="-122"/>
                        </a:rPr>
                        <a:t>《</a:t>
                      </a:r>
                      <a:r>
                        <a:rPr lang="en-US" sz="2000" b="1">
                          <a:latin typeface="宋体" panose="02010600030101010101" pitchFamily="2" charset="-122"/>
                          <a:ea typeface="宋体" panose="02010600030101010101" pitchFamily="2" charset="-122"/>
                          <a:cs typeface="宋体" panose="02010600030101010101" pitchFamily="2" charset="-122"/>
                        </a:rPr>
                        <a:t>雷雨</a:t>
                      </a:r>
                      <a:r>
                        <a:rPr lang="zh-CN" altLang="en-US" sz="20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0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r>
              <a:tr h="626110">
                <a:tc>
                  <a:txBody>
                    <a:bodyPr vert="horz" wrap="square"/>
                    <a:lstStyle/>
                    <a:p>
                      <a:pPr indent="0">
                        <a:buNone/>
                      </a:pPr>
                      <a:r>
                        <a:rPr lang="zh-CN" altLang="en-US" sz="2000" b="1">
                          <a:latin typeface="宋体" panose="02010600030101010101" pitchFamily="2" charset="-122"/>
                          <a:ea typeface="宋体" panose="02010600030101010101" pitchFamily="2" charset="-122"/>
                          <a:cs typeface="宋体" panose="02010600030101010101" pitchFamily="2" charset="-122"/>
                        </a:rPr>
                        <a:t>《</a:t>
                      </a:r>
                      <a:r>
                        <a:rPr lang="en-US" sz="2000" b="1">
                          <a:latin typeface="宋体" panose="02010600030101010101" pitchFamily="2" charset="-122"/>
                          <a:ea typeface="宋体" panose="02010600030101010101" pitchFamily="2" charset="-122"/>
                          <a:cs typeface="宋体" panose="02010600030101010101" pitchFamily="2" charset="-122"/>
                        </a:rPr>
                        <a:t>哈姆莱特</a:t>
                      </a:r>
                      <a:r>
                        <a:rPr lang="zh-CN" altLang="en-US" sz="2000" b="1">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2000" b="1">
                        <a:latin typeface="宋体" panose="02010600030101010101" pitchFamily="2" charset="-122"/>
                        <a:ea typeface="宋体" panose="02010600030101010101" pitchFamily="2" charset="-122"/>
                        <a:cs typeface="宋体" panose="02010600030101010101" pitchFamily="2" charset="-122"/>
                        <a:sym typeface="+mn-ea"/>
                      </a:endParaRPr>
                    </a:p>
                  </a:txBody>
                  <a:tcPr marL="68580" marR="68580" marT="0" marB="0"/>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p:nvPr/>
        </p:nvSpPr>
        <p:spPr>
          <a:xfrm>
            <a:off x="252090" y="287908"/>
            <a:ext cx="45719" cy="432048"/>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25" name="TextBox 603"/>
          <p:cNvSpPr txBox="1"/>
          <p:nvPr/>
        </p:nvSpPr>
        <p:spPr bwMode="auto">
          <a:xfrm>
            <a:off x="317336" y="316036"/>
            <a:ext cx="2887345" cy="37465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2000" b="1">
                <a:solidFill>
                  <a:schemeClr val="tx1"/>
                </a:solidFill>
                <a:latin typeface="华文仿宋" panose="02010600040101010101" charset="-122"/>
                <a:ea typeface="华文仿宋" panose="02010600040101010101" charset="-122"/>
                <a:cs typeface="华文仿宋" panose="02010600040101010101" charset="-122"/>
              </a:rPr>
              <a:t>01.</a:t>
            </a:r>
            <a:r>
              <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rPr>
              <a:t>探究“被毁灭的”</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sym typeface="+mn-ea"/>
            </a:endParaRPr>
          </a:p>
        </p:txBody>
      </p:sp>
      <p:sp>
        <p:nvSpPr>
          <p:cNvPr id="26"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
        <p:nvSpPr>
          <p:cNvPr id="100" name="文本框 99"/>
          <p:cNvSpPr txBox="1"/>
          <p:nvPr/>
        </p:nvSpPr>
        <p:spPr>
          <a:xfrm>
            <a:off x="520700" y="767715"/>
            <a:ext cx="4517390" cy="829945"/>
          </a:xfrm>
          <a:prstGeom prst="rect">
            <a:avLst/>
          </a:prstGeom>
          <a:noFill/>
          <a:ln w="9525">
            <a:noFill/>
          </a:ln>
        </p:spPr>
        <p:txBody>
          <a:bodyPr wrap="square">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buClrTx/>
              <a:buSzTx/>
              <a:buFontTx/>
            </a:pPr>
            <a:r>
              <a:rPr lang="zh-CN" sz="2400" b="1">
                <a:latin typeface="黑体" panose="02010609060101010101" charset="-122"/>
                <a:ea typeface="黑体" panose="02010609060101010101" charset="-122"/>
                <a:cs typeface="黑体" panose="02010609060101010101" charset="-122"/>
                <a:sym typeface="+mn-ea"/>
              </a:rPr>
              <a:t>比较窦娥冤，和</a:t>
            </a:r>
            <a:r>
              <a:rPr lang="zh-CN" sz="2400" b="1">
                <a:solidFill>
                  <a:srgbClr val="FF0000"/>
                </a:solidFill>
                <a:latin typeface="黑体" panose="02010609060101010101" charset="-122"/>
                <a:ea typeface="黑体" panose="02010609060101010101" charset="-122"/>
                <a:cs typeface="黑体" panose="02010609060101010101" charset="-122"/>
                <a:sym typeface="+mn-ea"/>
              </a:rPr>
              <a:t>操场埋尸案</a:t>
            </a:r>
            <a:r>
              <a:rPr lang="zh-CN" sz="2400" b="1">
                <a:latin typeface="黑体" panose="02010609060101010101" charset="-122"/>
                <a:ea typeface="黑体" panose="02010609060101010101" charset="-122"/>
                <a:cs typeface="黑体" panose="02010609060101010101" charset="-122"/>
                <a:sym typeface="+mn-ea"/>
              </a:rPr>
              <a:t>，</a:t>
            </a:r>
            <a:endParaRPr lang="zh-CN" sz="2400" b="1">
              <a:latin typeface="黑体" panose="02010609060101010101" charset="-122"/>
              <a:ea typeface="黑体" panose="02010609060101010101" charset="-122"/>
              <a:cs typeface="黑体" panose="02010609060101010101" charset="-122"/>
              <a:sym typeface="+mn-ea"/>
            </a:endParaRPr>
          </a:p>
          <a:p>
            <a:pPr>
              <a:buClrTx/>
              <a:buSzTx/>
              <a:buFontTx/>
            </a:pPr>
            <a:r>
              <a:rPr lang="zh-CN" sz="2400" b="1">
                <a:latin typeface="黑体" panose="02010609060101010101" charset="-122"/>
                <a:ea typeface="黑体" panose="02010609060101010101" charset="-122"/>
                <a:cs typeface="黑体" panose="02010609060101010101" charset="-122"/>
                <a:sym typeface="+mn-ea"/>
              </a:rPr>
              <a:t>谈谈你对“良知和悲悯”的认识</a:t>
            </a:r>
            <a:endParaRPr lang="zh-CN" sz="2400" b="1">
              <a:latin typeface="黑体" panose="02010609060101010101" charset="-122"/>
              <a:ea typeface="黑体" panose="02010609060101010101" charset="-122"/>
              <a:cs typeface="黑体" panose="02010609060101010101" charset="-122"/>
              <a:sym typeface="+mn-ea"/>
            </a:endParaRPr>
          </a:p>
        </p:txBody>
      </p:sp>
      <p:sp>
        <p:nvSpPr>
          <p:cNvPr id="2" name="矩形标注 1"/>
          <p:cNvSpPr/>
          <p:nvPr/>
        </p:nvSpPr>
        <p:spPr>
          <a:xfrm>
            <a:off x="5037455" y="613410"/>
            <a:ext cx="3751580" cy="1317625"/>
          </a:xfrm>
          <a:prstGeom prst="wedgeRectCallout">
            <a:avLst>
              <a:gd name="adj1" fmla="val -67806"/>
              <a:gd name="adj2" fmla="val -26153"/>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l"/>
            <a:r>
              <a:rPr lang="zh-CN" altLang="en-US" sz="2000" b="1">
                <a:solidFill>
                  <a:schemeClr val="tx1"/>
                </a:solidFill>
                <a:latin typeface="华文仿宋" panose="02010600040101010101" charset="-122"/>
                <a:ea typeface="华文仿宋" panose="02010600040101010101" charset="-122"/>
                <a:cs typeface="华文仿宋" panose="02010600040101010101" charset="-122"/>
              </a:rPr>
              <a:t>2003</a:t>
            </a:r>
            <a:r>
              <a:rPr lang="en-US" altLang="zh-CN" sz="2000" b="1">
                <a:solidFill>
                  <a:schemeClr val="tx1"/>
                </a:solidFill>
                <a:latin typeface="华文仿宋" panose="02010600040101010101" charset="-122"/>
                <a:ea typeface="华文仿宋" panose="02010600040101010101" charset="-122"/>
                <a:cs typeface="华文仿宋" panose="02010600040101010101" charset="-122"/>
              </a:rPr>
              <a:t>.</a:t>
            </a:r>
            <a:r>
              <a:rPr lang="zh-CN" altLang="en-US" sz="2000" b="1">
                <a:solidFill>
                  <a:schemeClr val="tx1"/>
                </a:solidFill>
                <a:latin typeface="华文仿宋" panose="02010600040101010101" charset="-122"/>
                <a:ea typeface="华文仿宋" panose="02010600040101010101" charset="-122"/>
                <a:cs typeface="华文仿宋" panose="02010600040101010101" charset="-122"/>
              </a:rPr>
              <a:t>1</a:t>
            </a:r>
            <a:r>
              <a:rPr lang="en-US" altLang="zh-CN" sz="2000" b="1">
                <a:solidFill>
                  <a:schemeClr val="tx1"/>
                </a:solidFill>
                <a:latin typeface="华文仿宋" panose="02010600040101010101" charset="-122"/>
                <a:ea typeface="华文仿宋" panose="02010600040101010101" charset="-122"/>
                <a:cs typeface="华文仿宋" panose="02010600040101010101" charset="-122"/>
              </a:rPr>
              <a:t>.</a:t>
            </a:r>
            <a:r>
              <a:rPr lang="zh-CN" altLang="en-US" sz="2000" b="1">
                <a:solidFill>
                  <a:schemeClr val="tx1"/>
                </a:solidFill>
                <a:latin typeface="华文仿宋" panose="02010600040101010101" charset="-122"/>
                <a:ea typeface="华文仿宋" panose="02010600040101010101" charset="-122"/>
                <a:cs typeface="华文仿宋" panose="02010600040101010101" charset="-122"/>
              </a:rPr>
              <a:t>22，湖南新晃县一中兢兢业业的老师邓世平因反对上级的豆腐渣工程被残忍杀害，并且尸体被埋进了操场，长达</a:t>
            </a:r>
            <a:r>
              <a:rPr lang="en-US" altLang="zh-CN" sz="2000" b="1">
                <a:solidFill>
                  <a:schemeClr val="tx1"/>
                </a:solidFill>
                <a:latin typeface="华文仿宋" panose="02010600040101010101" charset="-122"/>
                <a:ea typeface="华文仿宋" panose="02010600040101010101" charset="-122"/>
                <a:cs typeface="华文仿宋" panose="02010600040101010101" charset="-122"/>
              </a:rPr>
              <a:t>16</a:t>
            </a:r>
            <a:r>
              <a:rPr lang="zh-CN" altLang="en-US" sz="2000" b="1">
                <a:solidFill>
                  <a:schemeClr val="tx1"/>
                </a:solidFill>
                <a:latin typeface="华文仿宋" panose="02010600040101010101" charset="-122"/>
                <a:ea typeface="华文仿宋" panose="02010600040101010101" charset="-122"/>
                <a:cs typeface="华文仿宋" panose="02010600040101010101" charset="-122"/>
              </a:rPr>
              <a:t>年。</a:t>
            </a:r>
            <a:endParaRPr lang="zh-CN" altLang="en-US" sz="2000" b="1">
              <a:solidFill>
                <a:schemeClr val="tx1"/>
              </a:solidFill>
              <a:latin typeface="华文仿宋" panose="02010600040101010101" charset="-122"/>
              <a:ea typeface="华文仿宋" panose="02010600040101010101" charset="-122"/>
              <a:cs typeface="华文仿宋" panose="02010600040101010101" charset="-122"/>
            </a:endParaRPr>
          </a:p>
        </p:txBody>
      </p:sp>
      <p:sp>
        <p:nvSpPr>
          <p:cNvPr id="3" name="文本框 2"/>
          <p:cNvSpPr txBox="1"/>
          <p:nvPr/>
        </p:nvSpPr>
        <p:spPr>
          <a:xfrm>
            <a:off x="520700" y="2082165"/>
            <a:ext cx="7966075" cy="2676525"/>
          </a:xfrm>
          <a:prstGeom prst="rect">
            <a:avLst/>
          </a:prstGeom>
          <a:noFill/>
          <a:ln w="9525">
            <a:noFill/>
          </a:ln>
        </p:spPr>
        <p:txBody>
          <a:bodyPr wrap="square">
            <a:spAutoFit/>
          </a:bodyPr>
          <a:lstStyle>
            <a:defPPr>
              <a:defRPr lang="zh-CN"/>
            </a:defPPr>
            <a:lvl1pPr marL="0" algn="l" defTabSz="802005" rtl="0" eaLnBrk="1" latinLnBrk="0" hangingPunct="1">
              <a:defRPr sz="1600" kern="1200">
                <a:solidFill>
                  <a:schemeClr val="tx1"/>
                </a:solidFill>
                <a:latin typeface="+mn-lt"/>
                <a:ea typeface="+mn-ea"/>
                <a:cs typeface="+mn-cs"/>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indent="0">
              <a:lnSpc>
                <a:spcPct val="120000"/>
              </a:lnSpc>
            </a:pPr>
            <a:r>
              <a:rPr lang="zh-CN" sz="2000" b="1">
                <a:ea typeface="宋体" panose="02010600030101010101" pitchFamily="2" charset="-122"/>
              </a:rPr>
              <a:t>（1）两个案件都涉及黑恶势力欺压良善，官员贪赃枉法，不同的是：《窦娥冤》只能借助“鬼魂伸冤”的想象来实现人们良知愿望，而操场埋尸案则用结果彰显了法治、正义和良知。 </a:t>
            </a:r>
            <a:endParaRPr lang="zh-CN" sz="2000" b="1">
              <a:ea typeface="宋体" panose="02010600030101010101" pitchFamily="2" charset="-122"/>
            </a:endParaRPr>
          </a:p>
          <a:p>
            <a:pPr indent="0">
              <a:lnSpc>
                <a:spcPct val="120000"/>
              </a:lnSpc>
            </a:pPr>
            <a:r>
              <a:rPr lang="zh-CN" sz="2000" b="1">
                <a:ea typeface="宋体" panose="02010600030101010101" pitchFamily="2" charset="-122"/>
              </a:rPr>
              <a:t>（2）但是，在全社会实现公平和正义，让良知根植于每个人内心的路还很长。</a:t>
            </a:r>
            <a:endParaRPr lang="zh-CN" sz="2000" b="1">
              <a:ea typeface="宋体" panose="02010600030101010101" pitchFamily="2" charset="-122"/>
            </a:endParaRPr>
          </a:p>
          <a:p>
            <a:pPr indent="0">
              <a:lnSpc>
                <a:spcPct val="120000"/>
              </a:lnSpc>
            </a:pPr>
            <a:r>
              <a:rPr lang="zh-CN" sz="2000" b="1">
                <a:ea typeface="宋体" panose="02010600030101010101" pitchFamily="2" charset="-122"/>
              </a:rPr>
              <a:t>（3）因此，除了用法律手段打击犯罪，我们还要净化自己，在每个人心目中筑起一道“良知和悲悯”的大坝。</a:t>
            </a:r>
            <a:endParaRPr lang="zh-CN" altLang="en-US" sz="2000" b="1">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3" presetClass="entr" presetSubtype="10" dur="50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linds(horizont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2124298" y="1800076"/>
            <a:ext cx="72008" cy="1080120"/>
          </a:xfrm>
          <a:prstGeom prst="rect">
            <a:avLst/>
          </a:prstGeom>
          <a:solidFill>
            <a:srgbClr val="2259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7" name="矩形 6"/>
          <p:cNvSpPr/>
          <p:nvPr/>
        </p:nvSpPr>
        <p:spPr>
          <a:xfrm>
            <a:off x="468114" y="2376140"/>
            <a:ext cx="216024" cy="10801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802005" rtl="0" eaLnBrk="1" latinLnBrk="0" hangingPunct="1">
              <a:defRPr sz="1600" kern="1200">
                <a:solidFill>
                  <a:srgbClr val="FFFFFF"/>
                </a:solidFill>
                <a:latin typeface="Calibri"/>
                <a:ea typeface="+mn-ea"/>
                <a:cs typeface="+mn-cs"/>
              </a:defRPr>
            </a:lvl1pPr>
            <a:lvl2pPr marL="401320" algn="l" defTabSz="802005" rtl="0" eaLnBrk="1" latinLnBrk="0" hangingPunct="1">
              <a:defRPr sz="1600" kern="1200">
                <a:solidFill>
                  <a:srgbClr val="FFFFFF"/>
                </a:solidFill>
                <a:latin typeface="Calibri"/>
                <a:ea typeface="+mn-ea"/>
                <a:cs typeface="+mn-cs"/>
              </a:defRPr>
            </a:lvl2pPr>
            <a:lvl3pPr marL="802005" algn="l" defTabSz="802005" rtl="0" eaLnBrk="1" latinLnBrk="0" hangingPunct="1">
              <a:defRPr sz="1600" kern="1200">
                <a:solidFill>
                  <a:srgbClr val="FFFFFF"/>
                </a:solidFill>
                <a:latin typeface="Calibri"/>
                <a:ea typeface="+mn-ea"/>
                <a:cs typeface="+mn-cs"/>
              </a:defRPr>
            </a:lvl3pPr>
            <a:lvl4pPr marL="1203325" algn="l" defTabSz="802005" rtl="0" eaLnBrk="1" latinLnBrk="0" hangingPunct="1">
              <a:defRPr sz="1600" kern="1200">
                <a:solidFill>
                  <a:srgbClr val="FFFFFF"/>
                </a:solidFill>
                <a:latin typeface="Calibri"/>
                <a:ea typeface="+mn-ea"/>
                <a:cs typeface="+mn-cs"/>
              </a:defRPr>
            </a:lvl4pPr>
            <a:lvl5pPr marL="1604645" algn="l" defTabSz="802005" rtl="0" eaLnBrk="1" latinLnBrk="0" hangingPunct="1">
              <a:defRPr sz="1600" kern="1200">
                <a:solidFill>
                  <a:srgbClr val="FFFFFF"/>
                </a:solidFill>
                <a:latin typeface="Calibri"/>
                <a:ea typeface="+mn-ea"/>
                <a:cs typeface="+mn-cs"/>
              </a:defRPr>
            </a:lvl5pPr>
            <a:lvl6pPr marL="2005965" algn="l" defTabSz="802005" rtl="0" eaLnBrk="1" latinLnBrk="0" hangingPunct="1">
              <a:defRPr sz="1600" kern="1200">
                <a:solidFill>
                  <a:srgbClr val="FFFFFF"/>
                </a:solidFill>
                <a:latin typeface="Calibri"/>
                <a:ea typeface="+mn-ea"/>
                <a:cs typeface="+mn-cs"/>
              </a:defRPr>
            </a:lvl6pPr>
            <a:lvl7pPr marL="2406650" algn="l" defTabSz="802005" rtl="0" eaLnBrk="1" latinLnBrk="0" hangingPunct="1">
              <a:defRPr sz="1600" kern="1200">
                <a:solidFill>
                  <a:srgbClr val="FFFFFF"/>
                </a:solidFill>
                <a:latin typeface="Calibri"/>
                <a:ea typeface="+mn-ea"/>
                <a:cs typeface="+mn-cs"/>
              </a:defRPr>
            </a:lvl7pPr>
            <a:lvl8pPr marL="2807970" algn="l" defTabSz="802005" rtl="0" eaLnBrk="1" latinLnBrk="0" hangingPunct="1">
              <a:defRPr sz="1600" kern="1200">
                <a:solidFill>
                  <a:srgbClr val="FFFFFF"/>
                </a:solidFill>
                <a:latin typeface="Calibri"/>
                <a:ea typeface="+mn-ea"/>
                <a:cs typeface="+mn-cs"/>
              </a:defRPr>
            </a:lvl8pPr>
            <a:lvl9pPr marL="3209290" algn="l" defTabSz="802005" rtl="0" eaLnBrk="1" latinLnBrk="0" hangingPunct="1">
              <a:defRPr sz="1600" kern="1200">
                <a:solidFill>
                  <a:srgbClr val="FFFFFF"/>
                </a:solidFill>
                <a:latin typeface="Calibri"/>
                <a:ea typeface="+mn-ea"/>
                <a:cs typeface="+mn-cs"/>
              </a:defRPr>
            </a:lvl9pPr>
          </a:lstStyle>
          <a:p>
            <a:pPr algn="ctr"/>
            <a:endParaRPr lang="zh-CN" altLang="en-US"/>
          </a:p>
        </p:txBody>
      </p:sp>
      <p:sp>
        <p:nvSpPr>
          <p:cNvPr id="12" name="TextBox 603"/>
          <p:cNvSpPr txBox="1"/>
          <p:nvPr/>
        </p:nvSpPr>
        <p:spPr bwMode="auto">
          <a:xfrm>
            <a:off x="2556346" y="1907346"/>
            <a:ext cx="4851400" cy="621030"/>
          </a:xfrm>
          <a:prstGeom prst="rect">
            <a:avLst/>
          </a:prstGeom>
          <a:noFill/>
        </p:spPr>
        <p:txBody>
          <a:bodyPr wrap="non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en-US" altLang="zh-CN" sz="3600" b="1">
                <a:solidFill>
                  <a:schemeClr val="tx1"/>
                </a:solidFill>
                <a:latin typeface="华文细黑" panose="02010600040101010101" charset="-122"/>
                <a:ea typeface="华文细黑" panose="02010600040101010101" charset="-122"/>
                <a:cs typeface="华文细黑" panose="02010600040101010101" charset="-122"/>
              </a:rPr>
              <a:t>02.</a:t>
            </a:r>
            <a:r>
              <a:rPr lang="zh-CN" altLang="en-US" sz="3600" b="1">
                <a:solidFill>
                  <a:schemeClr val="tx1"/>
                </a:solidFill>
                <a:latin typeface="华文细黑" panose="02010600040101010101" charset="-122"/>
                <a:ea typeface="华文细黑" panose="02010600040101010101" charset="-122"/>
                <a:cs typeface="华文细黑" panose="02010600040101010101" charset="-122"/>
                <a:sym typeface="+mn-ea"/>
              </a:rPr>
              <a:t>探究</a:t>
            </a:r>
            <a:r>
              <a:rPr lang="en-US" altLang="zh-CN" sz="3600" b="1">
                <a:solidFill>
                  <a:schemeClr val="tx1"/>
                </a:solidFill>
                <a:latin typeface="华文细黑" panose="02010600040101010101" charset="-122"/>
                <a:ea typeface="华文细黑" panose="02010600040101010101" charset="-122"/>
                <a:cs typeface="华文细黑" panose="02010600040101010101" charset="-122"/>
                <a:sym typeface="+mn-ea"/>
              </a:rPr>
              <a:t>“</a:t>
            </a:r>
            <a:r>
              <a:rPr lang="zh-CN" altLang="en-US" sz="3600" b="1">
                <a:solidFill>
                  <a:schemeClr val="tx1"/>
                </a:solidFill>
                <a:latin typeface="华文细黑" panose="02010600040101010101" charset="-122"/>
                <a:ea typeface="华文细黑" panose="02010600040101010101" charset="-122"/>
                <a:cs typeface="华文细黑" panose="02010600040101010101" charset="-122"/>
                <a:sym typeface="+mn-ea"/>
              </a:rPr>
              <a:t>悲剧</a:t>
            </a:r>
            <a:r>
              <a:rPr lang="en-US" altLang="zh-CN" sz="3600" b="1">
                <a:solidFill>
                  <a:schemeClr val="tx1"/>
                </a:solidFill>
                <a:latin typeface="华文细黑" panose="02010600040101010101" charset="-122"/>
                <a:ea typeface="华文细黑" panose="02010600040101010101" charset="-122"/>
                <a:cs typeface="华文细黑" panose="02010600040101010101" charset="-122"/>
                <a:sym typeface="+mn-ea"/>
              </a:rPr>
              <a:t>”</a:t>
            </a:r>
            <a:r>
              <a:rPr lang="zh-CN" altLang="en-US" sz="3600" b="1">
                <a:solidFill>
                  <a:schemeClr val="tx1"/>
                </a:solidFill>
                <a:latin typeface="华文细黑" panose="02010600040101010101" charset="-122"/>
                <a:ea typeface="华文细黑" panose="02010600040101010101" charset="-122"/>
                <a:cs typeface="华文细黑" panose="02010600040101010101" charset="-122"/>
                <a:sym typeface="+mn-ea"/>
              </a:rPr>
              <a:t>结局</a:t>
            </a:r>
            <a:endParaRPr lang="zh-CN" altLang="en-US" sz="3600" b="1">
              <a:solidFill>
                <a:schemeClr val="tx1"/>
              </a:solidFill>
              <a:latin typeface="华文细黑" panose="02010600040101010101" charset="-122"/>
              <a:ea typeface="华文细黑" panose="02010600040101010101" charset="-122"/>
              <a:cs typeface="华文细黑" panose="02010600040101010101" charset="-122"/>
              <a:sym typeface="+mn-ea"/>
            </a:endParaRPr>
          </a:p>
        </p:txBody>
      </p:sp>
      <p:sp>
        <p:nvSpPr>
          <p:cNvPr id="19" name="TextBox 603"/>
          <p:cNvSpPr txBox="1"/>
          <p:nvPr/>
        </p:nvSpPr>
        <p:spPr bwMode="auto">
          <a:xfrm>
            <a:off x="6449695" y="184785"/>
            <a:ext cx="2339340" cy="344170"/>
          </a:xfrm>
          <a:prstGeom prst="rect">
            <a:avLst/>
          </a:prstGeom>
          <a:noFill/>
        </p:spPr>
        <p:txBody>
          <a:bodyPr wrap="square" lIns="67391" tIns="33696" rIns="67391" bIns="33696">
            <a:spAutoFit/>
          </a:bodyPr>
          <a:lstStyle>
            <a:defPPr>
              <a:defRPr lang="zh-CN"/>
            </a:defPPr>
            <a:lvl1pPr marL="0" algn="ctr" defTabSz="802005" rtl="0" eaLnBrk="1" fontAlgn="auto" latinLnBrk="0" hangingPunct="1">
              <a:spcBef>
                <a:spcPct val="0"/>
              </a:spcBef>
              <a:spcAft>
                <a:spcPct val="0"/>
              </a:spcAft>
              <a:defRPr sz="900" kern="1200" spc="300">
                <a:solidFill>
                  <a:srgbClr val="F83003"/>
                </a:solidFill>
                <a:latin typeface="微软雅黑" panose="020b0503020204020204" pitchFamily="34" charset="-122"/>
                <a:ea typeface="微软雅黑" panose="020b0503020204020204" pitchFamily="34" charset="-122"/>
                <a:cs typeface="Arial" pitchFamily="34" charset="0"/>
              </a:defRPr>
            </a:lvl1pPr>
            <a:lvl2pPr marL="401320" algn="l" defTabSz="802005" rtl="0" eaLnBrk="1" latinLnBrk="0" hangingPunct="1">
              <a:defRPr sz="1600" kern="1200">
                <a:solidFill>
                  <a:schemeClr val="tx1"/>
                </a:solidFill>
                <a:latin typeface="+mn-lt"/>
                <a:ea typeface="+mn-ea"/>
                <a:cs typeface="+mn-cs"/>
              </a:defRPr>
            </a:lvl2pPr>
            <a:lvl3pPr marL="802005" algn="l" defTabSz="802005" rtl="0" eaLnBrk="1" latinLnBrk="0" hangingPunct="1">
              <a:defRPr sz="1600" kern="1200">
                <a:solidFill>
                  <a:schemeClr val="tx1"/>
                </a:solidFill>
                <a:latin typeface="+mn-lt"/>
                <a:ea typeface="+mn-ea"/>
                <a:cs typeface="+mn-cs"/>
              </a:defRPr>
            </a:lvl3pPr>
            <a:lvl4pPr marL="1203325" algn="l" defTabSz="802005" rtl="0" eaLnBrk="1" latinLnBrk="0" hangingPunct="1">
              <a:defRPr sz="1600" kern="1200">
                <a:solidFill>
                  <a:schemeClr val="tx1"/>
                </a:solidFill>
                <a:latin typeface="+mn-lt"/>
                <a:ea typeface="+mn-ea"/>
                <a:cs typeface="+mn-cs"/>
              </a:defRPr>
            </a:lvl4pPr>
            <a:lvl5pPr marL="1604645" algn="l" defTabSz="802005" rtl="0" eaLnBrk="1" latinLnBrk="0" hangingPunct="1">
              <a:defRPr sz="1600" kern="1200">
                <a:solidFill>
                  <a:schemeClr val="tx1"/>
                </a:solidFill>
                <a:latin typeface="+mn-lt"/>
                <a:ea typeface="+mn-ea"/>
                <a:cs typeface="+mn-cs"/>
              </a:defRPr>
            </a:lvl5pPr>
            <a:lvl6pPr marL="2005965" algn="l" defTabSz="802005" rtl="0" eaLnBrk="1" latinLnBrk="0" hangingPunct="1">
              <a:defRPr sz="1600" kern="1200">
                <a:solidFill>
                  <a:schemeClr val="tx1"/>
                </a:solidFill>
                <a:latin typeface="+mn-lt"/>
                <a:ea typeface="+mn-ea"/>
                <a:cs typeface="+mn-cs"/>
              </a:defRPr>
            </a:lvl6pPr>
            <a:lvl7pPr marL="2406650" algn="l" defTabSz="802005" rtl="0" eaLnBrk="1" latinLnBrk="0" hangingPunct="1">
              <a:defRPr sz="1600" kern="1200">
                <a:solidFill>
                  <a:schemeClr val="tx1"/>
                </a:solidFill>
                <a:latin typeface="+mn-lt"/>
                <a:ea typeface="+mn-ea"/>
                <a:cs typeface="+mn-cs"/>
              </a:defRPr>
            </a:lvl7pPr>
            <a:lvl8pPr marL="2807970" algn="l" defTabSz="802005" rtl="0" eaLnBrk="1" latinLnBrk="0" hangingPunct="1">
              <a:defRPr sz="1600" kern="1200">
                <a:solidFill>
                  <a:schemeClr val="tx1"/>
                </a:solidFill>
                <a:latin typeface="+mn-lt"/>
                <a:ea typeface="+mn-ea"/>
                <a:cs typeface="+mn-cs"/>
              </a:defRPr>
            </a:lvl8pPr>
            <a:lvl9pPr marL="3209290" algn="l" defTabSz="802005" rtl="0" eaLnBrk="1" latinLnBrk="0" hangingPunct="1">
              <a:defRPr sz="1600" kern="1200">
                <a:solidFill>
                  <a:schemeClr val="tx1"/>
                </a:solidFill>
                <a:latin typeface="+mn-lt"/>
                <a:ea typeface="+mn-ea"/>
                <a:cs typeface="+mn-cs"/>
              </a:defRPr>
            </a:lvl9pPr>
          </a:lstStyle>
          <a:p>
            <a:pPr algn="l"/>
            <a:r>
              <a:rPr lang="zh-CN" altLang="en-US" sz="1800" b="1">
                <a:solidFill>
                  <a:srgbClr val="2259AA"/>
                </a:solidFill>
                <a:latin typeface="华文仿宋" panose="02010600040101010101" charset="-122"/>
                <a:ea typeface="华文仿宋" panose="02010600040101010101" charset="-122"/>
              </a:rPr>
              <a:t>必修下册第二单元</a:t>
            </a:r>
            <a:endParaRPr lang="zh-CN" altLang="en-US" sz="1800" b="1">
              <a:solidFill>
                <a:srgbClr val="2259AA"/>
              </a:solidFill>
              <a:latin typeface="华文仿宋" panose="02010600040101010101" charset="-122"/>
              <a:ea typeface="华文仿宋" panose="02010600040101010101" charset="-122"/>
            </a:endParaRPr>
          </a:p>
        </p:txBody>
      </p:sp>
    </p:spTree>
    <p:custDataLst>
      <p:tags r:id="rId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731125" cy="376999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https://d.book118.com/698133041017006040</a:t>
            </a:r>
          </a:p>
        </p:txBody>
      </p:sp>
    </p:spTree>
  </p:cSld>
  <p:clrMapOvr>
    <a:masterClrMapping/>
  </p:clrMapOvr>
  <p:transition/>
  <p:timing/>
</p:sld>
</file>

<file path=ppt/tags/tag1.xml><?xml version="1.0" encoding="utf-8"?>
<p:tagLst xmlns:p="http://schemas.openxmlformats.org/presentationml/2006/main">
  <p:tag name="TIMING" val="|2.2|1.4|0.8|0.7|0.7|0.7"/>
</p:tagLst>
</file>

<file path=ppt/tags/tag2.xml><?xml version="1.0" encoding="utf-8"?>
<p:tagLst xmlns:p="http://schemas.openxmlformats.org/presentationml/2006/main">
  <p:tag name="TIMING" val="|0.4"/>
</p:tagLst>
</file>

<file path=ppt/tags/tag3.xml><?xml version="1.0" encoding="utf-8"?>
<p:tagLst xmlns:p="http://schemas.openxmlformats.org/presentationml/2006/main">
  <p:tag name="KSO_WM_UNIT_TABLE_BEAUTIFY" val="smartTable{60e266f8-4891-44e5-83e6-005a57069149}"/>
</p:tagLst>
</file>

<file path=ppt/tags/tag4.xml><?xml version="1.0" encoding="utf-8"?>
<p:tagLst xmlns:p="http://schemas.openxmlformats.org/presentationml/2006/main">
  <p:tag name="KSO_WM_UNIT_TABLE_BEAUTIFY" val="smartTable{60e266f8-4891-44e5-83e6-005a57069149}"/>
</p:tagLst>
</file>

<file path=ppt/tags/tag5.xml><?xml version="1.0" encoding="utf-8"?>
<p:tagLst xmlns:p="http://schemas.openxmlformats.org/presentationml/2006/main">
  <p:tag name="KSO_WM_UNIT_TABLE_BEAUTIFY" val="smartTable{bfedd301-f7c6-4155-ac82-65261f3fe5e4}"/>
</p:tagLst>
</file>

<file path=ppt/tags/tag6.xml><?xml version="1.0" encoding="utf-8"?>
<p:tagLst xmlns:p="http://schemas.openxmlformats.org/presentationml/2006/main">
  <p:tag name="KSO_WM_UNIT_TABLE_BEAUTIFY" val="smartTable{bfedd301-f7c6-4155-ac82-65261f3fe5e4}"/>
</p:tagLst>
</file>

<file path=ppt/tags/tag7.xml><?xml version="1.0" encoding="utf-8"?>
<p:tagLst xmlns:p="http://schemas.openxmlformats.org/presentationml/2006/main">
  <p:tag name="KSO_WM_UNIT_TABLE_BEAUTIFY" val="smartTable{cfa093c0-3809-4137-8c5f-08245d058549}"/>
</p:tagLst>
</file>

<file path=ppt/tags/tag8.xml><?xml version="1.0" encoding="utf-8"?>
<p:tagLst xmlns:p="http://schemas.openxmlformats.org/presentationml/2006/main">
  <p:tag name="KSO_WM_UNIT_TABLE_BEAUTIFY" val="smartTable{cfa093c0-3809-4137-8c5f-08245d058549}"/>
</p:tagLst>
</file>

<file path=ppt/tags/tag9.xml><?xml version="1.0" encoding="utf-8"?>
<p:tagLst xmlns:p="http://schemas.openxmlformats.org/presentationml/2006/main">
  <p:tag name="KSO_WM_UNIT_TABLE_BEAUTIFY" val="smartTable{462721cf-d980-45ed-b9bc-aa1b30c3815d}"/>
</p:tagLst>
</file>

<file path=ppt/tags/tag10.xml><?xml version="1.0" encoding="utf-8"?>
<p:tagLst xmlns:p="http://schemas.openxmlformats.org/presentationml/2006/main">
  <p:tag name="TIMING" val="|0.4"/>
</p:tagLst>
</file>

<file path=ppt/tags/tag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14</Slides>
  <Notes>13</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宋体</vt:lpstr>
      <vt:lpstr>微软雅黑</vt:lpstr>
      <vt:lpstr>华文细黑</vt:lpstr>
      <vt:lpstr>华文仿宋</vt:lpstr>
      <vt:lpstr>等线 Light</vt:lpstr>
      <vt:lpstr>等线</vt:lpstr>
      <vt:lpstr>黑体</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2024-09-18T07:22:15.577</cp:lastPrinted>
  <dcterms:created xsi:type="dcterms:W3CDTF">2024-09-17T23:22:15Z</dcterms:created>
  <dcterms:modified xsi:type="dcterms:W3CDTF">2024-09-17T23:22:17Z</dcterms:modified>
</cp:coreProperties>
</file>