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DIMGPC+MS-UIGothic"/>
      <p:regular r:id="rId17"/>
    </p:embeddedFont>
    <p:embeddedFont>
      <p:font typeface="TIJFRO+JBRDFS+ArialMT"/>
      <p:regular r:id="rId18"/>
    </p:embeddedFont>
    <p:embeddedFont>
      <p:font typeface="VSULVK+HTRIKG+MicrosoftYaHei"/>
      <p:regular r:id="rId19"/>
    </p:embeddedFont>
    <p:embeddedFont>
      <p:font typeface="SGGCTP+SKSKMQ+MicrosoftYaHei-Bold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ABFCA7-29B2-4291-A82C-AF0046F6A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71FD0-1392-43FE-977D-BE20218DE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2F02E-68BB-41BB-B340-D7088D180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E96424-0F7D-47DB-9DEA-62EBD49F2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100920-5DFA-4920-BAA6-62C9CD382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A074FD-A24F-44A8-938D-CF5D566EC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7068E8-241C-4425-A1BC-98FC9C17D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6D0D0E-5DD7-4B4F-AB6F-DFBB69A68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53972A-C27D-4141-A3F9-F81A4D021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CB2CF-0586-4C3B-A18C-8EE3A8AFF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56D377-E332-4444-87D1-BDA8385A7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3711010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3884" y="2841509"/>
            <a:ext cx="8675369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608A"/>
                </a:solidFill>
                <a:latin typeface="DIMGPC+MS-UIGothic"/>
                <a:cs typeface="DIMGPC+MS-UIGothic"/>
              </a:rPr>
              <a:t>水粉画基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础</a:t>
            </a:r>
            <a:r>
              <a:rPr sz="4950">
                <a:solidFill>
                  <a:srgbClr val="00608A"/>
                </a:solidFill>
                <a:latin typeface="DIMGPC+MS-UIGothic"/>
                <a:cs typeface="DIMGPC+MS-UIGothic"/>
              </a:rPr>
              <a:t>知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识</a:t>
            </a:r>
            <a:r>
              <a:rPr sz="4950">
                <a:solidFill>
                  <a:srgbClr val="00608A"/>
                </a:solidFill>
                <a:latin typeface="DIMGPC+MS-UIGothic"/>
                <a:cs typeface="DIMGPC+MS-UIGothic"/>
              </a:rPr>
              <a:t>干画法</a:t>
            </a:r>
            <a:r>
              <a:rPr sz="4950">
                <a:solidFill>
                  <a:srgbClr val="00608A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00608A"/>
                </a:solidFill>
                <a:latin typeface="DIMGPC+MS-UIGothic"/>
                <a:cs typeface="DIMGPC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25269" y="4066095"/>
            <a:ext cx="3404792" cy="19040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TIJFRO+JBRDFS+ArialMT"/>
                <a:cs typeface="TIJFRO+JBRDFS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DIMGPC+MS-UIGothic"/>
                <a:cs typeface="DIMGPC+MS-UIGothic"/>
              </a:rPr>
              <a:t>干画法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0608A"/>
                </a:solidFill>
                <a:latin typeface="DIMGPC+MS-UIGothic"/>
                <a:cs typeface="DIMGPC+MS-UIGothic"/>
              </a:rPr>
              <a:t>践案例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TIJFRO+JBRDFS+ArialMT"/>
                <a:cs typeface="TIJFRO+JBRDFS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DIMGPC+MS-UIGothic"/>
                <a:cs typeface="DIMGPC+MS-UIGothic"/>
              </a:rPr>
              <a:t>干画法的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608A"/>
                </a:solidFill>
                <a:latin typeface="DIMGPC+MS-UIGothic"/>
                <a:cs typeface="DIMGPC+MS-UIGothic"/>
              </a:rPr>
              <a:t>用与价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值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0608A"/>
                </a:solidFill>
                <a:latin typeface="TIJFRO+JBRDFS+ArialMT"/>
                <a:cs typeface="TIJFRO+JBRDFS+ArialMT"/>
              </a:rPr>
              <a:t>•</a:t>
            </a:r>
            <a:r>
              <a:rPr sz="2450" spc="128">
                <a:solidFill>
                  <a:srgbClr val="00608A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608A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00608A"/>
                </a:solidFill>
                <a:latin typeface="DIMGPC+MS-UIGothic"/>
                <a:cs typeface="DIMGPC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3714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DIMGPC+MS-UIGothic"/>
                <a:cs typeface="DIMGPC+MS-UIGothic"/>
              </a:rPr>
              <a:t>水粉画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简</a:t>
            </a:r>
            <a:r>
              <a:rPr sz="4500">
                <a:solidFill>
                  <a:srgbClr val="00608A"/>
                </a:solidFill>
                <a:latin typeface="DIMGPC+MS-UIGothic"/>
                <a:cs typeface="DIMGPC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DIMGPC+MS-UIGothic"/>
                <a:cs typeface="DIMGPC+MS-UIGothic"/>
              </a:rPr>
              <a:t>水粉画的定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DIMGPC+MS-UIGothic"/>
                <a:cs typeface="DIMGPC+MS-UIGothic"/>
              </a:rPr>
              <a:t>定</a:t>
            </a:r>
            <a:r>
              <a:rPr sz="1550">
                <a:solidFill>
                  <a:srgbClr val="00608A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水粉画是一种使用水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和粉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质颜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料来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画的形式。它是一种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常用的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画技巧，广泛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用于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绘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画、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、插画等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DIMGPC+MS-UIGothic"/>
                <a:cs typeface="DIMGPC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水粉画具有覆盖力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、色彩丰富、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易于掌握等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点，适合初学者和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作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践者。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DIMGPC+MS-UIGothic"/>
                <a:cs typeface="DIMGPC+MS-UIGothic"/>
              </a:rPr>
              <a:t>水粉画的起源和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608A"/>
                </a:solidFill>
                <a:latin typeface="DIMGPC+MS-UIGothic"/>
                <a:cs typeface="DIMGPC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00608A"/>
                </a:solidFill>
                <a:latin typeface="DIMGPC+MS-UIGothic"/>
                <a:cs typeface="DIMGPC+MS-UIGothic"/>
              </a:rPr>
              <a:t>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441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在文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复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兴时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期，水粉画逐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渐发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展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成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一种独立的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画形式，并被广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泛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用于肖像、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景、静物等主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题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12389" y="225722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起源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水粉画的起源可以追溯到古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罗马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3094728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和古希腊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期，当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它被用于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绘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63114" y="3369048"/>
            <a:ext cx="15552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制壁画和雕塑。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现</a:t>
            </a: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代</a:t>
            </a: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00608A"/>
                </a:solidFill>
                <a:latin typeface="DIMGPC+MS-UIGothic"/>
                <a:cs typeface="DIMGPC+MS-UIGothic"/>
              </a:rPr>
              <a:t>展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4886063"/>
            <a:ext cx="32861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代水粉画已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不再局限于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的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35694" y="516038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技巧和形式，而是与其他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画形式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和技巧融合，形成了更加多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样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化的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表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方式。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DIMGPC+MS-UIGothic"/>
                <a:cs typeface="DIMGPC+MS-UIGothic"/>
              </a:rPr>
              <a:t>水粉画的特点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VSULVK+HTRIKG+MicrosoftYaHei"/>
                <a:cs typeface="VSULVK+HTRIKG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VSULVK+HTRIKG+MicrosoftYaHei"/>
                <a:cs typeface="VSULVK+HTRIKG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VSULVK+HTRIKG+MicrosoftYaHei"/>
                <a:cs typeface="VSULVK+HTRIKG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VSULVK+HTRIKG+MicrosoftYaHei"/>
                <a:cs typeface="VSULVK+HTRIKG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DIMGPC+MS-UIGothic"/>
                <a:cs typeface="DIMGPC+MS-UIGothic"/>
              </a:rPr>
              <a:t>覆盖力</a:t>
            </a:r>
            <a:r>
              <a:rPr sz="1550">
                <a:solidFill>
                  <a:srgbClr val="00608A"/>
                </a:solidFill>
                <a:latin typeface="SimSun"/>
                <a:cs typeface="SimSun"/>
              </a:rPr>
              <a:t>强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DIMGPC+MS-UIGothic"/>
                <a:cs typeface="DIMGPC+MS-UIGothic"/>
              </a:rPr>
              <a:t>色彩丰富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DIMGPC+MS-UIGothic"/>
                <a:cs typeface="DIMGPC+MS-UIGothic"/>
              </a:rPr>
              <a:t>易于掌握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08A"/>
                </a:solidFill>
                <a:latin typeface="DIMGPC+MS-UIGothic"/>
                <a:cs typeface="DIMGPC+MS-UIGothic"/>
              </a:rPr>
              <a:t>干湿</a:t>
            </a:r>
            <a:r>
              <a:rPr sz="1550" spc="25">
                <a:solidFill>
                  <a:srgbClr val="00608A"/>
                </a:solidFill>
                <a:latin typeface="SimSun"/>
                <a:cs typeface="SimSun"/>
              </a:rPr>
              <a:t>变</a:t>
            </a:r>
            <a:r>
              <a:rPr sz="1550">
                <a:solidFill>
                  <a:srgbClr val="00608A"/>
                </a:solidFill>
                <a:latin typeface="DIMGPC+MS-UIGothic"/>
                <a:cs typeface="DIMGPC+MS-UIGothic"/>
              </a:rPr>
              <a:t>化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25194" y="5274162"/>
            <a:ext cx="2694109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水粉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料具有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较强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的覆盖力，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可以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松覆盖底色或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纸张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本色。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水粉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料具有丰富的色彩表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现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能力，可以表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出各种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色和</a:t>
            </a:r>
          </a:p>
          <a:p>
            <a:pPr marL="85725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效果。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水粉画使用水作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为调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剂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，相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于油画等其他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画形式更加</a:t>
            </a:r>
          </a:p>
          <a:p>
            <a:pPr marL="685799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易于掌握。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水粉画在干湿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化方面具有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较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大的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化范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，可以根据需要</a:t>
            </a:r>
          </a:p>
          <a:p>
            <a:pPr marL="68580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行</a:t>
            </a:r>
            <a:r>
              <a:rPr sz="1350">
                <a:solidFill>
                  <a:srgbClr val="0E0E07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0E0E07"/>
                </a:solidFill>
                <a:latin typeface="DIMGPC+MS-UIGothic"/>
                <a:cs typeface="DIMGPC+MS-UIGothic"/>
              </a:rPr>
              <a:t>整。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3714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DIMGPC+MS-UIGothic"/>
                <a:cs typeface="DIMGPC+MS-UIGothic"/>
              </a:rPr>
              <a:t>干画法介</a:t>
            </a:r>
            <a:r>
              <a:rPr sz="4500">
                <a:solidFill>
                  <a:srgbClr val="00608A"/>
                </a:solidFill>
                <a:latin typeface="SimSun"/>
                <a:cs typeface="SimSun"/>
              </a:rPr>
              <a:t> 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DIMGPC+MS-UIGothic"/>
                <a:cs typeface="DIMGPC+MS-UIGothic"/>
              </a:rPr>
              <a:t>干画法的定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094" y="1627285"/>
            <a:ext cx="6366041" cy="7526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0E0E07"/>
                </a:solidFill>
                <a:latin typeface="TIJFRO+JBRDFS+ArialMT"/>
                <a:cs typeface="TIJFRO+JBRDFS+ArialMT"/>
              </a:rPr>
              <a:t>•</a:t>
            </a:r>
            <a:r>
              <a:rPr sz="1550" spc="669">
                <a:solidFill>
                  <a:srgbClr val="0E0E07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干画法是一种使用相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干燥的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料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画的方法。它是水粉</a:t>
            </a:r>
          </a:p>
          <a:p>
            <a:pPr marL="203200" marR="0">
              <a:lnSpc>
                <a:spcPts val="1500"/>
              </a:lnSpc>
              <a:spcBef>
                <a:spcPts val="664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画中最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常用的方法之一，具有画面色彩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饱满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、效果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定的特点。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DIMGPC+MS-UIGothic"/>
                <a:cs typeface="DIMGPC+MS-UIGothic"/>
              </a:rPr>
              <a:t>干画法的特点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GGCTP+SKSKMQ+MicrosoftYaHei-Bold"/>
                <a:cs typeface="SGGCTP+SKSKMQ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GGCTP+SKSKMQ+MicrosoftYaHei-Bold"/>
                <a:cs typeface="SGGCTP+SKSKMQ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GGCTP+SKSKMQ+MicrosoftYaHei-Bold"/>
                <a:cs typeface="SGGCTP+SKSKMQ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08A"/>
                </a:solidFill>
                <a:latin typeface="DIMGPC+MS-UIGothic"/>
                <a:cs typeface="DIMGPC+MS-UIGothic"/>
              </a:rPr>
              <a:t>色彩</a:t>
            </a:r>
            <a:r>
              <a:rPr sz="2000" spc="25">
                <a:solidFill>
                  <a:srgbClr val="00608A"/>
                </a:solidFill>
                <a:latin typeface="SimSun"/>
                <a:cs typeface="SimSun"/>
              </a:rPr>
              <a:t>饱满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08A"/>
                </a:solidFill>
                <a:latin typeface="DIMGPC+MS-UIGothic"/>
                <a:cs typeface="DIMGPC+MS-UIGothic"/>
              </a:rPr>
              <a:t>效果</a:t>
            </a:r>
            <a:r>
              <a:rPr sz="2000" spc="25">
                <a:solidFill>
                  <a:srgbClr val="00608A"/>
                </a:solidFill>
                <a:latin typeface="SimSun"/>
                <a:cs typeface="SimSun"/>
              </a:rPr>
              <a:t>稳</a:t>
            </a:r>
            <a:r>
              <a:rPr sz="2000">
                <a:solidFill>
                  <a:srgbClr val="00608A"/>
                </a:solidFill>
                <a:latin typeface="DIMGPC+MS-UIGothic"/>
                <a:cs typeface="DIMGPC+MS-UIGothic"/>
              </a:rPr>
              <a:t>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08A"/>
                </a:solidFill>
                <a:latin typeface="DIMGPC+MS-UIGothic"/>
                <a:cs typeface="DIMGPC+MS-UIGothic"/>
              </a:rPr>
              <a:t>适合表</a:t>
            </a:r>
            <a:r>
              <a:rPr sz="2000" spc="25">
                <a:solidFill>
                  <a:srgbClr val="00608A"/>
                </a:solidFill>
                <a:latin typeface="SimSun"/>
                <a:cs typeface="SimSun"/>
              </a:rPr>
              <a:t>现细节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干画法的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料相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湿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润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能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形成厚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、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饱满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的画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面色彩。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由于干画法的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料干燥后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不易被水溶化，所以画面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效果相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对稳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定。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干画法能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够较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好地表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现细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纹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理，适合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制具有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丰富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感的物体。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DIMGPC+MS-UIGothic"/>
                <a:cs typeface="DIMGPC+MS-UIGothic"/>
              </a:rPr>
              <a:t>干画法的基本步</a:t>
            </a:r>
            <a:r>
              <a:rPr sz="3000">
                <a:solidFill>
                  <a:srgbClr val="00608A"/>
                </a:solidFill>
                <a:latin typeface="SimSun"/>
                <a:cs typeface="SimSun"/>
              </a:rPr>
              <a:t> 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2389" y="1544756"/>
            <a:ext cx="1970506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2.</a:t>
            </a:r>
            <a:r>
              <a:rPr sz="2300" spc="110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 </a:t>
            </a: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涂刷底色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79590" y="1532056"/>
            <a:ext cx="1970506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4.</a:t>
            </a:r>
            <a:r>
              <a:rPr sz="2300" spc="110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 </a:t>
            </a: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添加色彩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12389" y="2027928"/>
            <a:ext cx="27743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在画布上涂刷一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底色，以增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画面的色彩效果。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79590" y="2027928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在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制的形状内添加所需的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颜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色，可适当混合多种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色以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获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得丰富的色彩效果。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7209" y="4416226"/>
            <a:ext cx="1970506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1.</a:t>
            </a:r>
            <a:r>
              <a:rPr sz="2300" spc="110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 </a:t>
            </a: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准</a:t>
            </a: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备</a:t>
            </a: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工具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709159" y="4416226"/>
            <a:ext cx="1970506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3.</a:t>
            </a:r>
            <a:r>
              <a:rPr sz="2300" spc="110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 </a:t>
            </a: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绘</a:t>
            </a: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制形状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08109" y="4416226"/>
            <a:ext cx="1970506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5.</a:t>
            </a:r>
            <a:r>
              <a:rPr sz="2300" spc="110">
                <a:solidFill>
                  <a:srgbClr val="00608A"/>
                </a:solidFill>
                <a:latin typeface="SGGCTP+SKSKMQ+MicrosoftYaHei-Bold"/>
                <a:cs typeface="SGGCTP+SKSKMQ+MicrosoftYaHei-Bold"/>
              </a:rPr>
              <a:t> </a:t>
            </a:r>
            <a:r>
              <a:rPr sz="2300" spc="25">
                <a:solidFill>
                  <a:srgbClr val="00608A"/>
                </a:solidFill>
                <a:latin typeface="SimSun"/>
                <a:cs typeface="SimSun"/>
              </a:rPr>
              <a:t>调</a:t>
            </a: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整画面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08109" y="4903208"/>
            <a:ext cx="2919858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察画面整体效果，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整色彩、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明暗、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比度等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细节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，使画面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更加和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谐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、自然。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7209" y="4929243"/>
            <a:ext cx="277437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好水粉画笔、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色板、水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桶等工具，并将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料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至适当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浓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度。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709159" y="4929243"/>
            <a:ext cx="2847975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用干画笔将物体的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轮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廓和形状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制出来。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6689" y="2828266"/>
            <a:ext cx="3714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608A"/>
                </a:solidFill>
                <a:latin typeface="DIMGPC+MS-UIGothic"/>
                <a:cs typeface="DIMGPC+MS-UIGothic"/>
              </a:rPr>
              <a:t>干画法技巧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08A"/>
                </a:solidFill>
                <a:latin typeface="DIMGPC+MS-UIGothic"/>
                <a:cs typeface="DIMGPC+MS-UIGothic"/>
              </a:rPr>
              <a:t>色彩搭配技巧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冷暖色搭配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色相搭配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08A"/>
                </a:solidFill>
                <a:latin typeface="DIMGPC+MS-UIGothic"/>
                <a:cs typeface="DIMGPC+MS-UIGothic"/>
              </a:rPr>
              <a:t>明度搭配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利用冷暖色的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比，增加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画面的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次感和立体感。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通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过选择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具有相似色相的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色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行搭配，使画面更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加和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谐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、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一。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7743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利用不同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颜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色的明暗程度，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增加画面的空</a:t>
            </a:r>
            <a:r>
              <a:rPr sz="1500">
                <a:solidFill>
                  <a:srgbClr val="0E0E07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E0E07"/>
                </a:solidFill>
                <a:latin typeface="DIMGPC+MS-UIGothic"/>
                <a:cs typeface="DIMGPC+MS-UIGothic"/>
              </a:rPr>
              <a:t>感和立体感。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https://d.book118.com/698137110104006041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DIMGPC+MS-UIGothic</vt:lpstr>
      <vt:lpstr>SimSun</vt:lpstr>
      <vt:lpstr>TIJFRO+JBRDFS+ArialMT</vt:lpstr>
      <vt:lpstr>Times New Roman</vt:lpstr>
      <vt:lpstr>VSULVK+HTRIKG+MicrosoftYaHei</vt:lpstr>
      <vt:lpstr>SGGCTP+SKSKMQ+MicrosoftYaHei-Bold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2024-09-20T12:54:34.547</cp:lastPrinted>
  <dcterms:created xsi:type="dcterms:W3CDTF">2024-09-20T04:54:34Z</dcterms:created>
  <dcterms:modified xsi:type="dcterms:W3CDTF">2024-09-20T04:54:35Z</dcterms:modified>
</cp:coreProperties>
</file>