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6" r:id="rId9"/>
  </p:sldIdLst>
  <p:sldSz cx="12192000" cy="6858000"/>
  <p:notesSz cx="6858000" cy="9144000"/>
  <p:custDataLst>
    <p:tags r:id="rId1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tags" Target="tags/tag1.xml" /><Relationship Id="rId11" Type="http://schemas.openxmlformats.org/officeDocument/2006/relationships/presProps" Target="presProps.xml" /><Relationship Id="rId12" Type="http://schemas.openxmlformats.org/officeDocument/2006/relationships/viewProps" Target="viewProps.xml" /><Relationship Id="rId13" Type="http://schemas.openxmlformats.org/officeDocument/2006/relationships/theme" Target="theme/theme1.xml" /><Relationship Id="rId14"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782BBB5-785F-4F90-BDDA-78424FAD68C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0D7C6B-176B-4E98-AEFA-08A891A4337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9D54B3A-2681-4E24-8DB5-D6A6EA7C531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40A93D2-9C54-4CF3-A158-B75D0141E7A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7B481EB-4CD9-47FC-B5E9-02DA730A7E8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FBD2DAC-02C3-4EE2-9921-16FF2718844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695CAE-BA84-4FEA-9147-92BC6628CC3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20B107-F5FA-4DBA-B156-4EC182803B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ECDC0A8-5B87-486D-9B91-2D9D48E7CBD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E1F8E2B-D116-4CBE-A9D5-1FD1C6D1FB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3F011B-9505-4185-899B-219C5B5DA2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501414301401112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616" y="1681622"/>
            <a:ext cx="6249900" cy="197739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rgbClr val="131516">
                    <a:alpha val="100000"/>
                  </a:srgbClr>
                </a:solidFill>
                <a:latin typeface="Microsoft Yahei"/>
                <a:ea typeface="Microsoft Yahei"/>
                <a:cs typeface="Microsoft Yahei"/>
              </a:rPr>
              <a:t>旅游教育与培训行业的女性就业与平等发展</a:t>
            </a:r>
          </a:p>
        </p:txBody>
      </p:sp>
      <p:sp>
        <p:nvSpPr>
          <p:cNvPr id="3" name="AutoShape 3"/>
          <p:cNvSpPr/>
          <p:nvPr/>
        </p:nvSpPr>
        <p:spPr>
          <a:xfrm>
            <a:off x="1172676" y="4354068"/>
            <a:ext cx="2056587"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汇报人：PPT可修改</a:t>
            </a:r>
            <a:endParaRPr lang="en-US" sz="1100"/>
          </a:p>
        </p:txBody>
      </p:sp>
      <p:sp>
        <p:nvSpPr>
          <p:cNvPr id="4" name="AutoShape 4"/>
          <p:cNvSpPr/>
          <p:nvPr/>
        </p:nvSpPr>
        <p:spPr>
          <a:xfrm>
            <a:off x="3773128" y="4354068"/>
            <a:ext cx="2077143"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800">
                <a:solidFill>
                  <a:srgbClr val="131516">
                    <a:alpha val="100000"/>
                  </a:srgbClr>
                </a:solidFill>
                <a:latin typeface="Microsoft Yahei"/>
                <a:ea typeface="Microsoft Yahei"/>
                <a:cs typeface="Microsoft Yahei"/>
              </a:rPr>
              <a:t>2024-02-05</a:t>
            </a:r>
            <a:endParaRPr lang="en-US" sz="1100"/>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849616" y="6177526"/>
            <a:ext cx="5497697" cy="419156"/>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endParaRPr lang="en-US" sz="1100"/>
          </a:p>
        </p:txBody>
      </p:sp>
      <p:sp>
        <p:nvSpPr>
          <p:cNvPr id="7" name="AutoShape 7"/>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516619" y="1216342"/>
            <a:ext cx="6621780" cy="44253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行业背景与现状</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女性就业现状分析</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平等发展策略与实践</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成功案例与经验分享</a:t>
            </a:r>
          </a:p>
          <a:p>
            <a:pPr marL="203200" lvl="0" indent="-203200">
              <a:lnSpc>
                <a:spcPct val="140000"/>
              </a:lnSpc>
              <a:buFont typeface="Arial"/>
              <a:buChar char="•"/>
            </a:pPr>
            <a:r>
              <a:rPr lang="en-US" sz="2400" b="1">
                <a:solidFill>
                  <a:srgbClr val="131516">
                    <a:alpha val="100000"/>
                  </a:srgbClr>
                </a:solidFill>
                <a:latin typeface="Microsoft Yahei"/>
                <a:ea typeface="Microsoft Yahei"/>
                <a:cs typeface="Microsoft Yahei"/>
              </a:rPr>
              <a:t>未来展望与建议</a:t>
            </a:r>
          </a:p>
        </p:txBody>
      </p:sp>
      <p:sp>
        <p:nvSpPr>
          <p:cNvPr id="4" name="TextBox 4"/>
          <p:cNvSpPr txBox="1"/>
          <p:nvPr/>
        </p:nvSpPr>
        <p:spPr>
          <a:xfrm>
            <a:off x="1281411" y="2037684"/>
            <a:ext cx="2792730"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5700" b="1">
                <a:solidFill>
                  <a:srgbClr val="131516">
                    <a:alpha val="100000"/>
                  </a:srgbClr>
                </a:solidFill>
                <a:latin typeface="Microsoft Yahei"/>
                <a:ea typeface="Microsoft Yahei"/>
                <a:cs typeface="Microsoft Yahei"/>
              </a:rPr>
              <a:t>目 录</a:t>
            </a:r>
          </a:p>
        </p:txBody>
      </p:sp>
      <p:sp>
        <p:nvSpPr>
          <p:cNvPr id="5" name="TextBox 5"/>
          <p:cNvSpPr txBox="1"/>
          <p:nvPr/>
        </p:nvSpPr>
        <p:spPr>
          <a:xfrm>
            <a:off x="1263069" y="3262599"/>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rgbClr val="131516">
                    <a:alpha val="60000"/>
                  </a:srgbClr>
                </a:solidFill>
                <a:latin typeface="Microsoft Yahei"/>
                <a:ea typeface="Microsoft Yahei"/>
                <a:cs typeface="Microsoft Yahei"/>
              </a:rPr>
              <a:t>CATALOGUE</a:t>
            </a:r>
          </a:p>
        </p:txBody>
      </p:sp>
      <p:sp>
        <p:nvSpPr>
          <p:cNvPr id="6" name="TextBox 6"/>
          <p:cNvSpPr txBox="1"/>
          <p:nvPr/>
        </p:nvSpPr>
        <p:spPr>
          <a:xfrm>
            <a:off x="1353851" y="182270"/>
            <a:ext cx="2807348"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70800" y="1576863"/>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PART</a:t>
            </a:r>
          </a:p>
        </p:txBody>
      </p:sp>
      <p:sp>
        <p:nvSpPr>
          <p:cNvPr id="3" name="TextBox 3"/>
          <p:cNvSpPr txBox="1"/>
          <p:nvPr/>
        </p:nvSpPr>
        <p:spPr>
          <a:xfrm>
            <a:off x="2069515" y="1576863"/>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rgbClr val="131516">
                    <a:alpha val="100000"/>
                  </a:srgbClr>
                </a:solidFill>
                <a:latin typeface="Microsoft Yahei"/>
                <a:ea typeface="Microsoft Yahei"/>
                <a:cs typeface="Microsoft Yahei"/>
              </a:rPr>
              <a:t>01</a:t>
            </a:r>
          </a:p>
        </p:txBody>
      </p:sp>
      <p:sp>
        <p:nvSpPr>
          <p:cNvPr id="4" name="TextBox 4"/>
          <p:cNvSpPr txBox="1"/>
          <p:nvPr/>
        </p:nvSpPr>
        <p:spPr>
          <a:xfrm>
            <a:off x="853953" y="2362980"/>
            <a:ext cx="65741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131516">
                    <a:alpha val="100000"/>
                  </a:srgbClr>
                </a:solidFill>
                <a:latin typeface="Microsoft Yahei"/>
                <a:ea typeface="Microsoft Yahei"/>
                <a:cs typeface="Microsoft Yahei"/>
              </a:rPr>
              <a:t>行业背景与现状</a:t>
            </a:r>
          </a:p>
        </p:txBody>
      </p:sp>
      <p:sp>
        <p:nvSpPr>
          <p:cNvPr id="5" name="TextBox 5"/>
          <p:cNvSpPr txBox="1"/>
          <p:nvPr/>
        </p:nvSpPr>
        <p:spPr>
          <a:xfrm>
            <a:off x="1353851" y="182270"/>
            <a:ext cx="3537586" cy="71065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300" b="1">
                <a:solidFill>
                  <a:srgbClr val="131516">
                    <a:alpha val="100000"/>
                  </a:srgbClr>
                </a:solidFill>
                <a:latin typeface="Microsoft Yahei"/>
                <a:ea typeface="Microsoft Yahei"/>
                <a:cs typeface="Microsoft Yahei"/>
              </a:rPr>
              <a:t>2023</a:t>
            </a:r>
          </a:p>
        </p:txBody>
      </p:sp>
      <p:sp>
        <p:nvSpPr>
          <p:cNvPr id="6" name="AutoShape 6"/>
          <p:cNvSpPr/>
          <p:nvPr/>
        </p:nvSpPr>
        <p:spPr>
          <a:xfrm>
            <a:off x="9364826" y="33467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131516">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500" r="12500"/>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旅游教育与培训行业涉及旅游、酒店、餐饮等多个领域，是培养旅游及相关领域专业人才的重要基地。</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随着旅游业的快速发展，旅游教育与培训行业也迎来了前所未有的发展机遇，市场规模不断扩大，专业化程度日益提高。</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该行业注重实践技能与理论知识的结合，对从业者的综合素质要求较高。</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旅游教育与培训行业概述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在旅游教育与培训行业中，女性从业者占据了相当大的比例，尤其在导游、酒店管理等岗位中更为突出。</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女性在行业中展现出了独特的优势，如良好的沟通能力、细腻的服务意识以及较强的组织协调能力等。</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然而，女性在行业中的地位和待遇仍存在一些不平等现象，如晋升机会有限、工资待遇偏低等。</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女性在该行业中的地位</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行业发展对女性就业的影响</a:t>
              </a:r>
            </a:p>
          </p:txBody>
        </p:sp>
      </p:grpSp>
      <p:sp>
        <p:nvSpPr>
          <p:cNvPr id="24" name="Freeform 24"/>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2215756" y="1566343"/>
            <a:ext cx="2043574" cy="4455417"/>
            <a:chOff x="2215756" y="1566343"/>
            <a:chExt cx="2043574" cy="4455417"/>
          </a:xfrm>
        </p:grpSpPr>
        <p:sp>
          <p:nvSpPr>
            <p:cNvPr id="27" name="Freeform 27"/>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1" name="AutoShape 31"/>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1797656" y="3303419"/>
            <a:ext cx="931450" cy="924116"/>
            <a:chOff x="1797656" y="3303419"/>
            <a:chExt cx="931450" cy="924116"/>
          </a:xfrm>
        </p:grpSpPr>
        <p:sp>
          <p:nvSpPr>
            <p:cNvPr id="33" name="Freeform 33"/>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7" name="AutoShape 37"/>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01</a:t>
            </a:r>
          </a:p>
        </p:txBody>
      </p:sp>
      <p:sp>
        <p:nvSpPr>
          <p:cNvPr id="40" name="TextBox 40"/>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旅游教育与培训行业的快速发展为女性提供了更多的就业机会和职业发展空间。</a:t>
            </a:r>
          </a:p>
        </p:txBody>
      </p:sp>
      <p:sp>
        <p:nvSpPr>
          <p:cNvPr id="41" name="AutoShape 41"/>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02</a:t>
            </a:r>
          </a:p>
        </p:txBody>
      </p:sp>
      <p:sp>
        <p:nvSpPr>
          <p:cNvPr id="44" name="TextBox 44"/>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随着行业的不断规范和完善，女性从业者的权益保障也得到了进一步加强。</a:t>
            </a:r>
          </a:p>
        </p:txBody>
      </p:sp>
      <p:sp>
        <p:nvSpPr>
          <p:cNvPr id="45" name="AutoShape 45"/>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03</a:t>
            </a:r>
          </a:p>
        </p:txBody>
      </p:sp>
      <p:sp>
        <p:nvSpPr>
          <p:cNvPr id="48" name="TextBox 48"/>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行业的发展对女性的职业技能和素质提出了更高的要求，促使女性不断提升自己的专业水平和竞争力。</a:t>
            </a:r>
          </a:p>
        </p:txBody>
      </p:sp>
      <p:sp>
        <p:nvSpPr>
          <p:cNvPr id="49" name="AutoShape 49"/>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TextBox 51"/>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04</a:t>
            </a:r>
          </a:p>
        </p:txBody>
      </p:sp>
      <p:sp>
        <p:nvSpPr>
          <p:cNvPr id="52" name="TextBox 52"/>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同时，行业的发展也带动了相关产业的繁荣，为女性提供了更多元化的职业选择。</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https://d.book118.com/705014143014011121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4283F2"/>
      </a:accent1>
      <a:accent2>
        <a:srgbClr val="34C158"/>
      </a:accent2>
      <a:accent3>
        <a:srgbClr val="FDBE00"/>
      </a:accent3>
      <a:accent4>
        <a:srgbClr val="42B0F2"/>
      </a:accent4>
      <a:accent5>
        <a:srgbClr val="EA4336"/>
      </a:accent5>
      <a:accent6>
        <a:srgbClr val="27C9C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7</vt:i4>
      </vt:variant>
    </vt:vector>
  </HeadingPairs>
  <TitlesOfParts>
    <vt:vector baseType="lpstr" size="1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2024-09-23T20:53:07.596</cp:lastPrinted>
  <dcterms:created xsi:type="dcterms:W3CDTF">2024-09-23T12:53:07Z</dcterms:created>
  <dcterms:modified xsi:type="dcterms:W3CDTF">2024-09-23T12:53:09Z</dcterms:modified>
</cp:coreProperties>
</file>