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525000" cy="53467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2BCB58-D5DD-40EC-80DF-CA48A0B2F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9AE8F2-2631-4E35-9A09-360D710854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CC553A-91D1-43F2-85D9-97144E2D35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03310A-4793-4AE5-9EA6-09ECF5F8C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09B006-18CD-44C7-A9CA-0284DD1D31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AEF6DF-DB36-4D13-9828-11DF20E847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FE0569-ED97-4295-829A-60CF8579DB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0C3E72-B28A-47C9-898D-6FD7DB3AB6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4150B-E01A-400B-9589-D852C990F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CC346A-81E5-4AF8-B6FA-0041EAC0C4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050B7-3932-4EB1-943C-1569CF5A7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02214102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TextBox 2"/>
          <p:cNvSpPr txBox="1"/>
          <p:nvPr/>
        </p:nvSpPr>
        <p:spPr>
          <a:xfrm>
            <a:off x="1517867" y="1190099"/>
            <a:ext cx="6489266" cy="163443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000000"/>
                </a:solidFill>
                <a:latin typeface="Microsoft Yahei"/>
                <a:ea typeface="Microsoft Yahei"/>
                <a:cs typeface="Microsoft Yahei"/>
              </a:rPr>
              <a:t>《消费金融行业分析研究报告》</a:t>
            </a:r>
          </a:p>
        </p:txBody>
      </p:sp>
      <p:sp>
        <p:nvSpPr>
          <p:cNvPr id="3" name="TextBox 3"/>
          <p:cNvSpPr txBox="1"/>
          <p:nvPr/>
        </p:nvSpPr>
        <p:spPr>
          <a:xfrm>
            <a:off x="3878321" y="3025687"/>
            <a:ext cx="1768358"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endParaRPr lang="en-US" sz="1575">
              <a:solidFill>
                <a:srgbClr val="000000"/>
              </a:solidFill>
              <a:latin typeface="Microsoft Yahei"/>
              <a:ea typeface="Microsoft Yahei"/>
              <a:cs typeface="Microsoft Yahei"/>
            </a:endParaRPr>
          </a:p>
        </p:txBody>
      </p:sp>
      <p:sp>
        <p:nvSpPr>
          <p:cNvPr id="4" name="TextBox 4"/>
          <p:cNvSpPr txBox="1"/>
          <p:nvPr/>
        </p:nvSpPr>
        <p:spPr>
          <a:xfrm>
            <a:off x="3354299" y="3397929"/>
            <a:ext cx="2816403" cy="25137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375"/>
              </a:spcBef>
            </a:pPr>
            <a:r>
              <a:rPr lang="en-US" sz="1575">
                <a:solidFill>
                  <a:srgbClr val="000000"/>
                </a:solidFill>
                <a:latin typeface="Microsoft Yahei"/>
                <a:ea typeface="Microsoft Yahei"/>
                <a:cs typeface="Microsoft Yahei"/>
              </a:rPr>
              <a:t>2023-10-30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0" y="-39814"/>
            <a:ext cx="1704101" cy="54357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rot="5400000">
            <a:off x="-2085815" y="1439799"/>
            <a:ext cx="6358696" cy="302508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9600">
                <a:solidFill>
                  <a:srgbClr val="FFFFFF">
                    <a:alpha val="46000"/>
                  </a:srgbClr>
                </a:solidFill>
                <a:latin typeface="Microsoft Yahei"/>
                <a:ea typeface="Microsoft Yahei"/>
                <a:cs typeface="Microsoft Yahei"/>
              </a:rPr>
              <a:t>contents</a:t>
            </a:r>
          </a:p>
        </p:txBody>
      </p:sp>
      <p:sp>
        <p:nvSpPr>
          <p:cNvPr id="4" name="TextBox 4"/>
          <p:cNvSpPr txBox="1"/>
          <p:nvPr/>
        </p:nvSpPr>
        <p:spPr>
          <a:xfrm>
            <a:off x="1704101" y="2011299"/>
            <a:ext cx="2833586" cy="1619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200" b="1">
                <a:solidFill>
                  <a:schemeClr val="accent1"/>
                </a:solidFill>
                <a:latin typeface="Microsoft Yahei"/>
                <a:ea typeface="Microsoft Yahei"/>
                <a:cs typeface="Microsoft Yahei"/>
              </a:rPr>
              <a:t>目录</a:t>
            </a:r>
          </a:p>
        </p:txBody>
      </p:sp>
      <p:sp>
        <p:nvSpPr>
          <p:cNvPr id="5" name="TextBox 5"/>
          <p:cNvSpPr txBox="1"/>
          <p:nvPr/>
        </p:nvSpPr>
        <p:spPr>
          <a:xfrm>
            <a:off x="4981406" y="868299"/>
            <a:ext cx="3625313" cy="36195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800" b="1">
                <a:solidFill>
                  <a:schemeClr val="accent1"/>
                </a:solidFill>
                <a:latin typeface="Microsoft Yahei"/>
                <a:ea typeface="Microsoft Yahei"/>
                <a:cs typeface="Microsoft Yahei"/>
              </a:rPr>
              <a:t>消费金融行业概述</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消费金融市场分析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消费金融行业风险分析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消费金融行业监管政策分析</a:t>
            </a:r>
          </a:p>
          <a:p>
            <a:pPr marL="203200" lvl="0" indent="-203200">
              <a:lnSpc>
                <a:spcPct val="150000"/>
              </a:lnSpc>
              <a:buFont typeface="Arial"/>
              <a:buChar char="•"/>
            </a:pPr>
            <a:r>
              <a:rPr lang="en-US" sz="1800" b="1">
                <a:solidFill>
                  <a:schemeClr val="accent1"/>
                </a:solidFill>
                <a:latin typeface="Microsoft Yahei"/>
                <a:ea typeface="Microsoft Yahei"/>
                <a:cs typeface="Microsoft Yahei"/>
              </a:rPr>
              <a:t>消费金融行业未来发展前景预测</a:t>
            </a:r>
          </a:p>
        </p:txBody>
      </p:sp>
      <p:cxnSp>
        <p:nvCxnSpPr>
          <p:cNvPr id="6" name="Connector 6"/>
          <p:cNvCxnSpPr/>
          <p:nvPr/>
        </p:nvCxnSpPr>
        <p:spPr>
          <a:xfrm flipH="1">
            <a:off x="4686778" y="1102222"/>
            <a:ext cx="0" cy="3151654"/>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01</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消费金融行业概述</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行业定义与特点</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消费金融行业是指为个人消费者提供消费贷款或其他金融服务的金融机构和金融科技公司。这些机构包括商业银行、消费金融公司、互联网消费金融平台等。</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行业定义</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消费金融行业的主要特点是服务个人消费者，满足他们在教育、家居装修、旅游等各个领域的消费需求。该行业具有小额分散、服务场景丰富、客户群体广泛等特点。</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行业特点</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TextBox 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行业的重要性与作用</a:t>
            </a:r>
          </a:p>
        </p:txBody>
      </p:sp>
      <p:sp>
        <p:nvSpPr>
          <p:cNvPr id="3" name="AutoShape 3"/>
          <p:cNvSpPr/>
          <p:nvPr/>
        </p:nvSpPr>
        <p:spPr>
          <a:xfrm>
            <a:off x="6759636" y="1546364"/>
            <a:ext cx="1665725" cy="303696"/>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759636" y="1423091"/>
            <a:ext cx="1665725" cy="303696"/>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929638" y="1546364"/>
            <a:ext cx="1665725" cy="303696"/>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929638" y="1423091"/>
            <a:ext cx="1665725" cy="303696"/>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9639" y="1546364"/>
            <a:ext cx="1665725" cy="303696"/>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99639" y="1423091"/>
            <a:ext cx="1665725" cy="303696"/>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93443" y="1965656"/>
            <a:ext cx="2314076"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满足消费者需求</a:t>
            </a:r>
          </a:p>
        </p:txBody>
      </p:sp>
      <p:sp>
        <p:nvSpPr>
          <p:cNvPr id="10" name="TextBox 10"/>
          <p:cNvSpPr txBox="1"/>
          <p:nvPr/>
        </p:nvSpPr>
        <p:spPr>
          <a:xfrm>
            <a:off x="855345" y="2777930"/>
            <a:ext cx="2350036"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消费金融行业为消费者提供了更加便捷、灵活的金融服务，帮助消费者更好地满足自身消费需求，提高生活质量。</a:t>
            </a:r>
          </a:p>
        </p:txBody>
      </p:sp>
      <p:sp>
        <p:nvSpPr>
          <p:cNvPr id="11" name="TextBox 11"/>
          <p:cNvSpPr txBox="1"/>
          <p:nvPr/>
        </p:nvSpPr>
        <p:spPr>
          <a:xfrm>
            <a:off x="3623442" y="1965656"/>
            <a:ext cx="2314076"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促进经济增长</a:t>
            </a:r>
          </a:p>
        </p:txBody>
      </p:sp>
      <p:sp>
        <p:nvSpPr>
          <p:cNvPr id="12" name="TextBox 12"/>
          <p:cNvSpPr txBox="1"/>
          <p:nvPr/>
        </p:nvSpPr>
        <p:spPr>
          <a:xfrm>
            <a:off x="3690433" y="2777930"/>
            <a:ext cx="2350036"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消费金融行业的发展可以刺激消费，增加内需，促进经济增长。同时，该行业还可以通过提供更多的就业机会和创新创业机会，为社会创造更多的价值。</a:t>
            </a:r>
          </a:p>
        </p:txBody>
      </p:sp>
      <p:sp>
        <p:nvSpPr>
          <p:cNvPr id="13" name="TextBox 13"/>
          <p:cNvSpPr txBox="1"/>
          <p:nvPr/>
        </p:nvSpPr>
        <p:spPr>
          <a:xfrm>
            <a:off x="6453440" y="1965656"/>
            <a:ext cx="2314076" cy="876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chemeClr val="accent1"/>
                </a:solidFill>
                <a:latin typeface="Microsoft Yahei"/>
                <a:ea typeface="Microsoft Yahei"/>
                <a:cs typeface="Microsoft Yahei"/>
              </a:rPr>
              <a:t>提升金融普惠性</a:t>
            </a:r>
          </a:p>
        </p:txBody>
      </p:sp>
      <p:sp>
        <p:nvSpPr>
          <p:cNvPr id="14" name="TextBox 14"/>
          <p:cNvSpPr txBox="1"/>
          <p:nvPr/>
        </p:nvSpPr>
        <p:spPr>
          <a:xfrm>
            <a:off x="6532266" y="2777930"/>
            <a:ext cx="2350036"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chemeClr val="dk1"/>
                </a:solidFill>
                <a:latin typeface="Microsoft Yahei"/>
                <a:ea typeface="Microsoft Yahei"/>
                <a:cs typeface="Microsoft Yahei"/>
              </a:rPr>
              <a:t>消费金融行业的发展可以扩大金融服务的覆盖面，提高金融服务的可获得性，提升金融普惠性，让更多人享受到金融服务带来的便利。</a:t>
            </a:r>
          </a:p>
        </p:txBody>
      </p:sp>
      <p:sp>
        <p:nvSpPr>
          <p:cNvPr id="15" name="TextBox 15"/>
          <p:cNvSpPr txBox="1"/>
          <p:nvPr/>
        </p:nvSpPr>
        <p:spPr>
          <a:xfrm>
            <a:off x="1156724" y="797242"/>
            <a:ext cx="1551555"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4500" b="1">
                <a:solidFill>
                  <a:schemeClr val="accent1"/>
                </a:solidFill>
                <a:latin typeface="Microsoft Yahei"/>
                <a:ea typeface="Microsoft Yahei"/>
                <a:cs typeface="Microsoft Yahei"/>
              </a:rPr>
              <a:t>01</a:t>
            </a:r>
          </a:p>
        </p:txBody>
      </p:sp>
      <p:sp>
        <p:nvSpPr>
          <p:cNvPr id="16" name="TextBox 16"/>
          <p:cNvSpPr txBox="1"/>
          <p:nvPr/>
        </p:nvSpPr>
        <p:spPr>
          <a:xfrm>
            <a:off x="3935443" y="797242"/>
            <a:ext cx="1655076"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4500" b="1">
                <a:solidFill>
                  <a:schemeClr val="accent1"/>
                </a:solidFill>
                <a:latin typeface="Microsoft Yahei"/>
                <a:ea typeface="Microsoft Yahei"/>
                <a:cs typeface="Microsoft Yahei"/>
              </a:rPr>
              <a:t>02</a:t>
            </a:r>
          </a:p>
        </p:txBody>
      </p:sp>
      <p:sp>
        <p:nvSpPr>
          <p:cNvPr id="17" name="TextBox 17"/>
          <p:cNvSpPr txBox="1"/>
          <p:nvPr/>
        </p:nvSpPr>
        <p:spPr>
          <a:xfrm>
            <a:off x="6816154" y="827779"/>
            <a:ext cx="1552690" cy="11906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4500" b="1">
                <a:solidFill>
                  <a:schemeClr val="accent1"/>
                </a:solidFill>
                <a:latin typeface="Microsoft Yahei"/>
                <a:ea typeface="Microsoft Yahei"/>
                <a:cs typeface="Microsoft Yahei"/>
              </a:rPr>
              <a:t>03</a:t>
            </a:r>
          </a:p>
        </p:txBody>
      </p:sp>
      <p:sp>
        <p:nvSpPr>
          <p:cNvPr id="18" name="AutoShape 18"/>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行业的发展历程与趋势</a:t>
            </a:r>
          </a:p>
        </p:txBody>
      </p:sp>
      <p:sp>
        <p:nvSpPr>
          <p:cNvPr id="23" name="AutoShape 23"/>
          <p:cNvSpPr/>
          <p:nvPr/>
        </p:nvSpPr>
        <p:spPr>
          <a:xfrm>
            <a:off x="677012" y="976909"/>
            <a:ext cx="8170977" cy="19050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15683" y="1699833"/>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FFFFFF"/>
                </a:solidFill>
                <a:latin typeface="Microsoft Yahei"/>
                <a:ea typeface="Microsoft Yahei"/>
                <a:cs typeface="Microsoft Yahei"/>
              </a:rPr>
              <a:t>消费金融行业经历了从传统金融机构主导到互联网消费金融平台崛起的发展过程。随着科技的不断进步和监管政策的逐步完善，消费金融行业逐渐走向了数字化、智能化、规范化的方向。</a:t>
            </a:r>
          </a:p>
        </p:txBody>
      </p:sp>
      <p:sp>
        <p:nvSpPr>
          <p:cNvPr id="25" name="TextBox 25"/>
          <p:cNvSpPr txBox="1"/>
          <p:nvPr/>
        </p:nvSpPr>
        <p:spPr>
          <a:xfrm>
            <a:off x="1015683" y="1078568"/>
            <a:ext cx="7357045"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FFFFFF"/>
                </a:solidFill>
                <a:latin typeface="Microsoft Yahei"/>
                <a:ea typeface="Microsoft Yahei"/>
                <a:cs typeface="Microsoft Yahei"/>
              </a:rPr>
              <a:t>发展历程</a:t>
            </a:r>
          </a:p>
        </p:txBody>
      </p:sp>
      <p:sp>
        <p:nvSpPr>
          <p:cNvPr id="26" name="AutoShape 26"/>
          <p:cNvSpPr/>
          <p:nvPr/>
        </p:nvSpPr>
        <p:spPr>
          <a:xfrm>
            <a:off x="677012" y="3087895"/>
            <a:ext cx="8170977" cy="1905000"/>
          </a:xfrm>
          <a:prstGeom prst="round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06158" y="3804858"/>
            <a:ext cx="7486645"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rgbClr val="031A3E"/>
                </a:solidFill>
                <a:latin typeface="Microsoft Yahei"/>
                <a:ea typeface="Microsoft Yahei"/>
                <a:cs typeface="Microsoft Yahei"/>
              </a:rPr>
              <a:t>未来，消费金融行业将继续保持快速发展态势，主要趋势包括数字化转型加速、科技应用能力提升、风险管理水平提高、监管政策更加完善等。同时，随着全球经济的发展和互联网的普及，消费金融行业的国际化发展也将成为未来的重要趋势。</a:t>
            </a:r>
          </a:p>
        </p:txBody>
      </p:sp>
      <p:sp>
        <p:nvSpPr>
          <p:cNvPr id="28" name="TextBox 28"/>
          <p:cNvSpPr txBox="1"/>
          <p:nvPr/>
        </p:nvSpPr>
        <p:spPr>
          <a:xfrm>
            <a:off x="1006158" y="3202643"/>
            <a:ext cx="7562946" cy="666601"/>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00" b="1">
                <a:solidFill>
                  <a:srgbClr val="031A3E"/>
                </a:solidFill>
                <a:latin typeface="Microsoft Yahei"/>
                <a:ea typeface="Microsoft Yahei"/>
                <a:cs typeface="Microsoft Yahei"/>
              </a:rPr>
              <a:t>发展趋势</a:t>
            </a:r>
          </a:p>
        </p:txBody>
      </p:sp>
      <p:cxnSp>
        <p:nvCxnSpPr>
          <p:cNvPr id="29" name="Connector 29"/>
          <p:cNvCxnSpPr/>
          <p:nvPr/>
        </p:nvCxnSpPr>
        <p:spPr>
          <a:xfrm>
            <a:off x="1151296" y="3773010"/>
            <a:ext cx="7203357"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1157326" y="1699833"/>
            <a:ext cx="7203357" cy="0"/>
          </a:xfrm>
          <a:prstGeom prst="line">
            <a:avLst/>
          </a:prstGeom>
          <a:ln w="9525">
            <a:solidFill>
              <a:schemeClr val="lt2"/>
            </a:solidFill>
            <a:prstDash val="solid"/>
            <a:headEnd type="oval"/>
          </a:ln>
        </p:spPr>
        <p:style>
          <a:lnRef idx="0">
            <a:schemeClr val="lt2"/>
          </a:lnRef>
          <a:fillRef idx="1">
            <a:schemeClr val="lt2"/>
          </a:fillRef>
          <a:effectRef idx="0">
            <a:schemeClr val="lt2"/>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02</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消费金融市场分析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TextBox 22"/>
          <p:cNvSpPr txBox="1"/>
          <p:nvPr/>
        </p:nvSpPr>
        <p:spPr>
          <a:xfrm>
            <a:off x="952245" y="92437"/>
            <a:ext cx="7815272" cy="857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Microsoft Yahei"/>
                <a:ea typeface="Microsoft Yahei"/>
                <a:cs typeface="Microsoft Yahei"/>
              </a:rPr>
              <a:t>市场现状与规模</a:t>
            </a:r>
          </a:p>
        </p:txBody>
      </p:sp>
      <p:sp>
        <p:nvSpPr>
          <p:cNvPr id="23" name="AutoShape 23"/>
          <p:cNvSpPr/>
          <p:nvPr/>
        </p:nvSpPr>
        <p:spPr>
          <a:xfrm>
            <a:off x="396777" y="4936668"/>
            <a:ext cx="548022" cy="96092"/>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3554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888840" y="4936668"/>
            <a:ext cx="96092" cy="9609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6" name="Connector 26"/>
          <p:cNvCxnSpPr/>
          <p:nvPr/>
        </p:nvCxnSpPr>
        <p:spPr>
          <a:xfrm>
            <a:off x="944799" y="4994660"/>
            <a:ext cx="858738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7" name="AutoShape 27"/>
          <p:cNvSpPr/>
          <p:nvPr/>
        </p:nvSpPr>
        <p:spPr>
          <a:xfrm>
            <a:off x="706988" y="1092465"/>
            <a:ext cx="2023533" cy="1176867"/>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52245" y="2025393"/>
            <a:ext cx="2243667" cy="2455333"/>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3518038" y="1113204"/>
            <a:ext cx="2023533" cy="1176867"/>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3763295" y="2046132"/>
            <a:ext cx="2243667" cy="2455333"/>
          </a:xfrm>
          <a:prstGeom prst="roundRect">
            <a:avLst/>
          </a:prstGeom>
          <a:solidFill>
            <a:schemeClr val="accent1">
              <a:lumMod val="20000"/>
              <a:lumOff val="80000"/>
              <a:alpha val="90000"/>
            </a:schemeClr>
          </a:solidFill>
          <a:ln w="2540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407288" y="1113204"/>
            <a:ext cx="2023533" cy="1176867"/>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652545" y="2046132"/>
            <a:ext cx="2243667" cy="2455333"/>
          </a:xfrm>
          <a:prstGeom prst="roundRect">
            <a:avLst/>
          </a:prstGeom>
          <a:solidFill>
            <a:schemeClr val="accent2">
              <a:lumMod val="20000"/>
              <a:lumOff val="80000"/>
              <a:alpha val="90000"/>
            </a:schemeClr>
          </a:solidFill>
          <a:ln w="2540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104884"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消费金融市场发展迅速，市场规模不断扩大。</a:t>
            </a:r>
          </a:p>
        </p:txBody>
      </p:sp>
      <p:sp>
        <p:nvSpPr>
          <p:cNvPr id="34" name="TextBox 34"/>
          <p:cNvSpPr txBox="1"/>
          <p:nvPr/>
        </p:nvSpPr>
        <p:spPr>
          <a:xfrm>
            <a:off x="3906121"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受益于互联网技术的快速发展，线上消费金融业务规模增长迅速。</a:t>
            </a:r>
          </a:p>
        </p:txBody>
      </p:sp>
      <p:sp>
        <p:nvSpPr>
          <p:cNvPr id="35" name="TextBox 35"/>
          <p:cNvSpPr txBox="1"/>
          <p:nvPr/>
        </p:nvSpPr>
        <p:spPr>
          <a:xfrm>
            <a:off x="6821830" y="2328340"/>
            <a:ext cx="1958014" cy="1940719"/>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071D40"/>
                </a:solidFill>
                <a:latin typeface="Microsoft Yahei"/>
                <a:ea typeface="Microsoft Yahei"/>
                <a:cs typeface="Microsoft Yahei"/>
              </a:rPr>
              <a:t>消费金融市场渗透率不断提高，覆盖人群越来越广。</a:t>
            </a:r>
          </a:p>
        </p:txBody>
      </p:sp>
      <p:sp>
        <p:nvSpPr>
          <p:cNvPr id="36" name="Freeform 36"/>
          <p:cNvSpPr/>
          <p:nvPr/>
        </p:nvSpPr>
        <p:spPr>
          <a:xfrm>
            <a:off x="2917959" y="1441715"/>
            <a:ext cx="397933" cy="397933"/>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Freeform 37"/>
          <p:cNvSpPr/>
          <p:nvPr/>
        </p:nvSpPr>
        <p:spPr>
          <a:xfrm>
            <a:off x="5807995" y="1394453"/>
            <a:ext cx="397933" cy="397933"/>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TextBox 38"/>
          <p:cNvSpPr txBox="1"/>
          <p:nvPr/>
        </p:nvSpPr>
        <p:spPr>
          <a:xfrm>
            <a:off x="1267272" y="931069"/>
            <a:ext cx="902965"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4500" b="1">
                <a:solidFill>
                  <a:srgbClr val="FFFFFF"/>
                </a:solidFill>
                <a:latin typeface="Microsoft Yahei"/>
                <a:ea typeface="Microsoft Yahei"/>
                <a:cs typeface="Microsoft Yahei"/>
              </a:rPr>
              <a:t>01</a:t>
            </a:r>
          </a:p>
        </p:txBody>
      </p:sp>
      <p:sp>
        <p:nvSpPr>
          <p:cNvPr id="39" name="TextBox 39"/>
          <p:cNvSpPr txBox="1"/>
          <p:nvPr/>
        </p:nvSpPr>
        <p:spPr>
          <a:xfrm>
            <a:off x="4078322" y="978165"/>
            <a:ext cx="902965"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4500" b="1">
                <a:solidFill>
                  <a:srgbClr val="FFFFFF"/>
                </a:solidFill>
                <a:latin typeface="Microsoft Yahei"/>
                <a:ea typeface="Microsoft Yahei"/>
                <a:cs typeface="Microsoft Yahei"/>
              </a:rPr>
              <a:t>02</a:t>
            </a:r>
          </a:p>
        </p:txBody>
      </p:sp>
      <p:sp>
        <p:nvSpPr>
          <p:cNvPr id="40" name="TextBox 40"/>
          <p:cNvSpPr txBox="1"/>
          <p:nvPr/>
        </p:nvSpPr>
        <p:spPr>
          <a:xfrm>
            <a:off x="6967572" y="949687"/>
            <a:ext cx="902965" cy="1440656"/>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4500" b="1">
                <a:solidFill>
                  <a:srgbClr val="FFFFFF"/>
                </a:solidFill>
                <a:latin typeface="Microsoft Yahei"/>
                <a:ea typeface="Microsoft Yahei"/>
                <a:cs typeface="Microsoft Yahei"/>
              </a:rPr>
              <a:t>03</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585609" y="1030568"/>
            <a:ext cx="3989384" cy="3989384"/>
          </a:xfrm>
          <a:prstGeom prst="ellipse">
            <a:avLst/>
          </a:prstGeom>
          <a:gradFill>
            <a:gsLst>
              <a:gs pos="0">
                <a:schemeClr val="accent2">
                  <a:alpha val="100000"/>
                </a:schemeClr>
              </a:gs>
              <a:gs pos="100000">
                <a:schemeClr val="accent1">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8417" r="8417"/>
          <a:stretch>
            <a:fillRect/>
          </a:stretch>
        </p:blipFill>
        <p:spPr>
          <a:xfrm>
            <a:off x="-378398" y="1237779"/>
            <a:ext cx="3574962" cy="3574962"/>
          </a:xfrm>
          <a:prstGeom prst="ellipse">
            <a:avLst/>
          </a:prstGeom>
        </p:spPr>
      </p:pic>
      <p:sp>
        <p:nvSpPr>
          <p:cNvPr id="4" name="AutoShape 4"/>
          <p:cNvSpPr/>
          <p:nvPr/>
        </p:nvSpPr>
        <p:spPr>
          <a:xfrm>
            <a:off x="3856181" y="3981220"/>
            <a:ext cx="776374" cy="7763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3827606" y="4102707"/>
            <a:ext cx="764956"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03</a:t>
            </a:r>
          </a:p>
        </p:txBody>
      </p:sp>
      <p:sp>
        <p:nvSpPr>
          <p:cNvPr id="6" name="TextBox 6"/>
          <p:cNvSpPr txBox="1"/>
          <p:nvPr/>
        </p:nvSpPr>
        <p:spPr>
          <a:xfrm>
            <a:off x="4745759" y="3921732"/>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消费金融产品类型主要包括个人贷款、分期付款、信用卡等。</a:t>
            </a:r>
          </a:p>
        </p:txBody>
      </p:sp>
      <p:sp>
        <p:nvSpPr>
          <p:cNvPr id="7" name="AutoShape 7"/>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主要业务模式与产品类型</a:t>
            </a:r>
          </a:p>
        </p:txBody>
      </p:sp>
      <p:sp>
        <p:nvSpPr>
          <p:cNvPr id="28" name="AutoShape 28"/>
          <p:cNvSpPr/>
          <p:nvPr/>
        </p:nvSpPr>
        <p:spPr>
          <a:xfrm>
            <a:off x="3856181" y="1421548"/>
            <a:ext cx="776374" cy="7763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TextBox 29"/>
          <p:cNvSpPr txBox="1"/>
          <p:nvPr/>
        </p:nvSpPr>
        <p:spPr>
          <a:xfrm>
            <a:off x="3848549" y="1552560"/>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01</a:t>
            </a:r>
          </a:p>
        </p:txBody>
      </p:sp>
      <p:sp>
        <p:nvSpPr>
          <p:cNvPr id="30" name="TextBox 30"/>
          <p:cNvSpPr txBox="1"/>
          <p:nvPr/>
        </p:nvSpPr>
        <p:spPr>
          <a:xfrm>
            <a:off x="4745759" y="1421548"/>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商业银行消费金融业务模式最为成熟，产品类型丰富。</a:t>
            </a:r>
          </a:p>
        </p:txBody>
      </p:sp>
      <p:sp>
        <p:nvSpPr>
          <p:cNvPr id="31" name="AutoShape 31"/>
          <p:cNvSpPr/>
          <p:nvPr/>
        </p:nvSpPr>
        <p:spPr>
          <a:xfrm>
            <a:off x="3856181" y="2701384"/>
            <a:ext cx="776374" cy="77637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3848549" y="2832396"/>
            <a:ext cx="753539" cy="5334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800" b="1">
                <a:solidFill>
                  <a:srgbClr val="FFFFFF"/>
                </a:solidFill>
                <a:latin typeface="Microsoft Yahei"/>
                <a:ea typeface="Microsoft Yahei"/>
                <a:cs typeface="Microsoft Yahei"/>
              </a:rPr>
              <a:t>02</a:t>
            </a:r>
          </a:p>
        </p:txBody>
      </p:sp>
      <p:sp>
        <p:nvSpPr>
          <p:cNvPr id="33" name="TextBox 33"/>
          <p:cNvSpPr txBox="1"/>
          <p:nvPr/>
        </p:nvSpPr>
        <p:spPr>
          <a:xfrm>
            <a:off x="4762500" y="2751433"/>
            <a:ext cx="4286138" cy="7620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互联网消费金融公司凭借技术创新和大数据优势，快速崛起。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1250" b="-312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125" r="17125"/>
          <a:stretch>
            <a:fillRect/>
          </a:stretch>
        </p:blipFill>
        <p:spPr>
          <a:xfrm>
            <a:off x="5541059" y="1218194"/>
            <a:ext cx="3510022" cy="3510022"/>
          </a:xfrm>
          <a:prstGeom prst="roundRect">
            <a:avLst/>
          </a:prstGeom>
        </p:spPr>
      </p:pic>
      <p:sp>
        <p:nvSpPr>
          <p:cNvPr id="3" name="Freeform 3"/>
          <p:cNvSpPr/>
          <p:nvPr/>
        </p:nvSpPr>
        <p:spPr>
          <a:xfrm>
            <a:off x="435218" y="1118449"/>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180" y="1032724"/>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1</a:t>
            </a:r>
          </a:p>
        </p:txBody>
      </p:sp>
      <p:sp>
        <p:nvSpPr>
          <p:cNvPr id="5" name="AutoShape 5"/>
          <p:cNvSpPr/>
          <p:nvPr/>
        </p:nvSpPr>
        <p:spPr>
          <a:xfrm>
            <a:off x="355440" y="277586"/>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355440" y="369597"/>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355440" y="46160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355440" y="553618"/>
            <a:ext cx="65740" cy="6574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TextBox 25"/>
          <p:cNvSpPr txBox="1"/>
          <p:nvPr/>
        </p:nvSpPr>
        <p:spPr>
          <a:xfrm>
            <a:off x="855345" y="73342"/>
            <a:ext cx="7815272" cy="7239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Microsoft Yahei"/>
                <a:ea typeface="Microsoft Yahei"/>
                <a:cs typeface="Microsoft Yahei"/>
              </a:rPr>
              <a:t>市场竞争格局与市场集中度</a:t>
            </a:r>
          </a:p>
        </p:txBody>
      </p:sp>
      <p:sp>
        <p:nvSpPr>
          <p:cNvPr id="26" name="Freeform 26"/>
          <p:cNvSpPr/>
          <p:nvPr/>
        </p:nvSpPr>
        <p:spPr>
          <a:xfrm>
            <a:off x="421180" y="2469748"/>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568192" y="2384023"/>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2</a:t>
            </a:r>
          </a:p>
        </p:txBody>
      </p:sp>
      <p:sp>
        <p:nvSpPr>
          <p:cNvPr id="28" name="Freeform 28"/>
          <p:cNvSpPr/>
          <p:nvPr/>
        </p:nvSpPr>
        <p:spPr>
          <a:xfrm>
            <a:off x="449257" y="3801997"/>
            <a:ext cx="1181062" cy="1073360"/>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gradFill>
            <a:gsLst>
              <a:gs pos="0">
                <a:schemeClr val="accent1">
                  <a:alpha val="100000"/>
                </a:schemeClr>
              </a:gs>
              <a:gs pos="100000">
                <a:schemeClr val="accent2">
                  <a:alpha val="100000"/>
                </a:schemeClr>
              </a:gs>
            </a:gsLst>
            <a:lin ang="117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86744" y="3716272"/>
            <a:ext cx="867989" cy="1262063"/>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4500" b="1">
                <a:solidFill>
                  <a:srgbClr val="FFFFFF"/>
                </a:solidFill>
                <a:latin typeface="Microsoft Yahei"/>
                <a:ea typeface="Microsoft Yahei"/>
                <a:cs typeface="Microsoft Yahei"/>
              </a:rPr>
              <a:t>3</a:t>
            </a:r>
          </a:p>
        </p:txBody>
      </p:sp>
      <p:sp>
        <p:nvSpPr>
          <p:cNvPr id="30" name="TextBox 30"/>
          <p:cNvSpPr txBox="1"/>
          <p:nvPr/>
        </p:nvSpPr>
        <p:spPr>
          <a:xfrm>
            <a:off x="1756668" y="1118449"/>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消费金融市场竞争激烈，各类机构竞争激烈。</a:t>
            </a:r>
          </a:p>
        </p:txBody>
      </p:sp>
      <p:sp>
        <p:nvSpPr>
          <p:cNvPr id="31" name="TextBox 31"/>
          <p:cNvSpPr txBox="1"/>
          <p:nvPr/>
        </p:nvSpPr>
        <p:spPr>
          <a:xfrm>
            <a:off x="1756668" y="2449330"/>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商业银行在消费金融市场占据主导地位，市场集中度较高。</a:t>
            </a:r>
          </a:p>
        </p:txBody>
      </p:sp>
      <p:sp>
        <p:nvSpPr>
          <p:cNvPr id="32" name="TextBox 32"/>
          <p:cNvSpPr txBox="1"/>
          <p:nvPr/>
        </p:nvSpPr>
        <p:spPr>
          <a:xfrm>
            <a:off x="1756668" y="3801997"/>
            <a:ext cx="3309142" cy="1047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Microsoft Yahei"/>
                <a:ea typeface="Microsoft Yahei"/>
                <a:cs typeface="Microsoft Yahei"/>
              </a:rPr>
              <a:t>互联网消费金融公司凭借技术创新和大数据优势，快速抢占市场份额。</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1250" b="-31250"/>
          </a:stretch>
        </a:blipFill>
      </p:bgPr>
    </p:bg>
    <p:spTree>
      <p:nvGrpSpPr>
        <p:cNvPr id="1" name=""/>
        <p:cNvGrpSpPr/>
        <p:nvPr/>
      </p:nvGrpSpPr>
      <p:grpSpPr>
        <a:xfrm>
          <a:off x="0" y="0"/>
          <a:ext cx="0" cy="0"/>
        </a:xfrm>
      </p:grpSpPr>
      <p:sp>
        <p:nvSpPr>
          <p:cNvPr id="2" name="AutoShape 2"/>
          <p:cNvSpPr/>
          <p:nvPr/>
        </p:nvSpPr>
        <p:spPr>
          <a:xfrm>
            <a:off x="4345781" y="1800476"/>
            <a:ext cx="833438" cy="833438"/>
          </a:xfrm>
          <a:prstGeom prst="rect">
            <a:avLst/>
          </a:prstGeom>
          <a:solidFill>
            <a:schemeClr val="accent2">
              <a:lumMod val="20000"/>
              <a:lumOff val="80000"/>
              <a:alpha val="100000"/>
            </a:schemeClr>
          </a:solidFill>
          <a:ln w="25400">
            <a:solidFill>
              <a:srgbClr val="000000">
                <a:alpha val="100000"/>
              </a:srgb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2164315" y="1800476"/>
            <a:ext cx="5196369" cy="80575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500" b="1">
                <a:solidFill>
                  <a:schemeClr val="dk1"/>
                </a:solidFill>
                <a:latin typeface="Microsoft Yahei"/>
                <a:ea typeface="Microsoft Yahei"/>
                <a:cs typeface="Microsoft Yahei"/>
              </a:rPr>
              <a:t>03</a:t>
            </a:r>
          </a:p>
        </p:txBody>
      </p:sp>
      <p:sp>
        <p:nvSpPr>
          <p:cNvPr id="4" name="TextBox 4"/>
          <p:cNvSpPr txBox="1"/>
          <p:nvPr/>
        </p:nvSpPr>
        <p:spPr>
          <a:xfrm>
            <a:off x="2527576" y="2795336"/>
            <a:ext cx="4469848" cy="82480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3000" b="1">
                <a:solidFill>
                  <a:srgbClr val="000000"/>
                </a:solidFill>
                <a:latin typeface="Microsoft Yahei"/>
                <a:ea typeface="Microsoft Yahei"/>
                <a:cs typeface="Microsoft Yahei"/>
              </a:rPr>
              <a:t>消费金融行业风险分析</a:t>
            </a:r>
          </a:p>
        </p:txBody>
      </p:sp>
      <p:cxnSp>
        <p:nvCxnSpPr>
          <p:cNvPr id="5" name="Connector 5"/>
          <p:cNvCxnSpPr/>
          <p:nvPr/>
        </p:nvCxnSpPr>
        <p:spPr>
          <a:xfrm flipV="1">
            <a:off x="5376413" y="1532396"/>
            <a:ext cx="753732" cy="536160"/>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3420268" y="2142746"/>
            <a:ext cx="753732" cy="536160"/>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https://d.book118.com/705022141020011110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2024-09-15T05:00:21.031</cp:lastPrinted>
  <dcterms:created xsi:type="dcterms:W3CDTF">2024-09-14T21:00:21Z</dcterms:created>
  <dcterms:modified xsi:type="dcterms:W3CDTF">2024-09-14T21:00:22Z</dcterms:modified>
</cp:coreProperties>
</file>