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87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9144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20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605226-4144-4356-8E32-C675C176B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C8D13F-A318-4430-99B7-9370F3664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578F39-3ACB-4A26-8A3D-94BC2456C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46BBEA-FF35-4A90-86A6-C4879DE95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8546E0-A7B7-4E68-97F6-9FE03A367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CA2F75-B8AB-4149-9A64-808009FE9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27BA8A-A6A7-4C5E-8729-6C6CCF706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5CB6D3-FD6C-47EB-B436-10629023B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90FB58-0B51-4060-9824-E683293BA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A526F4-DC4E-46B5-AE4F-83D6D8694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9D5D01-B744-4159-B159-110D887F6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885825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885825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885825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8122069" y="528590"/>
            <a:ext cx="381850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3991873" y="1619884"/>
            <a:ext cx="4523476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 sz="4050"/>
              <a:t>单击此处编辑母</a:t>
            </a:r>
            <a:br>
              <a:rPr lang="en-US" altLang="zh-CN" sz="4050"/>
            </a:br>
            <a:r>
              <a:rPr lang="zh-CN" altLang="en-US" sz="4050"/>
              <a:t>版标题样式</a:t>
            </a:r>
            <a:endParaRPr lang="zh-CN" altLang="en-US" sz="4050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318184" y="4038150"/>
            <a:ext cx="3197165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z="1200"/>
              <a:t>单击此处编辑母版副标题样式</a:t>
            </a:r>
            <a:endParaRPr lang="zh-CN" altLang="en-US" sz="1200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642937" y="366417"/>
            <a:ext cx="6996112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 sz="900"/>
              <a:t>公司名占位符</a:t>
            </a:r>
            <a:endParaRPr lang="zh-CN" altLang="en-US" sz="900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6457950" y="5182846"/>
            <a:ext cx="20574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 sz="1350"/>
              <a:t>署名占位符</a:t>
            </a:r>
            <a:endParaRPr lang="zh-CN" altLang="en-US" sz="1350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617220" y="849815"/>
            <a:ext cx="7938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6042850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6042850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6042850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315641" y="1009199"/>
            <a:ext cx="216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 sz="3300"/>
              <a:t>标题</a:t>
            </a:r>
            <a:endParaRPr lang="zh-CN" altLang="en-US" sz="3300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617220" y="849815"/>
            <a:ext cx="7938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122069" y="528590"/>
            <a:ext cx="381850" cy="12843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9144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9144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9144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619020" y="3133103"/>
            <a:ext cx="4775662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 sz="2400"/>
              <a:t>单击编辑母版标题</a:t>
            </a:r>
            <a:endParaRPr lang="zh-CN" altLang="en-US" sz="2400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617220" y="1781404"/>
            <a:ext cx="4775662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 sz="6000"/>
              <a:t>节编号</a:t>
            </a:r>
            <a:endParaRPr lang="zh-CN" altLang="en-US" sz="6000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8122069" y="500455"/>
            <a:ext cx="381850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617220" y="849815"/>
            <a:ext cx="7938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28650" y="1364400"/>
            <a:ext cx="3886200" cy="4813200"/>
          </a:xfrm>
        </p:spPr>
        <p:txBody>
          <a:bodyPr/>
          <a:lstStyle/>
          <a:p>
            <a:pPr lvl="0"/>
            <a:r>
              <a:rPr lang="zh-CN" altLang="en-US" sz="1500"/>
              <a:t>单击此处编辑母版文本样式</a:t>
            </a:r>
            <a:endParaRPr lang="zh-CN" altLang="en-US" sz="1500"/>
          </a:p>
          <a:p>
            <a:pPr lvl="1"/>
            <a:r>
              <a:rPr lang="zh-CN" altLang="en-US" sz="1350"/>
              <a:t>二级</a:t>
            </a:r>
            <a:endParaRPr lang="zh-CN" altLang="en-US" sz="1350"/>
          </a:p>
          <a:p>
            <a:pPr lvl="2"/>
            <a:r>
              <a:rPr lang="zh-CN" altLang="en-US" sz="1200"/>
              <a:t>三级</a:t>
            </a:r>
            <a:endParaRPr lang="zh-CN" altLang="en-US" sz="1200"/>
          </a:p>
          <a:p>
            <a:pPr lvl="3"/>
            <a:r>
              <a:rPr lang="zh-CN" altLang="en-US" sz="1050"/>
              <a:t>四级</a:t>
            </a:r>
            <a:endParaRPr lang="zh-CN" altLang="en-US" sz="1050"/>
          </a:p>
          <a:p>
            <a:pPr lvl="4"/>
            <a:r>
              <a:rPr lang="zh-CN" altLang="en-US" sz="900"/>
              <a:t>五级</a:t>
            </a:r>
            <a:endParaRPr lang="zh-CN" altLang="en-US" sz="900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4629150" y="1364400"/>
            <a:ext cx="3886200" cy="4813200"/>
          </a:xfrm>
        </p:spPr>
        <p:txBody>
          <a:bodyPr/>
          <a:lstStyle/>
          <a:p>
            <a:pPr lvl="0"/>
            <a:r>
              <a:rPr lang="zh-CN" altLang="en-US" sz="1500"/>
              <a:t>单击此处编辑母版文本样式</a:t>
            </a:r>
            <a:endParaRPr lang="zh-CN" altLang="en-US" sz="1500"/>
          </a:p>
          <a:p>
            <a:pPr lvl="1"/>
            <a:r>
              <a:rPr lang="zh-CN" altLang="en-US" sz="1350"/>
              <a:t>二级</a:t>
            </a:r>
            <a:endParaRPr lang="zh-CN" altLang="en-US" sz="1350"/>
          </a:p>
          <a:p>
            <a:pPr lvl="2"/>
            <a:r>
              <a:rPr lang="zh-CN" altLang="en-US" sz="1200"/>
              <a:t>三级</a:t>
            </a:r>
            <a:endParaRPr lang="zh-CN" altLang="en-US" sz="1200"/>
          </a:p>
          <a:p>
            <a:pPr lvl="3"/>
            <a:r>
              <a:rPr lang="zh-CN" altLang="en-US" sz="1050"/>
              <a:t>四级</a:t>
            </a:r>
            <a:endParaRPr lang="zh-CN" altLang="en-US" sz="1050"/>
          </a:p>
          <a:p>
            <a:pPr lvl="4"/>
            <a:r>
              <a:rPr lang="zh-CN" altLang="en-US" sz="900"/>
              <a:t>五级</a:t>
            </a:r>
            <a:endParaRPr lang="zh-CN" altLang="en-US" sz="900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29841" y="360000"/>
            <a:ext cx="78867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 sz="3000"/>
              <a:t>单击此处编辑母版标题样式</a:t>
            </a:r>
            <a:endParaRPr lang="zh-CN" altLang="en-US" sz="3000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29841" y="1364400"/>
            <a:ext cx="3868340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29841" y="2061275"/>
            <a:ext cx="3868340" cy="4128388"/>
          </a:xfrm>
        </p:spPr>
        <p:txBody>
          <a:bodyPr/>
          <a:lstStyle/>
          <a:p>
            <a:pPr lvl="0"/>
            <a:r>
              <a:rPr lang="zh-CN" altLang="en-US" sz="1500"/>
              <a:t>单击此处编辑母版文本样式</a:t>
            </a:r>
            <a:endParaRPr lang="zh-CN" altLang="en-US" sz="1500"/>
          </a:p>
          <a:p>
            <a:pPr lvl="1"/>
            <a:r>
              <a:rPr lang="zh-CN" altLang="en-US" sz="1350"/>
              <a:t>二级</a:t>
            </a:r>
            <a:endParaRPr lang="zh-CN" altLang="en-US" sz="1350"/>
          </a:p>
          <a:p>
            <a:pPr lvl="2"/>
            <a:r>
              <a:rPr lang="zh-CN" altLang="en-US" sz="1200"/>
              <a:t>三级</a:t>
            </a:r>
            <a:endParaRPr lang="zh-CN" altLang="en-US" sz="1200"/>
          </a:p>
          <a:p>
            <a:pPr lvl="3"/>
            <a:r>
              <a:rPr lang="zh-CN" altLang="en-US" sz="1050"/>
              <a:t>四级</a:t>
            </a:r>
            <a:endParaRPr lang="zh-CN" altLang="en-US" sz="1050"/>
          </a:p>
          <a:p>
            <a:pPr lvl="4"/>
            <a:r>
              <a:rPr lang="zh-CN" altLang="en-US" sz="900"/>
              <a:t>五级</a:t>
            </a:r>
            <a:endParaRPr lang="zh-CN" altLang="en-US" sz="900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4629150" y="1364400"/>
            <a:ext cx="3887391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4629150" y="2061275"/>
            <a:ext cx="3887391" cy="4128388"/>
          </a:xfrm>
        </p:spPr>
        <p:txBody>
          <a:bodyPr/>
          <a:lstStyle/>
          <a:p>
            <a:pPr lvl="0"/>
            <a:r>
              <a:rPr lang="zh-CN" altLang="en-US" sz="1500"/>
              <a:t>单击此处编辑母版文本样式</a:t>
            </a:r>
            <a:endParaRPr lang="zh-CN" altLang="en-US" sz="1500"/>
          </a:p>
          <a:p>
            <a:pPr lvl="1"/>
            <a:r>
              <a:rPr lang="zh-CN" altLang="en-US" sz="1350"/>
              <a:t>二级</a:t>
            </a:r>
            <a:endParaRPr lang="zh-CN" altLang="en-US" sz="1350"/>
          </a:p>
          <a:p>
            <a:pPr lvl="2"/>
            <a:r>
              <a:rPr lang="zh-CN" altLang="en-US" sz="1200"/>
              <a:t>三级</a:t>
            </a:r>
            <a:endParaRPr lang="zh-CN" altLang="en-US" sz="1200"/>
          </a:p>
          <a:p>
            <a:pPr lvl="3"/>
            <a:r>
              <a:rPr lang="zh-CN" altLang="en-US" sz="1050"/>
              <a:t>四级</a:t>
            </a:r>
            <a:endParaRPr lang="zh-CN" altLang="en-US" sz="1050"/>
          </a:p>
          <a:p>
            <a:pPr lvl="4"/>
            <a:r>
              <a:rPr lang="zh-CN" altLang="en-US" sz="900"/>
              <a:t>五级</a:t>
            </a:r>
            <a:endParaRPr lang="zh-CN" altLang="en-US" sz="900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28650" y="360000"/>
            <a:ext cx="7886700" cy="5817600"/>
          </a:xfrm>
        </p:spPr>
        <p:txBody>
          <a:bodyPr/>
          <a:lstStyle/>
          <a:p>
            <a:pPr lvl="0"/>
            <a:r>
              <a:rPr lang="zh-CN" altLang="en-US" sz="1500"/>
              <a:t>单击此处编辑母版文本样式</a:t>
            </a:r>
            <a:endParaRPr lang="zh-CN" altLang="en-US" sz="1500"/>
          </a:p>
          <a:p>
            <a:pPr lvl="1"/>
            <a:r>
              <a:rPr lang="zh-CN" altLang="en-US" sz="1350"/>
              <a:t>二级</a:t>
            </a:r>
            <a:endParaRPr lang="zh-CN" altLang="en-US" sz="1350"/>
          </a:p>
          <a:p>
            <a:pPr lvl="2"/>
            <a:r>
              <a:rPr lang="zh-CN" altLang="en-US" sz="1200"/>
              <a:t>三级</a:t>
            </a:r>
            <a:endParaRPr lang="zh-CN" altLang="en-US" sz="1200"/>
          </a:p>
          <a:p>
            <a:pPr lvl="3"/>
            <a:r>
              <a:rPr lang="zh-CN" altLang="en-US" sz="1050"/>
              <a:t>四级</a:t>
            </a:r>
            <a:endParaRPr lang="zh-CN" altLang="en-US" sz="1050"/>
          </a:p>
          <a:p>
            <a:pPr lvl="4"/>
            <a:r>
              <a:rPr lang="zh-CN" altLang="en-US" sz="900"/>
              <a:t>五级</a:t>
            </a:r>
            <a:endParaRPr lang="zh-CN" altLang="en-US" sz="900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29841" y="360000"/>
            <a:ext cx="7886700" cy="864000"/>
          </a:xfrm>
        </p:spPr>
        <p:txBody>
          <a:bodyPr/>
          <a:lstStyle/>
          <a:p>
            <a:r>
              <a:rPr lang="zh-CN" altLang="en-US" sz="3000"/>
              <a:t>单击此处编辑母版标题样式</a:t>
            </a:r>
            <a:endParaRPr lang="zh-CN" altLang="en-US" sz="3000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28650" y="1296000"/>
            <a:ext cx="7885509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 sz="1800"/>
              <a:t>单击此处编辑母版副标题样式</a:t>
            </a:r>
            <a:endParaRPr lang="zh-CN" altLang="en-US" sz="1800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9144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9144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9144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3561735" y="1772761"/>
            <a:ext cx="4953164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 sz="4500"/>
              <a:t>单击此处编辑母版标题样式</a:t>
            </a:r>
            <a:endParaRPr lang="zh-CN" altLang="en-US" sz="4500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629099" y="356515"/>
            <a:ext cx="7305226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sz="900">
                <a:sym typeface="+mn-ea"/>
              </a:rPr>
              <a:t>公司名占位符</a:t>
            </a:r>
            <a:endParaRPr sz="900"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3561873" y="3572510"/>
            <a:ext cx="4953476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 sz="1350"/>
              <a:t>署名占位符</a:t>
            </a:r>
            <a:endParaRPr lang="zh-CN" altLang="en-US" sz="1350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8122069" y="528590"/>
            <a:ext cx="381850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617220" y="849815"/>
            <a:ext cx="7938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3848100" y="3651250"/>
            <a:ext cx="5282089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3848100" y="3651250"/>
            <a:ext cx="5282089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3861911" y="3651250"/>
            <a:ext cx="5282089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28650" y="360000"/>
            <a:ext cx="78867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 sz="3000"/>
              <a:t>单击此处编辑母版标题样式</a:t>
            </a:r>
            <a:endParaRPr lang="zh-CN" altLang="en-US" sz="3000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628650" y="1364400"/>
            <a:ext cx="78867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 sz="1500"/>
              <a:t>单击此处编辑母版文本样式</a:t>
            </a:r>
            <a:endParaRPr lang="zh-CN" altLang="en-US" sz="1500"/>
          </a:p>
          <a:p>
            <a:pPr lvl="1"/>
            <a:r>
              <a:rPr lang="zh-CN" altLang="en-US" sz="1350"/>
              <a:t>二级</a:t>
            </a:r>
            <a:endParaRPr lang="zh-CN" altLang="en-US" sz="1350"/>
          </a:p>
          <a:p>
            <a:pPr lvl="2"/>
            <a:r>
              <a:rPr lang="zh-CN" altLang="en-US" sz="1200"/>
              <a:t>三级</a:t>
            </a:r>
            <a:endParaRPr lang="zh-CN" altLang="en-US" sz="1200"/>
          </a:p>
          <a:p>
            <a:pPr lvl="3"/>
            <a:r>
              <a:rPr lang="zh-CN" altLang="en-US" sz="1050"/>
              <a:t>四级</a:t>
            </a:r>
            <a:endParaRPr lang="zh-CN" altLang="en-US" sz="1050"/>
          </a:p>
          <a:p>
            <a:pPr lvl="4"/>
            <a:r>
              <a:rPr lang="zh-CN" altLang="en-US" sz="900"/>
              <a:t>五级</a:t>
            </a:r>
            <a:endParaRPr lang="zh-CN" altLang="en-US" sz="900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865" r:id="rId2"/>
    <p:sldLayoutId id="2147483866" r:id="rId3"/>
    <p:sldLayoutId id="2147483867" r:id="rId4"/>
    <p:sldLayoutId id="2147483868" r:id="rId5"/>
    <p:sldLayoutId id="2147483869" r:id="rId6"/>
    <p:sldLayoutId id="2147483870" r:id="rId7"/>
    <p:sldLayoutId id="2147483871" r:id="rId8"/>
    <p:sldLayoutId id="2147483872" r:id="rId9"/>
    <p:sldLayoutId id="2147483873" r:id="rId10"/>
    <p:sldLayoutId id="2147483874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83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19" Type="http://schemas.openxmlformats.org/officeDocument/2006/relationships/tags" Target="../tags/tag126.xml" /><Relationship Id="rId2" Type="http://schemas.openxmlformats.org/officeDocument/2006/relationships/tags" Target="../tags/tag109.xml" /><Relationship Id="rId20" Type="http://schemas.openxmlformats.org/officeDocument/2006/relationships/tags" Target="../tags/tag127.xml" /><Relationship Id="rId21" Type="http://schemas.openxmlformats.org/officeDocument/2006/relationships/tags" Target="../tags/tag128.xml" /><Relationship Id="rId22" Type="http://schemas.openxmlformats.org/officeDocument/2006/relationships/tags" Target="../tags/tag129.xml" /><Relationship Id="rId23" Type="http://schemas.openxmlformats.org/officeDocument/2006/relationships/tags" Target="../tags/tag130.xml" /><Relationship Id="rId24" Type="http://schemas.openxmlformats.org/officeDocument/2006/relationships/tags" Target="../tags/tag131.xml" /><Relationship Id="rId25" Type="http://schemas.openxmlformats.org/officeDocument/2006/relationships/tags" Target="../tags/tag132.xml" /><Relationship Id="rId26" Type="http://schemas.openxmlformats.org/officeDocument/2006/relationships/tags" Target="../tags/tag133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14" Type="http://schemas.openxmlformats.org/officeDocument/2006/relationships/tags" Target="../tags/tag158.xml" /><Relationship Id="rId15" Type="http://schemas.openxmlformats.org/officeDocument/2006/relationships/tags" Target="../tags/tag159.xml" /><Relationship Id="rId16" Type="http://schemas.openxmlformats.org/officeDocument/2006/relationships/tags" Target="../tags/tag160.xml" /><Relationship Id="rId17" Type="http://schemas.openxmlformats.org/officeDocument/2006/relationships/tags" Target="../tags/tag161.xml" /><Relationship Id="rId18" Type="http://schemas.openxmlformats.org/officeDocument/2006/relationships/tags" Target="../tags/tag162.xml" /><Relationship Id="rId19" Type="http://schemas.openxmlformats.org/officeDocument/2006/relationships/tags" Target="../tags/tag163.xml" /><Relationship Id="rId2" Type="http://schemas.openxmlformats.org/officeDocument/2006/relationships/tags" Target="../tags/tag146.xml" /><Relationship Id="rId20" Type="http://schemas.openxmlformats.org/officeDocument/2006/relationships/tags" Target="../tags/tag164.xml" /><Relationship Id="rId21" Type="http://schemas.openxmlformats.org/officeDocument/2006/relationships/tags" Target="../tags/tag165.xml" /><Relationship Id="rId22" Type="http://schemas.openxmlformats.org/officeDocument/2006/relationships/tags" Target="../tags/tag166.xml" /><Relationship Id="rId23" Type="http://schemas.openxmlformats.org/officeDocument/2006/relationships/tags" Target="../tags/tag167.xml" /><Relationship Id="rId24" Type="http://schemas.openxmlformats.org/officeDocument/2006/relationships/tags" Target="../tags/tag168.xml" /><Relationship Id="rId25" Type="http://schemas.openxmlformats.org/officeDocument/2006/relationships/tags" Target="../tags/tag169.xml" /><Relationship Id="rId26" Type="http://schemas.openxmlformats.org/officeDocument/2006/relationships/tags" Target="../tags/tag170.xml" /><Relationship Id="rId27" Type="http://schemas.openxmlformats.org/officeDocument/2006/relationships/tags" Target="../tags/tag171.xml" /><Relationship Id="rId28" Type="http://schemas.openxmlformats.org/officeDocument/2006/relationships/tags" Target="../tags/tag172.xml" /><Relationship Id="rId29" Type="http://schemas.openxmlformats.org/officeDocument/2006/relationships/tags" Target="../tags/tag173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14" Type="http://schemas.openxmlformats.org/officeDocument/2006/relationships/tags" Target="../tags/tag189.xml" /><Relationship Id="rId15" Type="http://schemas.openxmlformats.org/officeDocument/2006/relationships/tags" Target="../tags/tag190.xml" /><Relationship Id="rId16" Type="http://schemas.openxmlformats.org/officeDocument/2006/relationships/tags" Target="../tags/tag191.xml" /><Relationship Id="rId17" Type="http://schemas.openxmlformats.org/officeDocument/2006/relationships/tags" Target="../tags/tag192.xml" /><Relationship Id="rId18" Type="http://schemas.openxmlformats.org/officeDocument/2006/relationships/tags" Target="../tags/tag193.xml" /><Relationship Id="rId19" Type="http://schemas.openxmlformats.org/officeDocument/2006/relationships/tags" Target="../tags/tag194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14" Type="http://schemas.openxmlformats.org/officeDocument/2006/relationships/tags" Target="../tags/tag207.xml" /><Relationship Id="rId15" Type="http://schemas.openxmlformats.org/officeDocument/2006/relationships/tags" Target="../tags/tag208.xml" /><Relationship Id="rId16" Type="http://schemas.openxmlformats.org/officeDocument/2006/relationships/tags" Target="../tags/tag209.xml" /><Relationship Id="rId17" Type="http://schemas.openxmlformats.org/officeDocument/2006/relationships/tags" Target="../tags/tag210.xml" /><Relationship Id="rId18" Type="http://schemas.openxmlformats.org/officeDocument/2006/relationships/tags" Target="../tags/tag211.xml" /><Relationship Id="rId19" Type="http://schemas.openxmlformats.org/officeDocument/2006/relationships/tags" Target="../tags/tag212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503421434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3991873" y="2072163"/>
            <a:ext cx="4523476" cy="1705699"/>
          </a:xfrm>
        </p:spPr>
        <p:txBody>
          <a:bodyPr/>
          <a:lstStyle/>
          <a:p>
            <a:r>
              <a:rPr lang="zh-CN" altLang="en-US" sz="4050"/>
              <a:t>商业银行会计学</a:t>
            </a:r>
            <a:endParaRPr lang="zh-CN" altLang="en-US" sz="4050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318184" y="3885862"/>
            <a:ext cx="3197165" cy="729000"/>
          </a:xfrm>
        </p:spPr>
        <p:txBody>
          <a:bodyPr/>
          <a:lstStyle/>
          <a:p>
            <a:r>
              <a:rPr lang="zh-CN" altLang="en-US" sz="1200"/>
              <a:t>单击此处添加副标题</a:t>
            </a:r>
            <a:endParaRPr lang="zh-CN" altLang="en-US" sz="1200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642937" y="1132062"/>
            <a:ext cx="6996112" cy="378000"/>
          </a:xfrm>
        </p:spPr>
        <p:txBody>
          <a:bodyPr/>
          <a:lstStyle/>
          <a:p>
            <a:r>
              <a:rPr lang="zh-CN" altLang="en-US" sz="900"/>
              <a:t> ppt公司</a:t>
            </a:r>
            <a:endParaRPr lang="zh-CN" altLang="en-US" sz="900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6457950" y="4744384"/>
            <a:ext cx="2057400" cy="378000"/>
          </a:xfrm>
        </p:spPr>
        <p:txBody>
          <a:bodyPr/>
          <a:lstStyle/>
          <a:p>
            <a:r>
              <a:rPr lang="zh-CN" altLang="en-US" sz="1350"/>
              <a:t>汇报人：PPT</a:t>
            </a:r>
            <a:endParaRPr lang="zh-CN" altLang="en-US" sz="1350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315641" y="1614149"/>
            <a:ext cx="2160000" cy="1926292"/>
          </a:xfrm>
        </p:spPr>
        <p:txBody>
          <a:bodyPr/>
          <a:lstStyle/>
          <a:p>
            <a:r>
              <a:rPr lang="zh-CN" altLang="en-US" sz="3300"/>
              <a:t>目录</a:t>
            </a:r>
            <a:endParaRPr lang="zh-CN" altLang="en-US" sz="3300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7953851" y="1998821"/>
            <a:ext cx="493871" cy="39957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350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sz="1350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4537234" y="1998821"/>
            <a:ext cx="3156585" cy="39957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35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135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4490561" y="2506980"/>
            <a:ext cx="4003357" cy="2381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7953851" y="2596515"/>
            <a:ext cx="493871" cy="39957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350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sz="1350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4537234" y="2596515"/>
            <a:ext cx="3156585" cy="39957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35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商业银行会计学的概述</a:t>
            </a:r>
            <a:endParaRPr lang="zh-CN" altLang="en-US" sz="135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4490561" y="3104673"/>
            <a:ext cx="4003357" cy="2381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7953851" y="3194208"/>
            <a:ext cx="493871" cy="39957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350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sz="1350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4537234" y="3194208"/>
            <a:ext cx="3156585" cy="39957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35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商业银行会计学的要素和科目</a:t>
            </a:r>
            <a:endParaRPr lang="zh-CN" altLang="en-US" sz="135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4490561" y="3702367"/>
            <a:ext cx="4003357" cy="2381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7953851" y="3791902"/>
            <a:ext cx="493871" cy="39957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350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sz="1350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4537234" y="3791902"/>
            <a:ext cx="3156585" cy="39957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35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商业银行会计学的记账方法和程序</a:t>
            </a:r>
            <a:endParaRPr lang="zh-CN" altLang="en-US" sz="135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4490561" y="4300061"/>
            <a:ext cx="4003357" cy="2381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7953851" y="4389596"/>
            <a:ext cx="493871" cy="39957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350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sz="1350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4537234" y="4389596"/>
            <a:ext cx="3156585" cy="39957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35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商业银行会计学的财务报表和分析</a:t>
            </a:r>
            <a:endParaRPr lang="zh-CN" altLang="en-US" sz="135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4490561" y="4897755"/>
            <a:ext cx="4003357" cy="2381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4" name="序号"/>
          <p:cNvSpPr txBox="1"/>
          <p:nvPr>
            <p:custDataLst>
              <p:tags r:id="rId18"/>
            </p:custDataLst>
          </p:nvPr>
        </p:nvSpPr>
        <p:spPr>
          <a:xfrm>
            <a:off x="7953851" y="4987290"/>
            <a:ext cx="493871" cy="39957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350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06</a:t>
            </a:r>
            <a:endParaRPr lang="en-US" sz="1350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9"/>
            </p:custDataLst>
          </p:nvPr>
        </p:nvSpPr>
        <p:spPr>
          <a:xfrm>
            <a:off x="4537234" y="4987290"/>
            <a:ext cx="3156585" cy="39957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35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商业银行会计学的内部控制和审计</a:t>
            </a:r>
            <a:endParaRPr lang="zh-CN" altLang="en-US" sz="135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9" name="直接连接符 30"/>
          <p:cNvCxnSpPr/>
          <p:nvPr>
            <p:custDataLst>
              <p:tags r:id="rId20"/>
            </p:custDataLst>
          </p:nvPr>
        </p:nvCxnSpPr>
        <p:spPr>
          <a:xfrm>
            <a:off x="4490561" y="5495449"/>
            <a:ext cx="4003357" cy="2381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19020" y="3207077"/>
            <a:ext cx="4775662" cy="1307772"/>
          </a:xfrm>
        </p:spPr>
        <p:txBody>
          <a:bodyPr/>
          <a:lstStyle/>
          <a:p>
            <a:r>
              <a:rPr lang="zh-CN" altLang="en-US" sz="2400"/>
              <a:t>添加章节标题</a:t>
            </a:r>
            <a:endParaRPr lang="zh-CN" altLang="en-US" sz="2400"/>
          </a:p>
        </p:txBody>
      </p:sp>
      <p:sp>
        <p:nvSpPr>
          <p:cNvPr id="10488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617220" y="2193303"/>
            <a:ext cx="4775662" cy="918000"/>
          </a:xfrm>
        </p:spPr>
        <p:txBody>
          <a:bodyPr>
            <a:normAutofit fontScale="85500" lnSpcReduction="20000"/>
          </a:bodyPr>
          <a:lstStyle/>
          <a:p>
            <a:r>
              <a:rPr lang="en-US" altLang="zh-CN" sz="6666"/>
              <a:t>01</a:t>
            </a:r>
            <a:endParaRPr lang="en-US" altLang="zh-CN" sz="6666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19020" y="3207077"/>
            <a:ext cx="4775662" cy="1307772"/>
          </a:xfrm>
        </p:spPr>
        <p:txBody>
          <a:bodyPr/>
          <a:lstStyle/>
          <a:p>
            <a:r>
              <a:rPr lang="zh-CN" altLang="en-US" sz="2400"/>
              <a:t>商业银行会计学的概述</a:t>
            </a:r>
            <a:endParaRPr lang="zh-CN" altLang="en-US" sz="2400"/>
          </a:p>
        </p:txBody>
      </p:sp>
      <p:sp>
        <p:nvSpPr>
          <p:cNvPr id="104885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617220" y="2193303"/>
            <a:ext cx="4775662" cy="918000"/>
          </a:xfrm>
        </p:spPr>
        <p:txBody>
          <a:bodyPr>
            <a:normAutofit fontScale="85500" lnSpcReduction="20000"/>
          </a:bodyPr>
          <a:lstStyle/>
          <a:p>
            <a:r>
              <a:rPr lang="en-US" altLang="zh-CN" sz="6666"/>
              <a:t>01</a:t>
            </a:r>
            <a:endParaRPr lang="en-US" altLang="zh-CN" sz="6666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商业银行会计学的定义和特点</a:t>
            </a:r>
            <a:endParaRPr lang="zh-CN" altLang="en-US"/>
          </a:p>
        </p:txBody>
      </p:sp>
      <p:sp>
        <p:nvSpPr>
          <p:cNvPr id="1048876" name="平行四边形 2"/>
          <p:cNvSpPr/>
          <p:nvPr>
            <p:custDataLst>
              <p:tags r:id="rId2"/>
            </p:custDataLst>
          </p:nvPr>
        </p:nvSpPr>
        <p:spPr>
          <a:xfrm>
            <a:off x="688706" y="2128162"/>
            <a:ext cx="3745201" cy="829780"/>
          </a:xfrm>
          <a:custGeom>
            <a:gdLst>
              <a:gd name="connsiteX0" fmla="*/ 2186 w 3621049"/>
              <a:gd name="connsiteY0" fmla="*/ 813507 h 902970"/>
              <a:gd name="connsiteX1" fmla="*/ 191929 w 3621049"/>
              <a:gd name="connsiteY1" fmla="*/ 54537 h 902970"/>
              <a:gd name="connsiteX2" fmla="*/ 261779 w 3621049"/>
              <a:gd name="connsiteY2" fmla="*/ 0 h 902970"/>
              <a:gd name="connsiteX3" fmla="*/ 3549014 w 3621049"/>
              <a:gd name="connsiteY3" fmla="*/ 0 h 902970"/>
              <a:gd name="connsiteX4" fmla="*/ 3618864 w 3621049"/>
              <a:gd name="connsiteY4" fmla="*/ 89463 h 902970"/>
              <a:gd name="connsiteX5" fmla="*/ 3429122 w 3621049"/>
              <a:gd name="connsiteY5" fmla="*/ 848432 h 902970"/>
              <a:gd name="connsiteX6" fmla="*/ 3359272 w 3621049"/>
              <a:gd name="connsiteY6" fmla="*/ 902970 h 902970"/>
              <a:gd name="connsiteX7" fmla="*/ 72036 w 3621049"/>
              <a:gd name="connsiteY7" fmla="*/ 902970 h 902970"/>
              <a:gd name="connsiteX8" fmla="*/ 2186 w 3621049"/>
              <a:gd name="connsiteY8" fmla="*/ 813507 h 9029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21049" h="902969">
                <a:moveTo>
                  <a:pt x="2186" y="813507"/>
                </a:moveTo>
                <a:lnTo>
                  <a:pt x="191929" y="54537"/>
                </a:lnTo>
                <a:cubicBezTo>
                  <a:pt x="199946" y="22469"/>
                  <a:pt x="228724" y="0"/>
                  <a:pt x="261779" y="0"/>
                </a:cubicBezTo>
                <a:lnTo>
                  <a:pt x="3549014" y="0"/>
                </a:lnTo>
                <a:cubicBezTo>
                  <a:pt x="3595860" y="0"/>
                  <a:pt x="3630226" y="44016"/>
                  <a:pt x="3618864" y="89463"/>
                </a:cubicBezTo>
                <a:lnTo>
                  <a:pt x="3429122" y="848432"/>
                </a:lnTo>
                <a:cubicBezTo>
                  <a:pt x="3421105" y="880500"/>
                  <a:pt x="3392327" y="902970"/>
                  <a:pt x="3359272" y="902970"/>
                </a:cubicBezTo>
                <a:lnTo>
                  <a:pt x="72036" y="902970"/>
                </a:lnTo>
                <a:cubicBezTo>
                  <a:pt x="25190" y="902970"/>
                  <a:pt x="-9176" y="858954"/>
                  <a:pt x="2186" y="813507"/>
                </a:cubicBezTo>
              </a:path>
            </a:pathLst>
          </a:custGeom>
          <a:gradFill flip="none" rotWithShape="1"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189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48878" name="平行四边形 2"/>
          <p:cNvSpPr/>
          <p:nvPr>
            <p:custDataLst>
              <p:tags r:id="rId3"/>
            </p:custDataLst>
          </p:nvPr>
        </p:nvSpPr>
        <p:spPr>
          <a:xfrm>
            <a:off x="628650" y="2158190"/>
            <a:ext cx="3745201" cy="829780"/>
          </a:xfrm>
          <a:custGeom>
            <a:gdLst>
              <a:gd name="connsiteX0" fmla="*/ 2186 w 3621049"/>
              <a:gd name="connsiteY0" fmla="*/ 813507 h 902970"/>
              <a:gd name="connsiteX1" fmla="*/ 191929 w 3621049"/>
              <a:gd name="connsiteY1" fmla="*/ 54537 h 902970"/>
              <a:gd name="connsiteX2" fmla="*/ 261779 w 3621049"/>
              <a:gd name="connsiteY2" fmla="*/ 0 h 902970"/>
              <a:gd name="connsiteX3" fmla="*/ 3549014 w 3621049"/>
              <a:gd name="connsiteY3" fmla="*/ 0 h 902970"/>
              <a:gd name="connsiteX4" fmla="*/ 3618864 w 3621049"/>
              <a:gd name="connsiteY4" fmla="*/ 89463 h 902970"/>
              <a:gd name="connsiteX5" fmla="*/ 3429122 w 3621049"/>
              <a:gd name="connsiteY5" fmla="*/ 848432 h 902970"/>
              <a:gd name="connsiteX6" fmla="*/ 3359272 w 3621049"/>
              <a:gd name="connsiteY6" fmla="*/ 902970 h 902970"/>
              <a:gd name="connsiteX7" fmla="*/ 72036 w 3621049"/>
              <a:gd name="connsiteY7" fmla="*/ 902970 h 902970"/>
              <a:gd name="connsiteX8" fmla="*/ 2186 w 3621049"/>
              <a:gd name="connsiteY8" fmla="*/ 813507 h 9029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21049" h="902969">
                <a:moveTo>
                  <a:pt x="2186" y="813507"/>
                </a:moveTo>
                <a:lnTo>
                  <a:pt x="191929" y="54537"/>
                </a:lnTo>
                <a:cubicBezTo>
                  <a:pt x="199946" y="22469"/>
                  <a:pt x="228724" y="0"/>
                  <a:pt x="261779" y="0"/>
                </a:cubicBezTo>
                <a:lnTo>
                  <a:pt x="3549014" y="0"/>
                </a:lnTo>
                <a:cubicBezTo>
                  <a:pt x="3595860" y="0"/>
                  <a:pt x="3630226" y="44016"/>
                  <a:pt x="3618864" y="89463"/>
                </a:cubicBezTo>
                <a:lnTo>
                  <a:pt x="3429122" y="848432"/>
                </a:lnTo>
                <a:cubicBezTo>
                  <a:pt x="3421105" y="880500"/>
                  <a:pt x="3392327" y="902970"/>
                  <a:pt x="3359272" y="902970"/>
                </a:cubicBezTo>
                <a:lnTo>
                  <a:pt x="72036" y="902970"/>
                </a:lnTo>
                <a:cubicBezTo>
                  <a:pt x="25190" y="902970"/>
                  <a:pt x="-9176" y="858954"/>
                  <a:pt x="2186" y="813507"/>
                </a:cubicBezTo>
              </a:path>
            </a:pathLst>
          </a:custGeom>
          <a:gradFill>
            <a:gsLst>
              <a:gs pos="0">
                <a:schemeClr val="bg1"/>
              </a:gs>
              <a:gs pos="100000">
                <a:schemeClr val="accent1">
                  <a:lumMod val="10000"/>
                  <a:lumOff val="90000"/>
                </a:schemeClr>
              </a:gs>
            </a:gsLst>
            <a:lin ang="14400000" scaled="0"/>
          </a:gradFill>
          <a:ln>
            <a:gradFill flip="none" rotWithShape="1">
              <a:gsLst>
                <a:gs pos="0">
                  <a:schemeClr val="accent1">
                    <a:lumMod val="40000"/>
                    <a:lumOff val="60000"/>
                  </a:schemeClr>
                </a:gs>
                <a:gs pos="100000">
                  <a:schemeClr val="accent1">
                    <a:lumMod val="40000"/>
                    <a:lumOff val="60000"/>
                    <a:alpha val="0"/>
                  </a:schemeClr>
                </a:gs>
              </a:gsLst>
              <a:lin ang="13500000" scaled="1"/>
            </a:gradFill>
          </a:ln>
          <a:effectLst>
            <a:outerShdw blurRad="152400" dist="38100" dir="8100000" algn="tr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48880" name="平行四边形 2"/>
          <p:cNvSpPr/>
          <p:nvPr>
            <p:custDataLst>
              <p:tags r:id="rId4"/>
            </p:custDataLst>
          </p:nvPr>
        </p:nvSpPr>
        <p:spPr>
          <a:xfrm>
            <a:off x="952661" y="2009503"/>
            <a:ext cx="1494107" cy="331031"/>
          </a:xfrm>
          <a:custGeom>
            <a:gdLst>
              <a:gd name="connsiteX0" fmla="*/ 2186 w 3621049"/>
              <a:gd name="connsiteY0" fmla="*/ 813507 h 902970"/>
              <a:gd name="connsiteX1" fmla="*/ 191929 w 3621049"/>
              <a:gd name="connsiteY1" fmla="*/ 54537 h 902970"/>
              <a:gd name="connsiteX2" fmla="*/ 261779 w 3621049"/>
              <a:gd name="connsiteY2" fmla="*/ 0 h 902970"/>
              <a:gd name="connsiteX3" fmla="*/ 3549014 w 3621049"/>
              <a:gd name="connsiteY3" fmla="*/ 0 h 902970"/>
              <a:gd name="connsiteX4" fmla="*/ 3618864 w 3621049"/>
              <a:gd name="connsiteY4" fmla="*/ 89463 h 902970"/>
              <a:gd name="connsiteX5" fmla="*/ 3429122 w 3621049"/>
              <a:gd name="connsiteY5" fmla="*/ 848432 h 902970"/>
              <a:gd name="connsiteX6" fmla="*/ 3359272 w 3621049"/>
              <a:gd name="connsiteY6" fmla="*/ 902970 h 902970"/>
              <a:gd name="connsiteX7" fmla="*/ 72036 w 3621049"/>
              <a:gd name="connsiteY7" fmla="*/ 902970 h 902970"/>
              <a:gd name="connsiteX8" fmla="*/ 2186 w 3621049"/>
              <a:gd name="connsiteY8" fmla="*/ 813507 h 9029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21049" h="902969">
                <a:moveTo>
                  <a:pt x="2186" y="813507"/>
                </a:moveTo>
                <a:lnTo>
                  <a:pt x="191929" y="54537"/>
                </a:lnTo>
                <a:cubicBezTo>
                  <a:pt x="199946" y="22469"/>
                  <a:pt x="228724" y="0"/>
                  <a:pt x="261779" y="0"/>
                </a:cubicBezTo>
                <a:lnTo>
                  <a:pt x="3549014" y="0"/>
                </a:lnTo>
                <a:cubicBezTo>
                  <a:pt x="3595860" y="0"/>
                  <a:pt x="3630226" y="44016"/>
                  <a:pt x="3618864" y="89463"/>
                </a:cubicBezTo>
                <a:lnTo>
                  <a:pt x="3429122" y="848432"/>
                </a:lnTo>
                <a:cubicBezTo>
                  <a:pt x="3421105" y="880500"/>
                  <a:pt x="3392327" y="902970"/>
                  <a:pt x="3359272" y="902970"/>
                </a:cubicBezTo>
                <a:lnTo>
                  <a:pt x="72036" y="902970"/>
                </a:lnTo>
                <a:cubicBezTo>
                  <a:pt x="25190" y="902970"/>
                  <a:pt x="-9176" y="858954"/>
                  <a:pt x="2186" y="813507"/>
                </a:cubicBezTo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69000">
                <a:schemeClr val="accent1"/>
              </a:gs>
              <a:gs pos="100000">
                <a:schemeClr val="accent1">
                  <a:lumMod val="80000"/>
                  <a:lumOff val="20000"/>
                </a:schemeClr>
              </a:gs>
            </a:gsLst>
            <a:lin ang="2700000" scaled="1"/>
          </a:gradFill>
          <a:ln>
            <a:noFill/>
          </a:ln>
          <a:effectLst>
            <a:outerShdw blurRad="50800" dist="38100" dir="2700000" algn="tl" rotWithShape="0">
              <a:schemeClr val="accent1">
                <a:alpha val="24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48882" name="标题"/>
          <p:cNvSpPr txBox="1"/>
          <p:nvPr>
            <p:custDataLst>
              <p:tags r:id="rId5"/>
            </p:custDataLst>
          </p:nvPr>
        </p:nvSpPr>
        <p:spPr>
          <a:xfrm>
            <a:off x="1033543" y="2009503"/>
            <a:ext cx="1331964" cy="280906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350" b="1" spc="300">
                <a:solidFill>
                  <a:schemeClr val="bg1"/>
                </a:solidFill>
                <a:latin typeface="+mj-ea"/>
                <a:ea typeface="+mj-ea"/>
              </a:rPr>
              <a:t>添加项标题</a:t>
            </a:r>
            <a:endParaRPr lang="zh-CN" altLang="en-US" sz="135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8884" name="正文"/>
          <p:cNvSpPr txBox="1"/>
          <p:nvPr>
            <p:custDataLst>
              <p:tags r:id="rId6"/>
            </p:custDataLst>
          </p:nvPr>
        </p:nvSpPr>
        <p:spPr>
          <a:xfrm>
            <a:off x="952661" y="2415849"/>
            <a:ext cx="3210175" cy="54214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定义：商业银行会计学是研究商业银行会计核算、财务管理和会计信息披露的学科。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6" name="平行四边形 2"/>
          <p:cNvSpPr/>
          <p:nvPr>
            <p:custDataLst>
              <p:tags r:id="rId7"/>
            </p:custDataLst>
          </p:nvPr>
        </p:nvSpPr>
        <p:spPr>
          <a:xfrm>
            <a:off x="4770572" y="2128162"/>
            <a:ext cx="3745201" cy="829780"/>
          </a:xfrm>
          <a:custGeom>
            <a:gdLst>
              <a:gd name="connsiteX0" fmla="*/ 2186 w 3621049"/>
              <a:gd name="connsiteY0" fmla="*/ 813507 h 902970"/>
              <a:gd name="connsiteX1" fmla="*/ 191929 w 3621049"/>
              <a:gd name="connsiteY1" fmla="*/ 54537 h 902970"/>
              <a:gd name="connsiteX2" fmla="*/ 261779 w 3621049"/>
              <a:gd name="connsiteY2" fmla="*/ 0 h 902970"/>
              <a:gd name="connsiteX3" fmla="*/ 3549014 w 3621049"/>
              <a:gd name="connsiteY3" fmla="*/ 0 h 902970"/>
              <a:gd name="connsiteX4" fmla="*/ 3618864 w 3621049"/>
              <a:gd name="connsiteY4" fmla="*/ 89463 h 902970"/>
              <a:gd name="connsiteX5" fmla="*/ 3429122 w 3621049"/>
              <a:gd name="connsiteY5" fmla="*/ 848432 h 902970"/>
              <a:gd name="connsiteX6" fmla="*/ 3359272 w 3621049"/>
              <a:gd name="connsiteY6" fmla="*/ 902970 h 902970"/>
              <a:gd name="connsiteX7" fmla="*/ 72036 w 3621049"/>
              <a:gd name="connsiteY7" fmla="*/ 902970 h 902970"/>
              <a:gd name="connsiteX8" fmla="*/ 2186 w 3621049"/>
              <a:gd name="connsiteY8" fmla="*/ 813507 h 9029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21049" h="902969">
                <a:moveTo>
                  <a:pt x="2186" y="813507"/>
                </a:moveTo>
                <a:lnTo>
                  <a:pt x="191929" y="54537"/>
                </a:lnTo>
                <a:cubicBezTo>
                  <a:pt x="199946" y="22469"/>
                  <a:pt x="228724" y="0"/>
                  <a:pt x="261779" y="0"/>
                </a:cubicBezTo>
                <a:lnTo>
                  <a:pt x="3549014" y="0"/>
                </a:lnTo>
                <a:cubicBezTo>
                  <a:pt x="3595860" y="0"/>
                  <a:pt x="3630226" y="44016"/>
                  <a:pt x="3618864" y="89463"/>
                </a:cubicBezTo>
                <a:lnTo>
                  <a:pt x="3429122" y="848432"/>
                </a:lnTo>
                <a:cubicBezTo>
                  <a:pt x="3421105" y="880500"/>
                  <a:pt x="3392327" y="902970"/>
                  <a:pt x="3359272" y="902970"/>
                </a:cubicBezTo>
                <a:lnTo>
                  <a:pt x="72036" y="902970"/>
                </a:lnTo>
                <a:cubicBezTo>
                  <a:pt x="25190" y="902970"/>
                  <a:pt x="-9176" y="858954"/>
                  <a:pt x="2186" y="813507"/>
                </a:cubicBezTo>
              </a:path>
            </a:pathLst>
          </a:custGeom>
          <a:gradFill flip="none" rotWithShape="1">
            <a:gsLst>
              <a:gs pos="0">
                <a:schemeClr val="accent4"/>
              </a:gs>
              <a:gs pos="100000">
                <a:schemeClr val="accent4">
                  <a:lumMod val="75000"/>
                </a:schemeClr>
              </a:gs>
            </a:gsLst>
            <a:lin ang="189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48888" name="平行四边形 2"/>
          <p:cNvSpPr/>
          <p:nvPr>
            <p:custDataLst>
              <p:tags r:id="rId8"/>
            </p:custDataLst>
          </p:nvPr>
        </p:nvSpPr>
        <p:spPr>
          <a:xfrm>
            <a:off x="4710516" y="2158190"/>
            <a:ext cx="3745201" cy="829780"/>
          </a:xfrm>
          <a:custGeom>
            <a:gdLst>
              <a:gd name="connsiteX0" fmla="*/ 2186 w 3621049"/>
              <a:gd name="connsiteY0" fmla="*/ 813507 h 902970"/>
              <a:gd name="connsiteX1" fmla="*/ 191929 w 3621049"/>
              <a:gd name="connsiteY1" fmla="*/ 54537 h 902970"/>
              <a:gd name="connsiteX2" fmla="*/ 261779 w 3621049"/>
              <a:gd name="connsiteY2" fmla="*/ 0 h 902970"/>
              <a:gd name="connsiteX3" fmla="*/ 3549014 w 3621049"/>
              <a:gd name="connsiteY3" fmla="*/ 0 h 902970"/>
              <a:gd name="connsiteX4" fmla="*/ 3618864 w 3621049"/>
              <a:gd name="connsiteY4" fmla="*/ 89463 h 902970"/>
              <a:gd name="connsiteX5" fmla="*/ 3429122 w 3621049"/>
              <a:gd name="connsiteY5" fmla="*/ 848432 h 902970"/>
              <a:gd name="connsiteX6" fmla="*/ 3359272 w 3621049"/>
              <a:gd name="connsiteY6" fmla="*/ 902970 h 902970"/>
              <a:gd name="connsiteX7" fmla="*/ 72036 w 3621049"/>
              <a:gd name="connsiteY7" fmla="*/ 902970 h 902970"/>
              <a:gd name="connsiteX8" fmla="*/ 2186 w 3621049"/>
              <a:gd name="connsiteY8" fmla="*/ 813507 h 9029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21049" h="902969">
                <a:moveTo>
                  <a:pt x="2186" y="813507"/>
                </a:moveTo>
                <a:lnTo>
                  <a:pt x="191929" y="54537"/>
                </a:lnTo>
                <a:cubicBezTo>
                  <a:pt x="199946" y="22469"/>
                  <a:pt x="228724" y="0"/>
                  <a:pt x="261779" y="0"/>
                </a:cubicBezTo>
                <a:lnTo>
                  <a:pt x="3549014" y="0"/>
                </a:lnTo>
                <a:cubicBezTo>
                  <a:pt x="3595860" y="0"/>
                  <a:pt x="3630226" y="44016"/>
                  <a:pt x="3618864" y="89463"/>
                </a:cubicBezTo>
                <a:lnTo>
                  <a:pt x="3429122" y="848432"/>
                </a:lnTo>
                <a:cubicBezTo>
                  <a:pt x="3421105" y="880500"/>
                  <a:pt x="3392327" y="902970"/>
                  <a:pt x="3359272" y="902970"/>
                </a:cubicBezTo>
                <a:lnTo>
                  <a:pt x="72036" y="902970"/>
                </a:lnTo>
                <a:cubicBezTo>
                  <a:pt x="25190" y="902970"/>
                  <a:pt x="-9176" y="858954"/>
                  <a:pt x="2186" y="813507"/>
                </a:cubicBezTo>
              </a:path>
            </a:pathLst>
          </a:custGeom>
          <a:gradFill>
            <a:gsLst>
              <a:gs pos="0">
                <a:schemeClr val="bg1"/>
              </a:gs>
              <a:gs pos="100000">
                <a:schemeClr val="accent4">
                  <a:lumMod val="10000"/>
                  <a:lumOff val="90000"/>
                </a:schemeClr>
              </a:gs>
            </a:gsLst>
            <a:lin ang="14400000" scaled="0"/>
          </a:gradFill>
          <a:ln>
            <a:gradFill flip="none" rotWithShape="1">
              <a:gsLst>
                <a:gs pos="0">
                  <a:schemeClr val="accent4">
                    <a:lumMod val="40000"/>
                    <a:lumOff val="60000"/>
                  </a:schemeClr>
                </a:gs>
                <a:gs pos="100000">
                  <a:schemeClr val="accent4">
                    <a:lumMod val="40000"/>
                    <a:lumOff val="60000"/>
                    <a:alpha val="0"/>
                  </a:schemeClr>
                </a:gs>
              </a:gsLst>
              <a:lin ang="13500000" scaled="1"/>
            </a:gradFill>
          </a:ln>
          <a:effectLst>
            <a:outerShdw blurRad="152400" dist="38100" dir="8100000" algn="tr" rotWithShape="0">
              <a:schemeClr val="accent4">
                <a:alpha val="2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48890" name="平行四边形 2"/>
          <p:cNvSpPr/>
          <p:nvPr>
            <p:custDataLst>
              <p:tags r:id="rId9"/>
            </p:custDataLst>
          </p:nvPr>
        </p:nvSpPr>
        <p:spPr>
          <a:xfrm>
            <a:off x="5034527" y="2009503"/>
            <a:ext cx="1494107" cy="331031"/>
          </a:xfrm>
          <a:custGeom>
            <a:gdLst>
              <a:gd name="connsiteX0" fmla="*/ 2186 w 3621049"/>
              <a:gd name="connsiteY0" fmla="*/ 813507 h 902970"/>
              <a:gd name="connsiteX1" fmla="*/ 191929 w 3621049"/>
              <a:gd name="connsiteY1" fmla="*/ 54537 h 902970"/>
              <a:gd name="connsiteX2" fmla="*/ 261779 w 3621049"/>
              <a:gd name="connsiteY2" fmla="*/ 0 h 902970"/>
              <a:gd name="connsiteX3" fmla="*/ 3549014 w 3621049"/>
              <a:gd name="connsiteY3" fmla="*/ 0 h 902970"/>
              <a:gd name="connsiteX4" fmla="*/ 3618864 w 3621049"/>
              <a:gd name="connsiteY4" fmla="*/ 89463 h 902970"/>
              <a:gd name="connsiteX5" fmla="*/ 3429122 w 3621049"/>
              <a:gd name="connsiteY5" fmla="*/ 848432 h 902970"/>
              <a:gd name="connsiteX6" fmla="*/ 3359272 w 3621049"/>
              <a:gd name="connsiteY6" fmla="*/ 902970 h 902970"/>
              <a:gd name="connsiteX7" fmla="*/ 72036 w 3621049"/>
              <a:gd name="connsiteY7" fmla="*/ 902970 h 902970"/>
              <a:gd name="connsiteX8" fmla="*/ 2186 w 3621049"/>
              <a:gd name="connsiteY8" fmla="*/ 813507 h 9029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21049" h="902969">
                <a:moveTo>
                  <a:pt x="2186" y="813507"/>
                </a:moveTo>
                <a:lnTo>
                  <a:pt x="191929" y="54537"/>
                </a:lnTo>
                <a:cubicBezTo>
                  <a:pt x="199946" y="22469"/>
                  <a:pt x="228724" y="0"/>
                  <a:pt x="261779" y="0"/>
                </a:cubicBezTo>
                <a:lnTo>
                  <a:pt x="3549014" y="0"/>
                </a:lnTo>
                <a:cubicBezTo>
                  <a:pt x="3595860" y="0"/>
                  <a:pt x="3630226" y="44016"/>
                  <a:pt x="3618864" y="89463"/>
                </a:cubicBezTo>
                <a:lnTo>
                  <a:pt x="3429122" y="848432"/>
                </a:lnTo>
                <a:cubicBezTo>
                  <a:pt x="3421105" y="880500"/>
                  <a:pt x="3392327" y="902970"/>
                  <a:pt x="3359272" y="902970"/>
                </a:cubicBezTo>
                <a:lnTo>
                  <a:pt x="72036" y="902970"/>
                </a:lnTo>
                <a:cubicBezTo>
                  <a:pt x="25190" y="902970"/>
                  <a:pt x="-9176" y="858954"/>
                  <a:pt x="2186" y="813507"/>
                </a:cubicBezTo>
              </a:path>
            </a:pathLst>
          </a:cu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69000">
                <a:schemeClr val="accent4"/>
              </a:gs>
              <a:gs pos="100000">
                <a:schemeClr val="accent4">
                  <a:lumMod val="80000"/>
                  <a:lumOff val="20000"/>
                </a:schemeClr>
              </a:gs>
            </a:gsLst>
            <a:lin ang="2700000" scaled="1"/>
          </a:gradFill>
          <a:ln>
            <a:noFill/>
          </a:ln>
          <a:effectLst>
            <a:outerShdw blurRad="50800" dist="38100" dir="2700000" algn="tl" rotWithShape="0">
              <a:schemeClr val="accent4">
                <a:alpha val="24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48892" name="标题"/>
          <p:cNvSpPr txBox="1"/>
          <p:nvPr>
            <p:custDataLst>
              <p:tags r:id="rId10"/>
            </p:custDataLst>
          </p:nvPr>
        </p:nvSpPr>
        <p:spPr>
          <a:xfrm>
            <a:off x="5115409" y="2009503"/>
            <a:ext cx="1331964" cy="280906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350" b="1" spc="300">
                <a:solidFill>
                  <a:schemeClr val="bg1"/>
                </a:solidFill>
                <a:latin typeface="+mj-ea"/>
                <a:ea typeface="+mj-ea"/>
              </a:rPr>
              <a:t>添加项标题</a:t>
            </a:r>
            <a:endParaRPr lang="zh-CN" altLang="en-US" sz="135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8894" name="正文"/>
          <p:cNvSpPr txBox="1"/>
          <p:nvPr>
            <p:custDataLst>
              <p:tags r:id="rId11"/>
            </p:custDataLst>
          </p:nvPr>
        </p:nvSpPr>
        <p:spPr>
          <a:xfrm>
            <a:off x="5034527" y="2415849"/>
            <a:ext cx="3210175" cy="54214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特点：商业银行会计学具有专业性、复杂性和综合性的特点。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6" name="平行四边形 2"/>
          <p:cNvSpPr/>
          <p:nvPr>
            <p:custDataLst>
              <p:tags r:id="rId12"/>
            </p:custDataLst>
          </p:nvPr>
        </p:nvSpPr>
        <p:spPr>
          <a:xfrm>
            <a:off x="688706" y="3315235"/>
            <a:ext cx="3745201" cy="829780"/>
          </a:xfrm>
          <a:custGeom>
            <a:gdLst>
              <a:gd name="connsiteX0" fmla="*/ 2186 w 3621049"/>
              <a:gd name="connsiteY0" fmla="*/ 813507 h 902970"/>
              <a:gd name="connsiteX1" fmla="*/ 191929 w 3621049"/>
              <a:gd name="connsiteY1" fmla="*/ 54537 h 902970"/>
              <a:gd name="connsiteX2" fmla="*/ 261779 w 3621049"/>
              <a:gd name="connsiteY2" fmla="*/ 0 h 902970"/>
              <a:gd name="connsiteX3" fmla="*/ 3549014 w 3621049"/>
              <a:gd name="connsiteY3" fmla="*/ 0 h 902970"/>
              <a:gd name="connsiteX4" fmla="*/ 3618864 w 3621049"/>
              <a:gd name="connsiteY4" fmla="*/ 89463 h 902970"/>
              <a:gd name="connsiteX5" fmla="*/ 3429122 w 3621049"/>
              <a:gd name="connsiteY5" fmla="*/ 848432 h 902970"/>
              <a:gd name="connsiteX6" fmla="*/ 3359272 w 3621049"/>
              <a:gd name="connsiteY6" fmla="*/ 902970 h 902970"/>
              <a:gd name="connsiteX7" fmla="*/ 72036 w 3621049"/>
              <a:gd name="connsiteY7" fmla="*/ 902970 h 902970"/>
              <a:gd name="connsiteX8" fmla="*/ 2186 w 3621049"/>
              <a:gd name="connsiteY8" fmla="*/ 813507 h 9029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21049" h="902969">
                <a:moveTo>
                  <a:pt x="2186" y="813507"/>
                </a:moveTo>
                <a:lnTo>
                  <a:pt x="191929" y="54537"/>
                </a:lnTo>
                <a:cubicBezTo>
                  <a:pt x="199946" y="22469"/>
                  <a:pt x="228724" y="0"/>
                  <a:pt x="261779" y="0"/>
                </a:cubicBezTo>
                <a:lnTo>
                  <a:pt x="3549014" y="0"/>
                </a:lnTo>
                <a:cubicBezTo>
                  <a:pt x="3595860" y="0"/>
                  <a:pt x="3630226" y="44016"/>
                  <a:pt x="3618864" y="89463"/>
                </a:cubicBezTo>
                <a:lnTo>
                  <a:pt x="3429122" y="848432"/>
                </a:lnTo>
                <a:cubicBezTo>
                  <a:pt x="3421105" y="880500"/>
                  <a:pt x="3392327" y="902970"/>
                  <a:pt x="3359272" y="902970"/>
                </a:cubicBezTo>
                <a:lnTo>
                  <a:pt x="72036" y="902970"/>
                </a:lnTo>
                <a:cubicBezTo>
                  <a:pt x="25190" y="902970"/>
                  <a:pt x="-9176" y="858954"/>
                  <a:pt x="2186" y="813507"/>
                </a:cubicBezTo>
              </a:path>
            </a:pathLst>
          </a:custGeom>
          <a:gradFill flip="none" rotWithShape="1">
            <a:gsLst>
              <a:gs pos="0">
                <a:schemeClr val="accent6"/>
              </a:gs>
              <a:gs pos="100000">
                <a:schemeClr val="accent6">
                  <a:lumMod val="75000"/>
                </a:schemeClr>
              </a:gs>
            </a:gsLst>
            <a:lin ang="189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48898" name="平行四边形 2"/>
          <p:cNvSpPr/>
          <p:nvPr>
            <p:custDataLst>
              <p:tags r:id="rId13"/>
            </p:custDataLst>
          </p:nvPr>
        </p:nvSpPr>
        <p:spPr>
          <a:xfrm>
            <a:off x="628650" y="3345264"/>
            <a:ext cx="3745201" cy="829780"/>
          </a:xfrm>
          <a:custGeom>
            <a:gdLst>
              <a:gd name="connsiteX0" fmla="*/ 2186 w 3621049"/>
              <a:gd name="connsiteY0" fmla="*/ 813507 h 902970"/>
              <a:gd name="connsiteX1" fmla="*/ 191929 w 3621049"/>
              <a:gd name="connsiteY1" fmla="*/ 54537 h 902970"/>
              <a:gd name="connsiteX2" fmla="*/ 261779 w 3621049"/>
              <a:gd name="connsiteY2" fmla="*/ 0 h 902970"/>
              <a:gd name="connsiteX3" fmla="*/ 3549014 w 3621049"/>
              <a:gd name="connsiteY3" fmla="*/ 0 h 902970"/>
              <a:gd name="connsiteX4" fmla="*/ 3618864 w 3621049"/>
              <a:gd name="connsiteY4" fmla="*/ 89463 h 902970"/>
              <a:gd name="connsiteX5" fmla="*/ 3429122 w 3621049"/>
              <a:gd name="connsiteY5" fmla="*/ 848432 h 902970"/>
              <a:gd name="connsiteX6" fmla="*/ 3359272 w 3621049"/>
              <a:gd name="connsiteY6" fmla="*/ 902970 h 902970"/>
              <a:gd name="connsiteX7" fmla="*/ 72036 w 3621049"/>
              <a:gd name="connsiteY7" fmla="*/ 902970 h 902970"/>
              <a:gd name="connsiteX8" fmla="*/ 2186 w 3621049"/>
              <a:gd name="connsiteY8" fmla="*/ 813507 h 9029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21049" h="902969">
                <a:moveTo>
                  <a:pt x="2186" y="813507"/>
                </a:moveTo>
                <a:lnTo>
                  <a:pt x="191929" y="54537"/>
                </a:lnTo>
                <a:cubicBezTo>
                  <a:pt x="199946" y="22469"/>
                  <a:pt x="228724" y="0"/>
                  <a:pt x="261779" y="0"/>
                </a:cubicBezTo>
                <a:lnTo>
                  <a:pt x="3549014" y="0"/>
                </a:lnTo>
                <a:cubicBezTo>
                  <a:pt x="3595860" y="0"/>
                  <a:pt x="3630226" y="44016"/>
                  <a:pt x="3618864" y="89463"/>
                </a:cubicBezTo>
                <a:lnTo>
                  <a:pt x="3429122" y="848432"/>
                </a:lnTo>
                <a:cubicBezTo>
                  <a:pt x="3421105" y="880500"/>
                  <a:pt x="3392327" y="902970"/>
                  <a:pt x="3359272" y="902970"/>
                </a:cubicBezTo>
                <a:lnTo>
                  <a:pt x="72036" y="902970"/>
                </a:lnTo>
                <a:cubicBezTo>
                  <a:pt x="25190" y="902970"/>
                  <a:pt x="-9176" y="858954"/>
                  <a:pt x="2186" y="813507"/>
                </a:cubicBezTo>
              </a:path>
            </a:pathLst>
          </a:custGeom>
          <a:gradFill>
            <a:gsLst>
              <a:gs pos="0">
                <a:schemeClr val="bg1"/>
              </a:gs>
              <a:gs pos="100000">
                <a:schemeClr val="accent6">
                  <a:lumMod val="10000"/>
                  <a:lumOff val="90000"/>
                </a:schemeClr>
              </a:gs>
            </a:gsLst>
            <a:lin ang="14400000" scaled="0"/>
          </a:gradFill>
          <a:ln>
            <a:gradFill flip="none" rotWithShape="1">
              <a:gsLst>
                <a:gs pos="0">
                  <a:schemeClr val="accent6">
                    <a:lumMod val="40000"/>
                    <a:lumOff val="60000"/>
                  </a:schemeClr>
                </a:gs>
                <a:gs pos="100000">
                  <a:schemeClr val="accent6">
                    <a:lumMod val="40000"/>
                    <a:lumOff val="60000"/>
                  </a:schemeClr>
                </a:gs>
              </a:gsLst>
              <a:lin ang="13500000" scaled="1"/>
            </a:gradFill>
          </a:ln>
          <a:effectLst>
            <a:outerShdw blurRad="152400" dist="38100" dir="8100000" algn="tr" rotWithShape="0">
              <a:schemeClr val="accent6">
                <a:alpha val="2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48900" name="平行四边形 2"/>
          <p:cNvSpPr/>
          <p:nvPr>
            <p:custDataLst>
              <p:tags r:id="rId14"/>
            </p:custDataLst>
          </p:nvPr>
        </p:nvSpPr>
        <p:spPr>
          <a:xfrm>
            <a:off x="952661" y="3196092"/>
            <a:ext cx="1494107" cy="331031"/>
          </a:xfrm>
          <a:custGeom>
            <a:gdLst>
              <a:gd name="connsiteX0" fmla="*/ 2186 w 3621049"/>
              <a:gd name="connsiteY0" fmla="*/ 813507 h 902970"/>
              <a:gd name="connsiteX1" fmla="*/ 191929 w 3621049"/>
              <a:gd name="connsiteY1" fmla="*/ 54537 h 902970"/>
              <a:gd name="connsiteX2" fmla="*/ 261779 w 3621049"/>
              <a:gd name="connsiteY2" fmla="*/ 0 h 902970"/>
              <a:gd name="connsiteX3" fmla="*/ 3549014 w 3621049"/>
              <a:gd name="connsiteY3" fmla="*/ 0 h 902970"/>
              <a:gd name="connsiteX4" fmla="*/ 3618864 w 3621049"/>
              <a:gd name="connsiteY4" fmla="*/ 89463 h 902970"/>
              <a:gd name="connsiteX5" fmla="*/ 3429122 w 3621049"/>
              <a:gd name="connsiteY5" fmla="*/ 848432 h 902970"/>
              <a:gd name="connsiteX6" fmla="*/ 3359272 w 3621049"/>
              <a:gd name="connsiteY6" fmla="*/ 902970 h 902970"/>
              <a:gd name="connsiteX7" fmla="*/ 72036 w 3621049"/>
              <a:gd name="connsiteY7" fmla="*/ 902970 h 902970"/>
              <a:gd name="connsiteX8" fmla="*/ 2186 w 3621049"/>
              <a:gd name="connsiteY8" fmla="*/ 813507 h 9029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21049" h="902969">
                <a:moveTo>
                  <a:pt x="2186" y="813507"/>
                </a:moveTo>
                <a:lnTo>
                  <a:pt x="191929" y="54537"/>
                </a:lnTo>
                <a:cubicBezTo>
                  <a:pt x="199946" y="22469"/>
                  <a:pt x="228724" y="0"/>
                  <a:pt x="261779" y="0"/>
                </a:cubicBezTo>
                <a:lnTo>
                  <a:pt x="3549014" y="0"/>
                </a:lnTo>
                <a:cubicBezTo>
                  <a:pt x="3595860" y="0"/>
                  <a:pt x="3630226" y="44016"/>
                  <a:pt x="3618864" y="89463"/>
                </a:cubicBezTo>
                <a:lnTo>
                  <a:pt x="3429122" y="848432"/>
                </a:lnTo>
                <a:cubicBezTo>
                  <a:pt x="3421105" y="880500"/>
                  <a:pt x="3392327" y="902970"/>
                  <a:pt x="3359272" y="902970"/>
                </a:cubicBezTo>
                <a:lnTo>
                  <a:pt x="72036" y="902970"/>
                </a:lnTo>
                <a:cubicBezTo>
                  <a:pt x="25190" y="902970"/>
                  <a:pt x="-9176" y="858954"/>
                  <a:pt x="2186" y="813507"/>
                </a:cubicBezTo>
              </a:path>
            </a:pathLst>
          </a:custGeom>
          <a:gradFill flip="none" rotWithShape="1">
            <a:gsLst>
              <a:gs pos="0">
                <a:schemeClr val="accent6">
                  <a:lumMod val="60000"/>
                  <a:lumOff val="40000"/>
                </a:schemeClr>
              </a:gs>
              <a:gs pos="69000">
                <a:schemeClr val="accent6"/>
              </a:gs>
              <a:gs pos="100000">
                <a:schemeClr val="accent6">
                  <a:lumMod val="80000"/>
                  <a:lumOff val="20000"/>
                </a:schemeClr>
              </a:gs>
            </a:gsLst>
            <a:lin ang="2700000" scaled="1"/>
          </a:gradFill>
          <a:ln>
            <a:noFill/>
          </a:ln>
          <a:effectLst>
            <a:outerShdw blurRad="50800" dist="38100" dir="2700000" algn="tl" rotWithShape="0">
              <a:schemeClr val="accent1">
                <a:alpha val="24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48902" name="标题"/>
          <p:cNvSpPr txBox="1"/>
          <p:nvPr>
            <p:custDataLst>
              <p:tags r:id="rId15"/>
            </p:custDataLst>
          </p:nvPr>
        </p:nvSpPr>
        <p:spPr>
          <a:xfrm>
            <a:off x="1033543" y="3196092"/>
            <a:ext cx="1331964" cy="280906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350" b="1" spc="300">
                <a:solidFill>
                  <a:schemeClr val="bg1"/>
                </a:solidFill>
                <a:latin typeface="+mj-ea"/>
                <a:ea typeface="+mj-ea"/>
              </a:rPr>
              <a:t>添加项标题</a:t>
            </a:r>
            <a:endParaRPr lang="zh-CN" altLang="en-US" sz="135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8904" name="正文"/>
          <p:cNvSpPr txBox="1"/>
          <p:nvPr>
            <p:custDataLst>
              <p:tags r:id="rId16"/>
            </p:custDataLst>
          </p:nvPr>
        </p:nvSpPr>
        <p:spPr>
          <a:xfrm>
            <a:off x="952661" y="3602922"/>
            <a:ext cx="3210175" cy="54214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专业性：商业银行会计学涉及银行业务的各个方面，需要专业的会计知识和技能。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6" name="平行四边形 2"/>
          <p:cNvSpPr/>
          <p:nvPr>
            <p:custDataLst>
              <p:tags r:id="rId17"/>
            </p:custDataLst>
          </p:nvPr>
        </p:nvSpPr>
        <p:spPr>
          <a:xfrm>
            <a:off x="4770572" y="3315235"/>
            <a:ext cx="3745201" cy="829780"/>
          </a:xfrm>
          <a:custGeom>
            <a:gdLst>
              <a:gd name="connsiteX0" fmla="*/ 2186 w 3621049"/>
              <a:gd name="connsiteY0" fmla="*/ 813507 h 902970"/>
              <a:gd name="connsiteX1" fmla="*/ 191929 w 3621049"/>
              <a:gd name="connsiteY1" fmla="*/ 54537 h 902970"/>
              <a:gd name="connsiteX2" fmla="*/ 261779 w 3621049"/>
              <a:gd name="connsiteY2" fmla="*/ 0 h 902970"/>
              <a:gd name="connsiteX3" fmla="*/ 3549014 w 3621049"/>
              <a:gd name="connsiteY3" fmla="*/ 0 h 902970"/>
              <a:gd name="connsiteX4" fmla="*/ 3618864 w 3621049"/>
              <a:gd name="connsiteY4" fmla="*/ 89463 h 902970"/>
              <a:gd name="connsiteX5" fmla="*/ 3429122 w 3621049"/>
              <a:gd name="connsiteY5" fmla="*/ 848432 h 902970"/>
              <a:gd name="connsiteX6" fmla="*/ 3359272 w 3621049"/>
              <a:gd name="connsiteY6" fmla="*/ 902970 h 902970"/>
              <a:gd name="connsiteX7" fmla="*/ 72036 w 3621049"/>
              <a:gd name="connsiteY7" fmla="*/ 902970 h 902970"/>
              <a:gd name="connsiteX8" fmla="*/ 2186 w 3621049"/>
              <a:gd name="connsiteY8" fmla="*/ 813507 h 9029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21049" h="902969">
                <a:moveTo>
                  <a:pt x="2186" y="813507"/>
                </a:moveTo>
                <a:lnTo>
                  <a:pt x="191929" y="54537"/>
                </a:lnTo>
                <a:cubicBezTo>
                  <a:pt x="199946" y="22469"/>
                  <a:pt x="228724" y="0"/>
                  <a:pt x="261779" y="0"/>
                </a:cubicBezTo>
                <a:lnTo>
                  <a:pt x="3549014" y="0"/>
                </a:lnTo>
                <a:cubicBezTo>
                  <a:pt x="3595860" y="0"/>
                  <a:pt x="3630226" y="44016"/>
                  <a:pt x="3618864" y="89463"/>
                </a:cubicBezTo>
                <a:lnTo>
                  <a:pt x="3429122" y="848432"/>
                </a:lnTo>
                <a:cubicBezTo>
                  <a:pt x="3421105" y="880500"/>
                  <a:pt x="3392327" y="902970"/>
                  <a:pt x="3359272" y="902970"/>
                </a:cubicBezTo>
                <a:lnTo>
                  <a:pt x="72036" y="902970"/>
                </a:lnTo>
                <a:cubicBezTo>
                  <a:pt x="25190" y="902970"/>
                  <a:pt x="-9176" y="858954"/>
                  <a:pt x="2186" y="813507"/>
                </a:cubicBezTo>
              </a:path>
            </a:pathLst>
          </a:custGeom>
          <a:gradFill flip="none" rotWithShape="1"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189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48908" name="平行四边形 2"/>
          <p:cNvSpPr/>
          <p:nvPr>
            <p:custDataLst>
              <p:tags r:id="rId18"/>
            </p:custDataLst>
          </p:nvPr>
        </p:nvSpPr>
        <p:spPr>
          <a:xfrm>
            <a:off x="4710516" y="3345264"/>
            <a:ext cx="3745201" cy="829780"/>
          </a:xfrm>
          <a:custGeom>
            <a:gdLst>
              <a:gd name="connsiteX0" fmla="*/ 2186 w 3621049"/>
              <a:gd name="connsiteY0" fmla="*/ 813507 h 902970"/>
              <a:gd name="connsiteX1" fmla="*/ 191929 w 3621049"/>
              <a:gd name="connsiteY1" fmla="*/ 54537 h 902970"/>
              <a:gd name="connsiteX2" fmla="*/ 261779 w 3621049"/>
              <a:gd name="connsiteY2" fmla="*/ 0 h 902970"/>
              <a:gd name="connsiteX3" fmla="*/ 3549014 w 3621049"/>
              <a:gd name="connsiteY3" fmla="*/ 0 h 902970"/>
              <a:gd name="connsiteX4" fmla="*/ 3618864 w 3621049"/>
              <a:gd name="connsiteY4" fmla="*/ 89463 h 902970"/>
              <a:gd name="connsiteX5" fmla="*/ 3429122 w 3621049"/>
              <a:gd name="connsiteY5" fmla="*/ 848432 h 902970"/>
              <a:gd name="connsiteX6" fmla="*/ 3359272 w 3621049"/>
              <a:gd name="connsiteY6" fmla="*/ 902970 h 902970"/>
              <a:gd name="connsiteX7" fmla="*/ 72036 w 3621049"/>
              <a:gd name="connsiteY7" fmla="*/ 902970 h 902970"/>
              <a:gd name="connsiteX8" fmla="*/ 2186 w 3621049"/>
              <a:gd name="connsiteY8" fmla="*/ 813507 h 9029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21049" h="902969">
                <a:moveTo>
                  <a:pt x="2186" y="813507"/>
                </a:moveTo>
                <a:lnTo>
                  <a:pt x="191929" y="54537"/>
                </a:lnTo>
                <a:cubicBezTo>
                  <a:pt x="199946" y="22469"/>
                  <a:pt x="228724" y="0"/>
                  <a:pt x="261779" y="0"/>
                </a:cubicBezTo>
                <a:lnTo>
                  <a:pt x="3549014" y="0"/>
                </a:lnTo>
                <a:cubicBezTo>
                  <a:pt x="3595860" y="0"/>
                  <a:pt x="3630226" y="44016"/>
                  <a:pt x="3618864" y="89463"/>
                </a:cubicBezTo>
                <a:lnTo>
                  <a:pt x="3429122" y="848432"/>
                </a:lnTo>
                <a:cubicBezTo>
                  <a:pt x="3421105" y="880500"/>
                  <a:pt x="3392327" y="902970"/>
                  <a:pt x="3359272" y="902970"/>
                </a:cubicBezTo>
                <a:lnTo>
                  <a:pt x="72036" y="902970"/>
                </a:lnTo>
                <a:cubicBezTo>
                  <a:pt x="25190" y="902970"/>
                  <a:pt x="-9176" y="858954"/>
                  <a:pt x="2186" y="813507"/>
                </a:cubicBezTo>
              </a:path>
            </a:pathLst>
          </a:custGeom>
          <a:gradFill>
            <a:gsLst>
              <a:gs pos="0">
                <a:schemeClr val="bg1"/>
              </a:gs>
              <a:gs pos="100000">
                <a:schemeClr val="accent1">
                  <a:lumMod val="10000"/>
                  <a:lumOff val="90000"/>
                </a:schemeClr>
              </a:gs>
            </a:gsLst>
            <a:lin ang="14400000" scaled="0"/>
          </a:gradFill>
          <a:ln>
            <a:gradFill flip="none" rotWithShape="1">
              <a:gsLst>
                <a:gs pos="0">
                  <a:schemeClr val="accent1">
                    <a:lumMod val="40000"/>
                    <a:lumOff val="60000"/>
                  </a:schemeClr>
                </a:gs>
                <a:gs pos="100000">
                  <a:schemeClr val="accent1">
                    <a:lumMod val="40000"/>
                    <a:lumOff val="60000"/>
                    <a:alpha val="0"/>
                  </a:schemeClr>
                </a:gs>
              </a:gsLst>
              <a:lin ang="13500000" scaled="1"/>
            </a:gradFill>
          </a:ln>
          <a:effectLst>
            <a:outerShdw blurRad="152400" dist="38100" dir="8100000" algn="tr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48910" name="平行四边形 2"/>
          <p:cNvSpPr/>
          <p:nvPr>
            <p:custDataLst>
              <p:tags r:id="rId19"/>
            </p:custDataLst>
          </p:nvPr>
        </p:nvSpPr>
        <p:spPr>
          <a:xfrm>
            <a:off x="5034527" y="3196092"/>
            <a:ext cx="1494107" cy="331031"/>
          </a:xfrm>
          <a:custGeom>
            <a:gdLst>
              <a:gd name="connsiteX0" fmla="*/ 2186 w 3621049"/>
              <a:gd name="connsiteY0" fmla="*/ 813507 h 902970"/>
              <a:gd name="connsiteX1" fmla="*/ 191929 w 3621049"/>
              <a:gd name="connsiteY1" fmla="*/ 54537 h 902970"/>
              <a:gd name="connsiteX2" fmla="*/ 261779 w 3621049"/>
              <a:gd name="connsiteY2" fmla="*/ 0 h 902970"/>
              <a:gd name="connsiteX3" fmla="*/ 3549014 w 3621049"/>
              <a:gd name="connsiteY3" fmla="*/ 0 h 902970"/>
              <a:gd name="connsiteX4" fmla="*/ 3618864 w 3621049"/>
              <a:gd name="connsiteY4" fmla="*/ 89463 h 902970"/>
              <a:gd name="connsiteX5" fmla="*/ 3429122 w 3621049"/>
              <a:gd name="connsiteY5" fmla="*/ 848432 h 902970"/>
              <a:gd name="connsiteX6" fmla="*/ 3359272 w 3621049"/>
              <a:gd name="connsiteY6" fmla="*/ 902970 h 902970"/>
              <a:gd name="connsiteX7" fmla="*/ 72036 w 3621049"/>
              <a:gd name="connsiteY7" fmla="*/ 902970 h 902970"/>
              <a:gd name="connsiteX8" fmla="*/ 2186 w 3621049"/>
              <a:gd name="connsiteY8" fmla="*/ 813507 h 9029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21049" h="902969">
                <a:moveTo>
                  <a:pt x="2186" y="813507"/>
                </a:moveTo>
                <a:lnTo>
                  <a:pt x="191929" y="54537"/>
                </a:lnTo>
                <a:cubicBezTo>
                  <a:pt x="199946" y="22469"/>
                  <a:pt x="228724" y="0"/>
                  <a:pt x="261779" y="0"/>
                </a:cubicBezTo>
                <a:lnTo>
                  <a:pt x="3549014" y="0"/>
                </a:lnTo>
                <a:cubicBezTo>
                  <a:pt x="3595860" y="0"/>
                  <a:pt x="3630226" y="44016"/>
                  <a:pt x="3618864" y="89463"/>
                </a:cubicBezTo>
                <a:lnTo>
                  <a:pt x="3429122" y="848432"/>
                </a:lnTo>
                <a:cubicBezTo>
                  <a:pt x="3421105" y="880500"/>
                  <a:pt x="3392327" y="902970"/>
                  <a:pt x="3359272" y="902970"/>
                </a:cubicBezTo>
                <a:lnTo>
                  <a:pt x="72036" y="902970"/>
                </a:lnTo>
                <a:cubicBezTo>
                  <a:pt x="25190" y="902970"/>
                  <a:pt x="-9176" y="858954"/>
                  <a:pt x="2186" y="813507"/>
                </a:cubicBezTo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69000">
                <a:schemeClr val="accent1"/>
              </a:gs>
              <a:gs pos="100000">
                <a:schemeClr val="accent1">
                  <a:lumMod val="80000"/>
                  <a:lumOff val="20000"/>
                </a:schemeClr>
              </a:gs>
            </a:gsLst>
            <a:lin ang="2700000" scaled="1"/>
          </a:gradFill>
          <a:ln>
            <a:noFill/>
          </a:ln>
          <a:effectLst>
            <a:outerShdw blurRad="50800" dist="38100" dir="2700000" algn="tl" rotWithShape="0">
              <a:schemeClr val="accent1">
                <a:alpha val="24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48912" name="标题"/>
          <p:cNvSpPr txBox="1"/>
          <p:nvPr>
            <p:custDataLst>
              <p:tags r:id="rId20"/>
            </p:custDataLst>
          </p:nvPr>
        </p:nvSpPr>
        <p:spPr>
          <a:xfrm>
            <a:off x="5115409" y="3196092"/>
            <a:ext cx="1331964" cy="280906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350" b="1" spc="300">
                <a:solidFill>
                  <a:schemeClr val="bg1"/>
                </a:solidFill>
                <a:latin typeface="+mj-ea"/>
                <a:ea typeface="+mj-ea"/>
              </a:rPr>
              <a:t>添加项标题</a:t>
            </a:r>
            <a:endParaRPr lang="zh-CN" altLang="en-US" sz="135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8914" name="正文"/>
          <p:cNvSpPr txBox="1"/>
          <p:nvPr>
            <p:custDataLst>
              <p:tags r:id="rId21"/>
            </p:custDataLst>
          </p:nvPr>
        </p:nvSpPr>
        <p:spPr>
          <a:xfrm>
            <a:off x="5034527" y="3602922"/>
            <a:ext cx="3210175" cy="54214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复杂性：商业银行会计学需要处理大量的金融交易和复杂的会计事项，需要具备较高的会计处理能力。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6" name="平行四边形 2"/>
          <p:cNvSpPr/>
          <p:nvPr>
            <p:custDataLst>
              <p:tags r:id="rId22"/>
            </p:custDataLst>
          </p:nvPr>
        </p:nvSpPr>
        <p:spPr>
          <a:xfrm>
            <a:off x="688706" y="4502309"/>
            <a:ext cx="3745201" cy="829780"/>
          </a:xfrm>
          <a:custGeom>
            <a:gdLst>
              <a:gd name="connsiteX0" fmla="*/ 2186 w 3621049"/>
              <a:gd name="connsiteY0" fmla="*/ 813507 h 902970"/>
              <a:gd name="connsiteX1" fmla="*/ 191929 w 3621049"/>
              <a:gd name="connsiteY1" fmla="*/ 54537 h 902970"/>
              <a:gd name="connsiteX2" fmla="*/ 261779 w 3621049"/>
              <a:gd name="connsiteY2" fmla="*/ 0 h 902970"/>
              <a:gd name="connsiteX3" fmla="*/ 3549014 w 3621049"/>
              <a:gd name="connsiteY3" fmla="*/ 0 h 902970"/>
              <a:gd name="connsiteX4" fmla="*/ 3618864 w 3621049"/>
              <a:gd name="connsiteY4" fmla="*/ 89463 h 902970"/>
              <a:gd name="connsiteX5" fmla="*/ 3429122 w 3621049"/>
              <a:gd name="connsiteY5" fmla="*/ 848432 h 902970"/>
              <a:gd name="connsiteX6" fmla="*/ 3359272 w 3621049"/>
              <a:gd name="connsiteY6" fmla="*/ 902970 h 902970"/>
              <a:gd name="connsiteX7" fmla="*/ 72036 w 3621049"/>
              <a:gd name="connsiteY7" fmla="*/ 902970 h 902970"/>
              <a:gd name="connsiteX8" fmla="*/ 2186 w 3621049"/>
              <a:gd name="connsiteY8" fmla="*/ 813507 h 9029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21049" h="902969">
                <a:moveTo>
                  <a:pt x="2186" y="813507"/>
                </a:moveTo>
                <a:lnTo>
                  <a:pt x="191929" y="54537"/>
                </a:lnTo>
                <a:cubicBezTo>
                  <a:pt x="199946" y="22469"/>
                  <a:pt x="228724" y="0"/>
                  <a:pt x="261779" y="0"/>
                </a:cubicBezTo>
                <a:lnTo>
                  <a:pt x="3549014" y="0"/>
                </a:lnTo>
                <a:cubicBezTo>
                  <a:pt x="3595860" y="0"/>
                  <a:pt x="3630226" y="44016"/>
                  <a:pt x="3618864" y="89463"/>
                </a:cubicBezTo>
                <a:lnTo>
                  <a:pt x="3429122" y="848432"/>
                </a:lnTo>
                <a:cubicBezTo>
                  <a:pt x="3421105" y="880500"/>
                  <a:pt x="3392327" y="902970"/>
                  <a:pt x="3359272" y="902970"/>
                </a:cubicBezTo>
                <a:lnTo>
                  <a:pt x="72036" y="902970"/>
                </a:lnTo>
                <a:cubicBezTo>
                  <a:pt x="25190" y="902970"/>
                  <a:pt x="-9176" y="858954"/>
                  <a:pt x="2186" y="813507"/>
                </a:cubicBezTo>
              </a:path>
            </a:pathLst>
          </a:custGeom>
          <a:gradFill flip="none" rotWithShape="1">
            <a:gsLst>
              <a:gs pos="0">
                <a:schemeClr val="accent4"/>
              </a:gs>
              <a:gs pos="100000">
                <a:schemeClr val="accent4">
                  <a:lumMod val="75000"/>
                </a:schemeClr>
              </a:gs>
            </a:gsLst>
            <a:lin ang="189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8" name="平行四边形 2"/>
          <p:cNvSpPr/>
          <p:nvPr>
            <p:custDataLst>
              <p:tags r:id="rId23"/>
            </p:custDataLst>
          </p:nvPr>
        </p:nvSpPr>
        <p:spPr>
          <a:xfrm>
            <a:off x="628650" y="4532337"/>
            <a:ext cx="3745201" cy="829780"/>
          </a:xfrm>
          <a:custGeom>
            <a:gdLst>
              <a:gd name="connsiteX0" fmla="*/ 2186 w 3621049"/>
              <a:gd name="connsiteY0" fmla="*/ 813507 h 902970"/>
              <a:gd name="connsiteX1" fmla="*/ 191929 w 3621049"/>
              <a:gd name="connsiteY1" fmla="*/ 54537 h 902970"/>
              <a:gd name="connsiteX2" fmla="*/ 261779 w 3621049"/>
              <a:gd name="connsiteY2" fmla="*/ 0 h 902970"/>
              <a:gd name="connsiteX3" fmla="*/ 3549014 w 3621049"/>
              <a:gd name="connsiteY3" fmla="*/ 0 h 902970"/>
              <a:gd name="connsiteX4" fmla="*/ 3618864 w 3621049"/>
              <a:gd name="connsiteY4" fmla="*/ 89463 h 902970"/>
              <a:gd name="connsiteX5" fmla="*/ 3429122 w 3621049"/>
              <a:gd name="connsiteY5" fmla="*/ 848432 h 902970"/>
              <a:gd name="connsiteX6" fmla="*/ 3359272 w 3621049"/>
              <a:gd name="connsiteY6" fmla="*/ 902970 h 902970"/>
              <a:gd name="connsiteX7" fmla="*/ 72036 w 3621049"/>
              <a:gd name="connsiteY7" fmla="*/ 902970 h 902970"/>
              <a:gd name="connsiteX8" fmla="*/ 2186 w 3621049"/>
              <a:gd name="connsiteY8" fmla="*/ 813507 h 9029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21049" h="902969">
                <a:moveTo>
                  <a:pt x="2186" y="813507"/>
                </a:moveTo>
                <a:lnTo>
                  <a:pt x="191929" y="54537"/>
                </a:lnTo>
                <a:cubicBezTo>
                  <a:pt x="199946" y="22469"/>
                  <a:pt x="228724" y="0"/>
                  <a:pt x="261779" y="0"/>
                </a:cubicBezTo>
                <a:lnTo>
                  <a:pt x="3549014" y="0"/>
                </a:lnTo>
                <a:cubicBezTo>
                  <a:pt x="3595860" y="0"/>
                  <a:pt x="3630226" y="44016"/>
                  <a:pt x="3618864" y="89463"/>
                </a:cubicBezTo>
                <a:lnTo>
                  <a:pt x="3429122" y="848432"/>
                </a:lnTo>
                <a:cubicBezTo>
                  <a:pt x="3421105" y="880500"/>
                  <a:pt x="3392327" y="902970"/>
                  <a:pt x="3359272" y="902970"/>
                </a:cubicBezTo>
                <a:lnTo>
                  <a:pt x="72036" y="902970"/>
                </a:lnTo>
                <a:cubicBezTo>
                  <a:pt x="25190" y="902970"/>
                  <a:pt x="-9176" y="858954"/>
                  <a:pt x="2186" y="813507"/>
                </a:cubicBezTo>
              </a:path>
            </a:pathLst>
          </a:custGeom>
          <a:gradFill>
            <a:gsLst>
              <a:gs pos="0">
                <a:schemeClr val="bg1"/>
              </a:gs>
              <a:gs pos="100000">
                <a:schemeClr val="accent4">
                  <a:lumMod val="10000"/>
                  <a:lumOff val="90000"/>
                </a:schemeClr>
              </a:gs>
            </a:gsLst>
            <a:lin ang="14400000" scaled="0"/>
          </a:gradFill>
          <a:ln>
            <a:gradFill flip="none" rotWithShape="1">
              <a:gsLst>
                <a:gs pos="0">
                  <a:schemeClr val="accent4">
                    <a:lumMod val="40000"/>
                    <a:lumOff val="60000"/>
                  </a:schemeClr>
                </a:gs>
                <a:gs pos="100000">
                  <a:schemeClr val="accent4">
                    <a:lumMod val="40000"/>
                    <a:lumOff val="60000"/>
                    <a:alpha val="0"/>
                  </a:schemeClr>
                </a:gs>
              </a:gsLst>
              <a:lin ang="13500000" scaled="1"/>
            </a:gradFill>
          </a:ln>
          <a:effectLst>
            <a:outerShdw blurRad="152400" dist="38100" dir="8100000" algn="tr" rotWithShape="0">
              <a:schemeClr val="accent4">
                <a:alpha val="2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0" name="平行四边形 2"/>
          <p:cNvSpPr/>
          <p:nvPr>
            <p:custDataLst>
              <p:tags r:id="rId24"/>
            </p:custDataLst>
          </p:nvPr>
        </p:nvSpPr>
        <p:spPr>
          <a:xfrm>
            <a:off x="952661" y="4383166"/>
            <a:ext cx="1494107" cy="331031"/>
          </a:xfrm>
          <a:custGeom>
            <a:gdLst>
              <a:gd name="connsiteX0" fmla="*/ 2186 w 3621049"/>
              <a:gd name="connsiteY0" fmla="*/ 813507 h 902970"/>
              <a:gd name="connsiteX1" fmla="*/ 191929 w 3621049"/>
              <a:gd name="connsiteY1" fmla="*/ 54537 h 902970"/>
              <a:gd name="connsiteX2" fmla="*/ 261779 w 3621049"/>
              <a:gd name="connsiteY2" fmla="*/ 0 h 902970"/>
              <a:gd name="connsiteX3" fmla="*/ 3549014 w 3621049"/>
              <a:gd name="connsiteY3" fmla="*/ 0 h 902970"/>
              <a:gd name="connsiteX4" fmla="*/ 3618864 w 3621049"/>
              <a:gd name="connsiteY4" fmla="*/ 89463 h 902970"/>
              <a:gd name="connsiteX5" fmla="*/ 3429122 w 3621049"/>
              <a:gd name="connsiteY5" fmla="*/ 848432 h 902970"/>
              <a:gd name="connsiteX6" fmla="*/ 3359272 w 3621049"/>
              <a:gd name="connsiteY6" fmla="*/ 902970 h 902970"/>
              <a:gd name="connsiteX7" fmla="*/ 72036 w 3621049"/>
              <a:gd name="connsiteY7" fmla="*/ 902970 h 902970"/>
              <a:gd name="connsiteX8" fmla="*/ 2186 w 3621049"/>
              <a:gd name="connsiteY8" fmla="*/ 813507 h 9029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21049" h="902969">
                <a:moveTo>
                  <a:pt x="2186" y="813507"/>
                </a:moveTo>
                <a:lnTo>
                  <a:pt x="191929" y="54537"/>
                </a:lnTo>
                <a:cubicBezTo>
                  <a:pt x="199946" y="22469"/>
                  <a:pt x="228724" y="0"/>
                  <a:pt x="261779" y="0"/>
                </a:cubicBezTo>
                <a:lnTo>
                  <a:pt x="3549014" y="0"/>
                </a:lnTo>
                <a:cubicBezTo>
                  <a:pt x="3595860" y="0"/>
                  <a:pt x="3630226" y="44016"/>
                  <a:pt x="3618864" y="89463"/>
                </a:cubicBezTo>
                <a:lnTo>
                  <a:pt x="3429122" y="848432"/>
                </a:lnTo>
                <a:cubicBezTo>
                  <a:pt x="3421105" y="880500"/>
                  <a:pt x="3392327" y="902970"/>
                  <a:pt x="3359272" y="902970"/>
                </a:cubicBezTo>
                <a:lnTo>
                  <a:pt x="72036" y="902970"/>
                </a:lnTo>
                <a:cubicBezTo>
                  <a:pt x="25190" y="902970"/>
                  <a:pt x="-9176" y="858954"/>
                  <a:pt x="2186" y="813507"/>
                </a:cubicBezTo>
              </a:path>
            </a:pathLst>
          </a:cu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69000">
                <a:schemeClr val="accent4"/>
              </a:gs>
              <a:gs pos="100000">
                <a:schemeClr val="accent4">
                  <a:lumMod val="80000"/>
                  <a:lumOff val="20000"/>
                </a:schemeClr>
              </a:gs>
            </a:gsLst>
            <a:lin ang="2700000" scaled="1"/>
          </a:gradFill>
          <a:ln>
            <a:noFill/>
          </a:ln>
          <a:effectLst>
            <a:outerShdw blurRad="50800" dist="38100" dir="2700000" algn="tl" rotWithShape="0">
              <a:schemeClr val="accent4">
                <a:alpha val="24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2" name="标题"/>
          <p:cNvSpPr txBox="1"/>
          <p:nvPr>
            <p:custDataLst>
              <p:tags r:id="rId25"/>
            </p:custDataLst>
          </p:nvPr>
        </p:nvSpPr>
        <p:spPr>
          <a:xfrm>
            <a:off x="1033543" y="4383166"/>
            <a:ext cx="1331964" cy="280906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800" b="1" kern="1200" spc="300">
                <a:solidFill>
                  <a:schemeClr val="bg1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350"/>
              <a:t>添加项标题</a:t>
            </a:r>
            <a:endParaRPr lang="zh-CN" altLang="en-US" sz="1350"/>
          </a:p>
        </p:txBody>
      </p:sp>
      <p:sp>
        <p:nvSpPr>
          <p:cNvPr id="1048924" name="正文"/>
          <p:cNvSpPr txBox="1"/>
          <p:nvPr>
            <p:custDataLst>
              <p:tags r:id="rId26"/>
            </p:custDataLst>
          </p:nvPr>
        </p:nvSpPr>
        <p:spPr>
          <a:xfrm>
            <a:off x="952661" y="4789996"/>
            <a:ext cx="3210175" cy="54214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indent="0" algn="l" defTabSz="914400" rtl="0" eaLnBrk="1" fontAlgn="auto" latinLnBrk="0" hangingPunct="1">
              <a:lnSpc>
                <a:spcPct val="130000"/>
              </a:lnSpc>
              <a:defRPr sz="1200" kern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900">
                <a:sym typeface="+mn-ea"/>
              </a:rPr>
              <a:t>综合性：商业银行会计学需要综合运用会计、金融、经济、法律等多学科知识，进行会计核算和财务管理。</a:t>
            </a:r>
            <a:endParaRPr lang="zh-CN" altLang="en-US" sz="900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商业银行会计学的目标和任务</a:t>
            </a:r>
            <a:endParaRPr lang="zh-CN" altLang="en-US"/>
          </a:p>
        </p:txBody>
      </p:sp>
      <p:sp>
        <p:nvSpPr>
          <p:cNvPr id="104896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979680" y="1880550"/>
            <a:ext cx="3321755" cy="169262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62" name="矩形 65"/>
          <p:cNvSpPr/>
          <p:nvPr>
            <p:custDataLst>
              <p:tags r:id="rId3"/>
            </p:custDataLst>
          </p:nvPr>
        </p:nvSpPr>
        <p:spPr>
          <a:xfrm>
            <a:off x="893947" y="2153640"/>
            <a:ext cx="163833" cy="16383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文本框 66"/>
          <p:cNvSpPr txBox="1"/>
          <p:nvPr>
            <p:custDataLst>
              <p:tags r:id="rId4"/>
            </p:custDataLst>
          </p:nvPr>
        </p:nvSpPr>
        <p:spPr>
          <a:xfrm>
            <a:off x="1180524" y="2078985"/>
            <a:ext cx="2920074" cy="95720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5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准确记录和反映商业银行的业务活动</a:t>
            </a:r>
            <a:endParaRPr lang="zh-CN" altLang="en-US" sz="15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6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4884826" y="1880550"/>
            <a:ext cx="3321755" cy="169262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矩形 69"/>
          <p:cNvSpPr/>
          <p:nvPr>
            <p:custDataLst>
              <p:tags r:id="rId6"/>
            </p:custDataLst>
          </p:nvPr>
        </p:nvSpPr>
        <p:spPr>
          <a:xfrm>
            <a:off x="4798612" y="2153640"/>
            <a:ext cx="163833" cy="16383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0" name="文本框 70"/>
          <p:cNvSpPr txBox="1"/>
          <p:nvPr>
            <p:custDataLst>
              <p:tags r:id="rId7"/>
            </p:custDataLst>
          </p:nvPr>
        </p:nvSpPr>
        <p:spPr>
          <a:xfrm>
            <a:off x="5085670" y="2078985"/>
            <a:ext cx="2920074" cy="95720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提供准确的财务信息和数据，为决策提供依据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7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979680" y="3797963"/>
            <a:ext cx="3321755" cy="169262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74" name="文本框 74"/>
          <p:cNvSpPr txBox="1"/>
          <p:nvPr>
            <p:custDataLst>
              <p:tags r:id="rId9"/>
            </p:custDataLst>
          </p:nvPr>
        </p:nvSpPr>
        <p:spPr>
          <a:xfrm>
            <a:off x="1180524" y="3995917"/>
            <a:ext cx="2920074" cy="95720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5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确保商业银行的财务安全和稳健经营</a:t>
            </a:r>
            <a:endParaRPr lang="zh-CN" altLang="en-US" sz="15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76" name="矩形 73"/>
          <p:cNvSpPr/>
          <p:nvPr>
            <p:custDataLst>
              <p:tags r:id="rId10"/>
            </p:custDataLst>
          </p:nvPr>
        </p:nvSpPr>
        <p:spPr>
          <a:xfrm>
            <a:off x="893947" y="4071054"/>
            <a:ext cx="163833" cy="16383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4928655" y="3797963"/>
            <a:ext cx="3321755" cy="169262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矩形 84"/>
          <p:cNvSpPr/>
          <p:nvPr>
            <p:custDataLst>
              <p:tags r:id="rId12"/>
            </p:custDataLst>
          </p:nvPr>
        </p:nvSpPr>
        <p:spPr>
          <a:xfrm>
            <a:off x="4842923" y="4071054"/>
            <a:ext cx="163833" cy="16383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文本框 85"/>
          <p:cNvSpPr txBox="1"/>
          <p:nvPr>
            <p:custDataLst>
              <p:tags r:id="rId13"/>
            </p:custDataLst>
          </p:nvPr>
        </p:nvSpPr>
        <p:spPr>
          <a:xfrm>
            <a:off x="5129500" y="3995917"/>
            <a:ext cx="2920074" cy="95720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提高商业银行的财务管理水平和效率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商业银行会计学的原则和假设</a:t>
            </a:r>
            <a:endParaRPr lang="zh-CN" altLang="en-US"/>
          </a:p>
        </p:txBody>
      </p:sp>
      <p:cxnSp>
        <p:nvCxnSpPr>
          <p:cNvPr id="3145741" name="直接连接符 91"/>
          <p:cNvCxnSpPr/>
          <p:nvPr>
            <p:custDataLst>
              <p:tags r:id="rId2"/>
            </p:custDataLst>
          </p:nvPr>
        </p:nvCxnSpPr>
        <p:spPr>
          <a:xfrm flipV="1">
            <a:off x="1391734" y="3696721"/>
            <a:ext cx="448" cy="13017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18" name="正文"/>
          <p:cNvSpPr txBox="1"/>
          <p:nvPr>
            <p:custDataLst>
              <p:tags r:id="rId3"/>
            </p:custDataLst>
          </p:nvPr>
        </p:nvSpPr>
        <p:spPr>
          <a:xfrm>
            <a:off x="628650" y="3987142"/>
            <a:ext cx="1527066" cy="52114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真实性原则：确保会计信息的真实性和准确性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43" name="直接连接符 84"/>
          <p:cNvCxnSpPr/>
          <p:nvPr>
            <p:custDataLst>
              <p:tags r:id="rId4"/>
            </p:custDataLst>
          </p:nvPr>
        </p:nvCxnSpPr>
        <p:spPr>
          <a:xfrm flipV="1">
            <a:off x="2980745" y="3681909"/>
            <a:ext cx="2693" cy="79181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20" name="正文"/>
          <p:cNvSpPr txBox="1"/>
          <p:nvPr>
            <p:custDataLst>
              <p:tags r:id="rId5"/>
            </p:custDataLst>
          </p:nvPr>
        </p:nvSpPr>
        <p:spPr>
          <a:xfrm>
            <a:off x="2218558" y="4636662"/>
            <a:ext cx="1527066" cy="52114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及时性原则：确保会计信息的及时性和时效性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45" name="直接连接符 6"/>
          <p:cNvCxnSpPr/>
          <p:nvPr>
            <p:custDataLst>
              <p:tags r:id="rId6"/>
            </p:custDataLst>
          </p:nvPr>
        </p:nvCxnSpPr>
        <p:spPr>
          <a:xfrm flipH="1">
            <a:off x="4572000" y="3715574"/>
            <a:ext cx="0" cy="39590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22" name="正文"/>
          <p:cNvSpPr txBox="1"/>
          <p:nvPr>
            <p:custDataLst>
              <p:tags r:id="rId7"/>
            </p:custDataLst>
          </p:nvPr>
        </p:nvSpPr>
        <p:spPr>
          <a:xfrm>
            <a:off x="3808467" y="4274870"/>
            <a:ext cx="1527066" cy="52114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重要性原则：确保会计信息的重要性和关键性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47" name="直接连接符 83"/>
          <p:cNvCxnSpPr/>
          <p:nvPr>
            <p:custDataLst>
              <p:tags r:id="rId8"/>
            </p:custDataLst>
          </p:nvPr>
        </p:nvCxnSpPr>
        <p:spPr>
          <a:xfrm flipV="1">
            <a:off x="6161011" y="3681909"/>
            <a:ext cx="1346" cy="104003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24" name="正文"/>
          <p:cNvSpPr txBox="1"/>
          <p:nvPr>
            <p:custDataLst>
              <p:tags r:id="rId9"/>
            </p:custDataLst>
          </p:nvPr>
        </p:nvSpPr>
        <p:spPr>
          <a:xfrm>
            <a:off x="5398375" y="4879951"/>
            <a:ext cx="1527066" cy="52114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会计分期假设：将企业的经营活动划分为若干个会计期间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49" name="直接连接符 31"/>
          <p:cNvCxnSpPr/>
          <p:nvPr>
            <p:custDataLst>
              <p:tags r:id="rId10"/>
            </p:custDataLst>
          </p:nvPr>
        </p:nvCxnSpPr>
        <p:spPr>
          <a:xfrm flipH="1">
            <a:off x="7751817" y="3727694"/>
            <a:ext cx="0" cy="24149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26" name="正文"/>
          <p:cNvSpPr txBox="1"/>
          <p:nvPr>
            <p:custDataLst>
              <p:tags r:id="rId11"/>
            </p:custDataLst>
          </p:nvPr>
        </p:nvSpPr>
        <p:spPr>
          <a:xfrm>
            <a:off x="6988284" y="4147390"/>
            <a:ext cx="1527066" cy="52114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历史成本原则：以历史成本作为会计计量的基础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51" name="直接连接符 32"/>
          <p:cNvCxnSpPr/>
          <p:nvPr>
            <p:custDataLst>
              <p:tags r:id="rId12"/>
            </p:custDataLst>
          </p:nvPr>
        </p:nvCxnSpPr>
        <p:spPr>
          <a:xfrm flipH="1">
            <a:off x="2187137" y="2982115"/>
            <a:ext cx="0" cy="66074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28" name="正文"/>
          <p:cNvSpPr txBox="1"/>
          <p:nvPr>
            <p:custDataLst>
              <p:tags r:id="rId13"/>
            </p:custDataLst>
          </p:nvPr>
        </p:nvSpPr>
        <p:spPr>
          <a:xfrm>
            <a:off x="1423604" y="2248657"/>
            <a:ext cx="1527066" cy="5373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完整性原则：确保会计信息的完整性和全面性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正文"/>
          <p:cNvSpPr txBox="1"/>
          <p:nvPr>
            <p:custDataLst>
              <p:tags r:id="rId14"/>
            </p:custDataLst>
          </p:nvPr>
        </p:nvSpPr>
        <p:spPr>
          <a:xfrm>
            <a:off x="3013512" y="2725360"/>
            <a:ext cx="1527066" cy="5373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谨慎性原则：确保会计信息的谨慎性和保守性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53" name="直接连接符 96"/>
          <p:cNvCxnSpPr/>
          <p:nvPr>
            <p:custDataLst>
              <p:tags r:id="rId15"/>
            </p:custDataLst>
          </p:nvPr>
        </p:nvCxnSpPr>
        <p:spPr>
          <a:xfrm flipV="1">
            <a:off x="5365607" y="2697081"/>
            <a:ext cx="2693" cy="94173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32" name="正文"/>
          <p:cNvSpPr txBox="1"/>
          <p:nvPr>
            <p:custDataLst>
              <p:tags r:id="rId16"/>
            </p:custDataLst>
          </p:nvPr>
        </p:nvSpPr>
        <p:spPr>
          <a:xfrm>
            <a:off x="4603421" y="1970355"/>
            <a:ext cx="1527066" cy="5373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持续经营假设：假设企业将无限期地持续经营下去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55" name="直接连接符 100"/>
          <p:cNvCxnSpPr/>
          <p:nvPr>
            <p:custDataLst>
              <p:tags r:id="rId17"/>
            </p:custDataLst>
          </p:nvPr>
        </p:nvCxnSpPr>
        <p:spPr>
          <a:xfrm flipV="1">
            <a:off x="6955516" y="3324606"/>
            <a:ext cx="2693" cy="37211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34" name="正文"/>
          <p:cNvSpPr txBox="1"/>
          <p:nvPr>
            <p:custDataLst>
              <p:tags r:id="rId18"/>
            </p:custDataLst>
          </p:nvPr>
        </p:nvSpPr>
        <p:spPr>
          <a:xfrm>
            <a:off x="6193330" y="2595187"/>
            <a:ext cx="1527066" cy="5373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货币计量假设：以货币作为会计核算的统一计量单位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57" name="直接箭头连接符 183"/>
          <p:cNvCxnSpPr/>
          <p:nvPr>
            <p:custDataLst>
              <p:tags r:id="rId19"/>
            </p:custDataLst>
          </p:nvPr>
        </p:nvCxnSpPr>
        <p:spPr>
          <a:xfrm>
            <a:off x="647951" y="3685500"/>
            <a:ext cx="7748896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36" name="椭圆 19"/>
          <p:cNvSpPr/>
          <p:nvPr>
            <p:custDataLst>
              <p:tags r:id="rId20"/>
            </p:custDataLst>
          </p:nvPr>
        </p:nvSpPr>
        <p:spPr>
          <a:xfrm>
            <a:off x="1344602" y="3637919"/>
            <a:ext cx="95160" cy="95160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038" name="椭圆 17"/>
          <p:cNvSpPr/>
          <p:nvPr>
            <p:custDataLst>
              <p:tags r:id="rId21"/>
            </p:custDataLst>
          </p:nvPr>
        </p:nvSpPr>
        <p:spPr>
          <a:xfrm>
            <a:off x="2934510" y="3637919"/>
            <a:ext cx="95160" cy="95160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040" name="椭圆 14"/>
          <p:cNvSpPr/>
          <p:nvPr>
            <p:custDataLst>
              <p:tags r:id="rId22"/>
            </p:custDataLst>
          </p:nvPr>
        </p:nvSpPr>
        <p:spPr>
          <a:xfrm>
            <a:off x="4524419" y="3637919"/>
            <a:ext cx="95160" cy="95160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042" name="椭圆 21"/>
          <p:cNvSpPr/>
          <p:nvPr>
            <p:custDataLst>
              <p:tags r:id="rId23"/>
            </p:custDataLst>
          </p:nvPr>
        </p:nvSpPr>
        <p:spPr>
          <a:xfrm>
            <a:off x="6114328" y="3637919"/>
            <a:ext cx="95160" cy="95160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044" name="椭圆 22"/>
          <p:cNvSpPr/>
          <p:nvPr>
            <p:custDataLst>
              <p:tags r:id="rId24"/>
            </p:custDataLst>
          </p:nvPr>
        </p:nvSpPr>
        <p:spPr>
          <a:xfrm>
            <a:off x="7704236" y="3637919"/>
            <a:ext cx="95160" cy="95160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046" name="椭圆 18"/>
          <p:cNvSpPr/>
          <p:nvPr>
            <p:custDataLst>
              <p:tags r:id="rId25"/>
            </p:custDataLst>
          </p:nvPr>
        </p:nvSpPr>
        <p:spPr>
          <a:xfrm>
            <a:off x="2139556" y="3637919"/>
            <a:ext cx="95160" cy="95160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048" name="椭圆 15"/>
          <p:cNvSpPr/>
          <p:nvPr>
            <p:custDataLst>
              <p:tags r:id="rId26"/>
            </p:custDataLst>
          </p:nvPr>
        </p:nvSpPr>
        <p:spPr>
          <a:xfrm>
            <a:off x="3729465" y="3637919"/>
            <a:ext cx="95160" cy="95160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cxnSp>
        <p:nvCxnSpPr>
          <p:cNvPr id="3145759" name="直接连接符 5"/>
          <p:cNvCxnSpPr/>
          <p:nvPr>
            <p:custDataLst>
              <p:tags r:id="rId27"/>
            </p:custDataLst>
          </p:nvPr>
        </p:nvCxnSpPr>
        <p:spPr>
          <a:xfrm flipH="1">
            <a:off x="3775699" y="3452535"/>
            <a:ext cx="2693" cy="18897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50" name="椭圆 13"/>
          <p:cNvSpPr/>
          <p:nvPr>
            <p:custDataLst>
              <p:tags r:id="rId28"/>
            </p:custDataLst>
          </p:nvPr>
        </p:nvSpPr>
        <p:spPr>
          <a:xfrm>
            <a:off x="5319373" y="3637919"/>
            <a:ext cx="95160" cy="95160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052" name="椭圆 20"/>
          <p:cNvSpPr/>
          <p:nvPr>
            <p:custDataLst>
              <p:tags r:id="rId29"/>
            </p:custDataLst>
          </p:nvPr>
        </p:nvSpPr>
        <p:spPr>
          <a:xfrm>
            <a:off x="6909282" y="3637919"/>
            <a:ext cx="95160" cy="95160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19020" y="3207077"/>
            <a:ext cx="4775662" cy="1307772"/>
          </a:xfrm>
        </p:spPr>
        <p:txBody>
          <a:bodyPr/>
          <a:lstStyle/>
          <a:p>
            <a:r>
              <a:rPr lang="zh-CN" altLang="en-US" sz="2400"/>
              <a:t>商业银行会计学的要素和科目</a:t>
            </a:r>
            <a:endParaRPr lang="zh-CN" altLang="en-US" sz="2400"/>
          </a:p>
        </p:txBody>
      </p:sp>
      <p:sp>
        <p:nvSpPr>
          <p:cNvPr id="104908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617220" y="2193303"/>
            <a:ext cx="4775662" cy="918000"/>
          </a:xfrm>
        </p:spPr>
        <p:txBody>
          <a:bodyPr>
            <a:normAutofit fontScale="85500" lnSpcReduction="20000"/>
          </a:bodyPr>
          <a:lstStyle/>
          <a:p>
            <a:r>
              <a:rPr lang="en-US" altLang="zh-CN" sz="6666"/>
              <a:t>01</a:t>
            </a:r>
            <a:endParaRPr lang="en-US" altLang="zh-CN" sz="6666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商业银行会计学的要素</a:t>
            </a:r>
            <a:endParaRPr lang="zh-CN" altLang="en-US"/>
          </a:p>
        </p:txBody>
      </p:sp>
      <p:sp>
        <p:nvSpPr>
          <p:cNvPr id="1049112" name="圆角矩形 3"/>
          <p:cNvSpPr/>
          <p:nvPr>
            <p:custDataLst>
              <p:tags r:id="rId2"/>
            </p:custDataLst>
          </p:nvPr>
        </p:nvSpPr>
        <p:spPr>
          <a:xfrm rot="16200000">
            <a:off x="2139904" y="1773607"/>
            <a:ext cx="807105" cy="382886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4" name="圆角矩形 4"/>
          <p:cNvSpPr/>
          <p:nvPr>
            <p:custDataLst>
              <p:tags r:id="rId3"/>
            </p:custDataLst>
          </p:nvPr>
        </p:nvSpPr>
        <p:spPr>
          <a:xfrm rot="16200000">
            <a:off x="2139904" y="763788"/>
            <a:ext cx="807105" cy="382858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圆角矩形 11"/>
          <p:cNvSpPr/>
          <p:nvPr>
            <p:custDataLst>
              <p:tags r:id="rId4"/>
            </p:custDataLst>
          </p:nvPr>
        </p:nvSpPr>
        <p:spPr>
          <a:xfrm rot="16200000">
            <a:off x="6197259" y="761470"/>
            <a:ext cx="807105" cy="382886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圆角矩形 10"/>
          <p:cNvSpPr/>
          <p:nvPr>
            <p:custDataLst>
              <p:tags r:id="rId5"/>
            </p:custDataLst>
          </p:nvPr>
        </p:nvSpPr>
        <p:spPr>
          <a:xfrm rot="16200000">
            <a:off x="2139904" y="2780647"/>
            <a:ext cx="807105" cy="382858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圆角矩形 31"/>
          <p:cNvSpPr/>
          <p:nvPr>
            <p:custDataLst>
              <p:tags r:id="rId6"/>
            </p:custDataLst>
          </p:nvPr>
        </p:nvSpPr>
        <p:spPr>
          <a:xfrm rot="16200000">
            <a:off x="6197259" y="1770363"/>
            <a:ext cx="807105" cy="382886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圆角矩形 34"/>
          <p:cNvSpPr/>
          <p:nvPr>
            <p:custDataLst>
              <p:tags r:id="rId7"/>
            </p:custDataLst>
          </p:nvPr>
        </p:nvSpPr>
        <p:spPr>
          <a:xfrm rot="16200000">
            <a:off x="6197259" y="2779257"/>
            <a:ext cx="807105" cy="382886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文本框 5"/>
          <p:cNvSpPr txBox="1"/>
          <p:nvPr>
            <p:custDataLst>
              <p:tags r:id="rId8"/>
            </p:custDataLst>
          </p:nvPr>
        </p:nvSpPr>
        <p:spPr>
          <a:xfrm>
            <a:off x="4825961" y="4290975"/>
            <a:ext cx="3667819" cy="806442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500">
                <a:latin typeface="+mn-ea"/>
                <a:ea typeface="+mn-ea"/>
              </a:rPr>
              <a:t>利润：商业银行在扣除各项费用后的净收益，反映其经营效益</a:t>
            </a:r>
            <a:endParaRPr lang="zh-CN" altLang="en-US" sz="1500">
              <a:latin typeface="+mn-ea"/>
              <a:ea typeface="+mn-ea"/>
            </a:endParaRPr>
          </a:p>
        </p:txBody>
      </p:sp>
      <p:sp>
        <p:nvSpPr>
          <p:cNvPr id="1049126" name="文本框 6"/>
          <p:cNvSpPr txBox="1"/>
          <p:nvPr>
            <p:custDataLst>
              <p:tags r:id="rId9"/>
            </p:custDataLst>
          </p:nvPr>
        </p:nvSpPr>
        <p:spPr>
          <a:xfrm>
            <a:off x="4825961" y="3282081"/>
            <a:ext cx="3667819" cy="806442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93333" lnSpcReduction="2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500">
                <a:latin typeface="+mn-ea"/>
                <a:ea typeface="+mn-ea"/>
              </a:rPr>
              <a:t>费用：商业银行在经营过程中发生的各种费用，如员工工资、租金、广告费等</a:t>
            </a:r>
            <a:endParaRPr lang="zh-CN" altLang="en-US" sz="1500">
              <a:latin typeface="+mn-ea"/>
              <a:ea typeface="+mn-ea"/>
            </a:endParaRPr>
          </a:p>
        </p:txBody>
      </p:sp>
      <p:sp>
        <p:nvSpPr>
          <p:cNvPr id="1049128" name="文本框 13"/>
          <p:cNvSpPr txBox="1"/>
          <p:nvPr>
            <p:custDataLst>
              <p:tags r:id="rId10"/>
            </p:custDataLst>
          </p:nvPr>
        </p:nvSpPr>
        <p:spPr>
          <a:xfrm>
            <a:off x="768606" y="4291438"/>
            <a:ext cx="3667819" cy="807105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500">
                <a:latin typeface="+mn-ea"/>
                <a:ea typeface="+mn-ea"/>
              </a:rPr>
              <a:t>所有者权益：商业银行所有者对企业的投资和收益</a:t>
            </a:r>
            <a:endParaRPr lang="zh-CN" altLang="en-US" sz="1500">
              <a:latin typeface="+mn-ea"/>
              <a:ea typeface="+mn-ea"/>
            </a:endParaRPr>
          </a:p>
        </p:txBody>
      </p:sp>
      <p:sp>
        <p:nvSpPr>
          <p:cNvPr id="1049130" name="文本框 14"/>
          <p:cNvSpPr txBox="1"/>
          <p:nvPr>
            <p:custDataLst>
              <p:tags r:id="rId11"/>
            </p:custDataLst>
          </p:nvPr>
        </p:nvSpPr>
        <p:spPr>
          <a:xfrm>
            <a:off x="4825961" y="2273188"/>
            <a:ext cx="3667819" cy="806442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93333" lnSpcReduction="2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500">
                <a:latin typeface="+mn-ea"/>
                <a:ea typeface="+mn-ea"/>
              </a:rPr>
              <a:t>收入：商业银行通过提供金融服务获得的收入，如利息收入、手续费收入等</a:t>
            </a:r>
            <a:endParaRPr lang="zh-CN" altLang="en-US" sz="1500">
              <a:latin typeface="+mn-ea"/>
              <a:ea typeface="+mn-ea"/>
            </a:endParaRPr>
          </a:p>
        </p:txBody>
      </p:sp>
      <p:sp>
        <p:nvSpPr>
          <p:cNvPr id="1049132" name="文本框 15"/>
          <p:cNvSpPr txBox="1"/>
          <p:nvPr>
            <p:custDataLst>
              <p:tags r:id="rId12"/>
            </p:custDataLst>
          </p:nvPr>
        </p:nvSpPr>
        <p:spPr>
          <a:xfrm>
            <a:off x="768606" y="2274579"/>
            <a:ext cx="3667819" cy="807105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500">
                <a:latin typeface="+mn-ea"/>
                <a:ea typeface="+mn-ea"/>
              </a:rPr>
              <a:t>资产：商业银行持有的各种资产，如现金、贷款、投资等</a:t>
            </a:r>
            <a:endParaRPr lang="zh-CN" altLang="en-US" sz="1500">
              <a:latin typeface="+mn-ea"/>
              <a:ea typeface="+mn-ea"/>
            </a:endParaRPr>
          </a:p>
        </p:txBody>
      </p:sp>
      <p:sp>
        <p:nvSpPr>
          <p:cNvPr id="1049134" name="文本框 16"/>
          <p:cNvSpPr txBox="1"/>
          <p:nvPr>
            <p:custDataLst>
              <p:tags r:id="rId13"/>
            </p:custDataLst>
          </p:nvPr>
        </p:nvSpPr>
        <p:spPr>
          <a:xfrm>
            <a:off x="768606" y="3285325"/>
            <a:ext cx="3667819" cy="806442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500">
                <a:latin typeface="+mn-ea"/>
                <a:ea typeface="+mn-ea"/>
              </a:rPr>
              <a:t>负债：商业银行对外承担的各种债务，如存款、借款等</a:t>
            </a:r>
            <a:endParaRPr lang="zh-CN" altLang="en-US" sz="1500">
              <a:latin typeface="+mn-ea"/>
              <a:ea typeface="+mn-ea"/>
            </a:endParaRPr>
          </a:p>
        </p:txBody>
      </p:sp>
      <p:sp>
        <p:nvSpPr>
          <p:cNvPr id="1049136" name="圆角矩形 7"/>
          <p:cNvSpPr/>
          <p:nvPr>
            <p:custDataLst>
              <p:tags r:id="rId14"/>
            </p:custDataLst>
          </p:nvPr>
        </p:nvSpPr>
        <p:spPr>
          <a:xfrm rot="16200000">
            <a:off x="268099" y="3645413"/>
            <a:ext cx="805777" cy="8434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38" name="圆角矩形 8"/>
          <p:cNvSpPr/>
          <p:nvPr>
            <p:custDataLst>
              <p:tags r:id="rId15"/>
            </p:custDataLst>
          </p:nvPr>
        </p:nvSpPr>
        <p:spPr>
          <a:xfrm rot="16200000">
            <a:off x="268099" y="2635593"/>
            <a:ext cx="805777" cy="8434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40" name="圆角矩形 12"/>
          <p:cNvSpPr/>
          <p:nvPr>
            <p:custDataLst>
              <p:tags r:id="rId16"/>
            </p:custDataLst>
          </p:nvPr>
        </p:nvSpPr>
        <p:spPr>
          <a:xfrm rot="16200000">
            <a:off x="4325454" y="2633739"/>
            <a:ext cx="805777" cy="8434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42" name="圆角矩形 27"/>
          <p:cNvSpPr/>
          <p:nvPr>
            <p:custDataLst>
              <p:tags r:id="rId17"/>
            </p:custDataLst>
          </p:nvPr>
        </p:nvSpPr>
        <p:spPr>
          <a:xfrm rot="16200000">
            <a:off x="268099" y="4651989"/>
            <a:ext cx="805777" cy="8434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44" name="圆角矩形 32"/>
          <p:cNvSpPr/>
          <p:nvPr>
            <p:custDataLst>
              <p:tags r:id="rId18"/>
            </p:custDataLst>
          </p:nvPr>
        </p:nvSpPr>
        <p:spPr>
          <a:xfrm rot="16200000">
            <a:off x="4325454" y="3642632"/>
            <a:ext cx="805777" cy="8434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46" name="圆角矩形 35"/>
          <p:cNvSpPr/>
          <p:nvPr>
            <p:custDataLst>
              <p:tags r:id="rId19"/>
            </p:custDataLst>
          </p:nvPr>
        </p:nvSpPr>
        <p:spPr>
          <a:xfrm rot="16200000">
            <a:off x="4325454" y="4651525"/>
            <a:ext cx="805777" cy="8434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商业银行会计学的科目</a:t>
            </a:r>
            <a:endParaRPr lang="zh-CN" altLang="en-US"/>
          </a:p>
        </p:txBody>
      </p:sp>
      <p:sp>
        <p:nvSpPr>
          <p:cNvPr id="1049182" name="圆角矩形 3"/>
          <p:cNvSpPr/>
          <p:nvPr>
            <p:custDataLst>
              <p:tags r:id="rId2"/>
            </p:custDataLst>
          </p:nvPr>
        </p:nvSpPr>
        <p:spPr>
          <a:xfrm rot="16200000">
            <a:off x="2139904" y="1773607"/>
            <a:ext cx="807105" cy="382886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圆角矩形 4"/>
          <p:cNvSpPr/>
          <p:nvPr>
            <p:custDataLst>
              <p:tags r:id="rId3"/>
            </p:custDataLst>
          </p:nvPr>
        </p:nvSpPr>
        <p:spPr>
          <a:xfrm rot="16200000">
            <a:off x="2139904" y="763788"/>
            <a:ext cx="807105" cy="382858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圆角矩形 11"/>
          <p:cNvSpPr/>
          <p:nvPr>
            <p:custDataLst>
              <p:tags r:id="rId4"/>
            </p:custDataLst>
          </p:nvPr>
        </p:nvSpPr>
        <p:spPr>
          <a:xfrm rot="16200000">
            <a:off x="6197259" y="761470"/>
            <a:ext cx="807105" cy="382886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圆角矩形 10"/>
          <p:cNvSpPr/>
          <p:nvPr>
            <p:custDataLst>
              <p:tags r:id="rId5"/>
            </p:custDataLst>
          </p:nvPr>
        </p:nvSpPr>
        <p:spPr>
          <a:xfrm rot="16200000">
            <a:off x="2139904" y="2780647"/>
            <a:ext cx="807105" cy="382858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圆角矩形 31"/>
          <p:cNvSpPr/>
          <p:nvPr>
            <p:custDataLst>
              <p:tags r:id="rId6"/>
            </p:custDataLst>
          </p:nvPr>
        </p:nvSpPr>
        <p:spPr>
          <a:xfrm rot="16200000">
            <a:off x="6197259" y="1770363"/>
            <a:ext cx="807105" cy="382886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圆角矩形 34"/>
          <p:cNvSpPr/>
          <p:nvPr>
            <p:custDataLst>
              <p:tags r:id="rId7"/>
            </p:custDataLst>
          </p:nvPr>
        </p:nvSpPr>
        <p:spPr>
          <a:xfrm rot="16200000">
            <a:off x="6197259" y="2779257"/>
            <a:ext cx="807105" cy="382886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文本框 5"/>
          <p:cNvSpPr txBox="1"/>
          <p:nvPr>
            <p:custDataLst>
              <p:tags r:id="rId8"/>
            </p:custDataLst>
          </p:nvPr>
        </p:nvSpPr>
        <p:spPr>
          <a:xfrm>
            <a:off x="4825961" y="4290975"/>
            <a:ext cx="3667819" cy="806442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500">
                <a:latin typeface="+mn-ea"/>
                <a:ea typeface="+mn-ea"/>
              </a:rPr>
              <a:t>利润类科目：包括利润分配、所得税等</a:t>
            </a:r>
            <a:endParaRPr lang="zh-CN" altLang="en-US" sz="1500">
              <a:latin typeface="+mn-ea"/>
              <a:ea typeface="+mn-ea"/>
            </a:endParaRPr>
          </a:p>
        </p:txBody>
      </p:sp>
      <p:sp>
        <p:nvSpPr>
          <p:cNvPr id="1049196" name="文本框 6"/>
          <p:cNvSpPr txBox="1"/>
          <p:nvPr>
            <p:custDataLst>
              <p:tags r:id="rId9"/>
            </p:custDataLst>
          </p:nvPr>
        </p:nvSpPr>
        <p:spPr>
          <a:xfrm>
            <a:off x="4825961" y="3282081"/>
            <a:ext cx="3667819" cy="806442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500">
                <a:latin typeface="+mn-ea"/>
                <a:ea typeface="+mn-ea"/>
              </a:rPr>
              <a:t>费用类科目：包括利息支出、手续费支出等</a:t>
            </a:r>
            <a:endParaRPr lang="zh-CN" altLang="en-US" sz="1500">
              <a:latin typeface="+mn-ea"/>
              <a:ea typeface="+mn-ea"/>
            </a:endParaRPr>
          </a:p>
        </p:txBody>
      </p:sp>
      <p:sp>
        <p:nvSpPr>
          <p:cNvPr id="1049198" name="文本框 13"/>
          <p:cNvSpPr txBox="1"/>
          <p:nvPr>
            <p:custDataLst>
              <p:tags r:id="rId10"/>
            </p:custDataLst>
          </p:nvPr>
        </p:nvSpPr>
        <p:spPr>
          <a:xfrm>
            <a:off x="768606" y="4291438"/>
            <a:ext cx="3667819" cy="807105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500">
                <a:latin typeface="+mn-ea"/>
                <a:ea typeface="+mn-ea"/>
              </a:rPr>
              <a:t>所有者权益类科目：包括股本、资本公积、盈余公积等</a:t>
            </a:r>
            <a:endParaRPr lang="zh-CN" altLang="en-US" sz="1500">
              <a:latin typeface="+mn-ea"/>
              <a:ea typeface="+mn-ea"/>
            </a:endParaRPr>
          </a:p>
        </p:txBody>
      </p:sp>
      <p:sp>
        <p:nvSpPr>
          <p:cNvPr id="1049200" name="文本框 14"/>
          <p:cNvSpPr txBox="1"/>
          <p:nvPr>
            <p:custDataLst>
              <p:tags r:id="rId11"/>
            </p:custDataLst>
          </p:nvPr>
        </p:nvSpPr>
        <p:spPr>
          <a:xfrm>
            <a:off x="4825961" y="2273188"/>
            <a:ext cx="3667819" cy="806442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500">
                <a:latin typeface="+mn-ea"/>
                <a:ea typeface="+mn-ea"/>
              </a:rPr>
              <a:t>收入类科目：包括利息收入、手续费收入等</a:t>
            </a:r>
            <a:endParaRPr lang="zh-CN" altLang="en-US" sz="1500">
              <a:latin typeface="+mn-ea"/>
              <a:ea typeface="+mn-ea"/>
            </a:endParaRPr>
          </a:p>
        </p:txBody>
      </p:sp>
      <p:sp>
        <p:nvSpPr>
          <p:cNvPr id="1049202" name="文本框 15"/>
          <p:cNvSpPr txBox="1"/>
          <p:nvPr>
            <p:custDataLst>
              <p:tags r:id="rId12"/>
            </p:custDataLst>
          </p:nvPr>
        </p:nvSpPr>
        <p:spPr>
          <a:xfrm>
            <a:off x="768606" y="2274579"/>
            <a:ext cx="3667819" cy="807105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500">
                <a:latin typeface="+mn-ea"/>
                <a:ea typeface="+mn-ea"/>
              </a:rPr>
              <a:t>资产类科目：包括现金、存款、贷款、投资等</a:t>
            </a:r>
            <a:endParaRPr lang="zh-CN" altLang="en-US" sz="1500">
              <a:latin typeface="+mn-ea"/>
              <a:ea typeface="+mn-ea"/>
            </a:endParaRPr>
          </a:p>
        </p:txBody>
      </p:sp>
      <p:sp>
        <p:nvSpPr>
          <p:cNvPr id="1049204" name="文本框 16"/>
          <p:cNvSpPr txBox="1"/>
          <p:nvPr>
            <p:custDataLst>
              <p:tags r:id="rId13"/>
            </p:custDataLst>
          </p:nvPr>
        </p:nvSpPr>
        <p:spPr>
          <a:xfrm>
            <a:off x="768606" y="3285325"/>
            <a:ext cx="3667819" cy="806442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500">
                <a:latin typeface="+mn-ea"/>
                <a:ea typeface="+mn-ea"/>
              </a:rPr>
              <a:t>负债类科目：包括存款、贷款、应付账款等</a:t>
            </a:r>
            <a:endParaRPr lang="zh-CN" altLang="en-US" sz="1500">
              <a:latin typeface="+mn-ea"/>
              <a:ea typeface="+mn-ea"/>
            </a:endParaRPr>
          </a:p>
        </p:txBody>
      </p:sp>
      <p:sp>
        <p:nvSpPr>
          <p:cNvPr id="1049206" name="圆角矩形 7"/>
          <p:cNvSpPr/>
          <p:nvPr>
            <p:custDataLst>
              <p:tags r:id="rId14"/>
            </p:custDataLst>
          </p:nvPr>
        </p:nvSpPr>
        <p:spPr>
          <a:xfrm rot="16200000">
            <a:off x="268099" y="3645413"/>
            <a:ext cx="805777" cy="8434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8" name="圆角矩形 8"/>
          <p:cNvSpPr/>
          <p:nvPr>
            <p:custDataLst>
              <p:tags r:id="rId15"/>
            </p:custDataLst>
          </p:nvPr>
        </p:nvSpPr>
        <p:spPr>
          <a:xfrm rot="16200000">
            <a:off x="268099" y="2635593"/>
            <a:ext cx="805777" cy="8434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10" name="圆角矩形 12"/>
          <p:cNvSpPr/>
          <p:nvPr>
            <p:custDataLst>
              <p:tags r:id="rId16"/>
            </p:custDataLst>
          </p:nvPr>
        </p:nvSpPr>
        <p:spPr>
          <a:xfrm rot="16200000">
            <a:off x="4325454" y="2633739"/>
            <a:ext cx="805777" cy="8434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2" name="圆角矩形 27"/>
          <p:cNvSpPr/>
          <p:nvPr>
            <p:custDataLst>
              <p:tags r:id="rId17"/>
            </p:custDataLst>
          </p:nvPr>
        </p:nvSpPr>
        <p:spPr>
          <a:xfrm rot="16200000">
            <a:off x="268099" y="4651989"/>
            <a:ext cx="805777" cy="8434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14" name="圆角矩形 32"/>
          <p:cNvSpPr/>
          <p:nvPr>
            <p:custDataLst>
              <p:tags r:id="rId18"/>
            </p:custDataLst>
          </p:nvPr>
        </p:nvSpPr>
        <p:spPr>
          <a:xfrm rot="16200000">
            <a:off x="4325454" y="3642632"/>
            <a:ext cx="805777" cy="8434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6" name="圆角矩形 35"/>
          <p:cNvSpPr/>
          <p:nvPr>
            <p:custDataLst>
              <p:tags r:id="rId19"/>
            </p:custDataLst>
          </p:nvPr>
        </p:nvSpPr>
        <p:spPr>
          <a:xfrm rot="16200000">
            <a:off x="4325454" y="4651525"/>
            <a:ext cx="805777" cy="8434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商业银行会计学的账户和分类</a:t>
            </a:r>
            <a:endParaRPr lang="zh-CN" altLang="en-US"/>
          </a:p>
        </p:txBody>
      </p:sp>
      <p:sp>
        <p:nvSpPr>
          <p:cNvPr id="1049252" name="矩形 31"/>
          <p:cNvSpPr/>
          <p:nvPr>
            <p:custDataLst>
              <p:tags r:id="rId2"/>
            </p:custDataLst>
          </p:nvPr>
        </p:nvSpPr>
        <p:spPr>
          <a:xfrm>
            <a:off x="1981213" y="1880550"/>
            <a:ext cx="5182333" cy="79915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账户：记录商业银行各项经济业务的工具，包括资产、负债、所有者权益等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矩形 4"/>
          <p:cNvSpPr/>
          <p:nvPr>
            <p:custDataLst>
              <p:tags r:id="rId3"/>
            </p:custDataLst>
          </p:nvPr>
        </p:nvSpPr>
        <p:spPr>
          <a:xfrm>
            <a:off x="1981213" y="2817465"/>
            <a:ext cx="5182333" cy="79915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分类：根据会计要素的不同，可以分为资产类账户、负债类账户、所有者权益类账户等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矩形 5"/>
          <p:cNvSpPr/>
          <p:nvPr>
            <p:custDataLst>
              <p:tags r:id="rId4"/>
            </p:custDataLst>
          </p:nvPr>
        </p:nvSpPr>
        <p:spPr>
          <a:xfrm>
            <a:off x="1981213" y="3754379"/>
            <a:ext cx="5182333" cy="79915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账户设置：根据商业银行的业务特点和需要，设置相应的账户，如存款账户、贷款账户、投资账户等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矩形 7"/>
          <p:cNvSpPr/>
          <p:nvPr>
            <p:custDataLst>
              <p:tags r:id="rId5"/>
            </p:custDataLst>
          </p:nvPr>
        </p:nvSpPr>
        <p:spPr>
          <a:xfrm>
            <a:off x="1981213" y="4691294"/>
            <a:ext cx="5182333" cy="79915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账户管理：商业银行需要对账户进行管理和维护，确保账户的准确性和完整性。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9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19020" y="3207077"/>
            <a:ext cx="4775662" cy="1307772"/>
          </a:xfrm>
        </p:spPr>
        <p:txBody>
          <a:bodyPr/>
          <a:lstStyle/>
          <a:p>
            <a:r>
              <a:rPr lang="zh-CN" altLang="en-US" sz="2400"/>
              <a:t>商业银行会计学的记账方法和程序</a:t>
            </a:r>
            <a:endParaRPr lang="zh-CN" altLang="en-US" sz="2400"/>
          </a:p>
        </p:txBody>
      </p:sp>
      <p:sp>
        <p:nvSpPr>
          <p:cNvPr id="1049294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617220" y="2193303"/>
            <a:ext cx="4775662" cy="918000"/>
          </a:xfrm>
        </p:spPr>
        <p:txBody>
          <a:bodyPr>
            <a:normAutofit fontScale="85500" lnSpcReduction="20000"/>
          </a:bodyPr>
          <a:lstStyle/>
          <a:p>
            <a:r>
              <a:rPr lang="en-US" altLang="zh-CN" sz="6666"/>
              <a:t>01</a:t>
            </a:r>
            <a:endParaRPr lang="en-US" altLang="zh-CN" sz="6666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https://d.book118.com/705034214343011110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2"/>
  <p:tag name="KSO_WM_UNIT_INDEX" val="1_6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565_4*l_h_i*1_1_1"/>
  <p:tag name="KSO_WM_UNIT_INDEX" val="1_1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999999761581421,&quot;colorType&quot;:1,&quot;foreColorIndex&quot;:5,&quot;pos&quot;:1,&quot;transparency&quot;:0}],&quot;type&quot;:3},&quot;glow&quot;:{&quot;colorType&quot;:0},&quot;line&quot;:{&quot;gradient&quot;:[{&quot;brightness&quot;:0.6000000238418579,&quot;colorType&quot;:1,&quot;foreColorIndex&quot;:5,&quot;pos&quot;:0,&quot;transparency&quot;:0},{&quot;brightness&quot;:0.6000000238418579,&quot;colorType&quot;:1,&quot;foreColorIndex&quot;:5,&quot;pos&quot;:1,&quot;transparency&quot;:1}],&quot;type&quot;:2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565_4*l_h_i*1_1_2"/>
  <p:tag name="KSO_WM_UNIT_INDEX" val="1_1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6899999976158142,&quot;transparency&quot;:0},{&quot;brightness&quot;:0.4000000059604645,&quot;colorType&quot;:1,&quot;foreColorIndex&quot;:5,&quot;pos&quot;:0,&quot;transparency&quot;:0},{&quot;brightness&quot;:0.20000000298023224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7599999904632568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565_4*l_h_i*1_1_3"/>
  <p:tag name="KSO_WM_UNIT_INDEX" val="1_1_3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HIGHLIGHT" val="0"/>
  <p:tag name="KSO_WM_UNIT_ID" val="diagram20231565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_BRIGHTNESS" val="0.15"/>
  <p:tag name="KSO_WM_UNIT_TEXT_FILL_TYPE" val="1"/>
  <p:tag name="KSO_WM_UNIT_TYPE" val="l_h_a"/>
  <p:tag name="KSO_WM_UNIT_VALUE" val="1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HIGHLIGHT" val="0"/>
  <p:tag name="KSO_WM_UNIT_ID" val="diagram20231565_4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,&quot;transparency&quot;:0},{&quot;brightness&quot;:-0.25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565_4*l_h_i*1_2_1"/>
  <p:tag name="KSO_WM_UNIT_INDEX" val="1_2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999999761581421,&quot;colorType&quot;:1,&quot;foreColorIndex&quot;:8,&quot;pos&quot;:1,&quot;transparency&quot;:0}],&quot;type&quot;:3},&quot;glow&quot;:{&quot;colorType&quot;:0},&quot;line&quot;:{&quot;gradient&quot;:[{&quot;brightness&quot;:0.6000000238418579,&quot;colorType&quot;:1,&quot;foreColorIndex&quot;:8,&quot;pos&quot;:0,&quot;transparency&quot;:0},{&quot;brightness&quot;:0.6000000238418579,&quot;colorType&quot;:1,&quot;foreColorIndex&quot;:8,&quot;pos&quot;:1,&quot;transparency&quot;:1}],&quot;type&quot;:2},&quot;shadow&quot;:{&quot;brightness&quot;:0,&quot;colorType&quot;:1,&quot;foreColorIndex&quot;:8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565_4*l_h_i*1_2_2"/>
  <p:tag name="KSO_WM_UNIT_INDEX" val="1_2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6899999976158142,&quot;transparency&quot;:0},{&quot;brightness&quot;:0.4000000059604645,&quot;colorType&quot;:1,&quot;foreColorIndex&quot;:8,&quot;pos&quot;:0,&quot;transparency&quot;:0},{&quot;brightness&quot;:0.20000000298023224,&quot;colorType&quot;:1,&quot;foreColorIndex&quot;:8,&quot;pos&quot;:1,&quot;transparency&quot;:0}],&quot;type&quot;:3},&quot;glow&quot;:{&quot;colorType&quot;:0},&quot;line&quot;:{&quot;type&quot;:0},&quot;shadow&quot;:{&quot;brightness&quot;:0,&quot;colorType&quot;:1,&quot;foreColorIndex&quot;:8,&quot;transparency&quot;:0.7599999904632568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565_4*l_h_i*1_2_3"/>
  <p:tag name="KSO_WM_UNIT_INDEX" val="1_2_3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HIGHLIGHT" val="0"/>
  <p:tag name="KSO_WM_UNIT_ID" val="diagram20231565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_BRIGHTNESS" val="0.15"/>
  <p:tag name="KSO_WM_UNIT_TEXT_FILL_TYPE" val="1"/>
  <p:tag name="KSO_WM_UNIT_TYPE" val="l_h_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HIGHLIGHT" val="0"/>
  <p:tag name="KSO_WM_UNIT_ID" val="diagram20231565_4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0,&quot;pos&quot;:0,&quot;transparency&quot;:0},{&quot;brightness&quot;:-0.25,&quot;colorType&quot;:1,&quot;foreColorIndex&quot;:10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565_4*l_h_i*1_3_1"/>
  <p:tag name="KSO_WM_UNIT_INDEX" val="1_3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999999761581421,&quot;colorType&quot;:1,&quot;foreColorIndex&quot;:10,&quot;pos&quot;:1,&quot;transparency&quot;:0}],&quot;type&quot;:3},&quot;glow&quot;:{&quot;colorType&quot;:0},&quot;line&quot;:{&quot;gradient&quot;:[{&quot;brightness&quot;:0.6000000238418579,&quot;colorType&quot;:1,&quot;foreColorIndex&quot;:10,&quot;pos&quot;:0,&quot;transparency&quot;:0},{&quot;brightness&quot;:0.6000000238418579,&quot;colorType&quot;:1,&quot;foreColorIndex&quot;:10,&quot;pos&quot;:1,&quot;transparency&quot;:0}],&quot;type&quot;:2},&quot;shadow&quot;:{&quot;brightness&quot;:0,&quot;colorType&quot;:1,&quot;foreColorIndex&quot;:10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565_4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0,&quot;pos&quot;:0.6899999976158142,&quot;transparency&quot;:0},{&quot;brightness&quot;:0.4000000059604645,&quot;colorType&quot;:1,&quot;foreColorIndex&quot;:10,&quot;pos&quot;:0,&quot;transparency&quot;:0},{&quot;brightness&quot;:0.20000000298023224,&quot;colorType&quot;:1,&quot;foreColorIndex&quot;:10,&quot;pos&quot;:1,&quot;transparency&quot;:0}],&quot;type&quot;:3},&quot;glow&quot;:{&quot;colorType&quot;:0},&quot;line&quot;:{&quot;type&quot;:0},&quot;shadow&quot;:{&quot;brightness&quot;:0,&quot;colorType&quot;:1,&quot;foreColorIndex&quot;:5,&quot;transparency&quot;:0.7599999904632568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565_4*l_h_i*1_3_3"/>
  <p:tag name="KSO_WM_UNIT_INDEX" val="1_3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HIGHLIGHT" val="0"/>
  <p:tag name="KSO_WM_UNIT_ID" val="diagram20231565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_BRIGHTNESS" val="0.15"/>
  <p:tag name="KSO_WM_UNIT_TEXT_FILL_TYPE" val="1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HIGHLIGHT" val="0"/>
  <p:tag name="KSO_WM_UNIT_ID" val="diagram20231565_4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565_4*l_h_i*1_4_1"/>
  <p:tag name="KSO_WM_UNIT_INDEX" val="1_4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999999761581421,&quot;colorType&quot;:1,&quot;foreColorIndex&quot;:5,&quot;pos&quot;:1,&quot;transparency&quot;:0}],&quot;type&quot;:3},&quot;glow&quot;:{&quot;colorType&quot;:0},&quot;line&quot;:{&quot;gradient&quot;:[{&quot;brightness&quot;:0.6000000238418579,&quot;colorType&quot;:1,&quot;foreColorIndex&quot;:5,&quot;pos&quot;:0,&quot;transparency&quot;:0},{&quot;brightness&quot;:0.6000000238418579,&quot;colorType&quot;:1,&quot;foreColorIndex&quot;:5,&quot;pos&quot;:1,&quot;transparency&quot;:1}],&quot;type&quot;:2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565_4*l_h_i*1_4_2"/>
  <p:tag name="KSO_WM_UNIT_INDEX" val="1_4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6899999976158142,&quot;transparency&quot;:0},{&quot;brightness&quot;:0.4000000059604645,&quot;colorType&quot;:1,&quot;foreColorIndex&quot;:5,&quot;pos&quot;:0,&quot;transparency&quot;:0},{&quot;brightness&quot;:0.20000000298023224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7599999904632568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565_4*l_h_i*1_4_3"/>
  <p:tag name="KSO_WM_UNIT_INDEX" val="1_4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HIGHLIGHT" val="0"/>
  <p:tag name="KSO_WM_UNIT_ID" val="diagram20231565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_BRIGHTNESS" val="0.15"/>
  <p:tag name="KSO_WM_UNIT_TEXT_FILL_TYPE" val="1"/>
  <p:tag name="KSO_WM_UNIT_TYPE" val="l_h_a"/>
  <p:tag name="KSO_WM_UNIT_VALUE" val="1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HIGHLIGHT" val="0"/>
  <p:tag name="KSO_WM_UNIT_ID" val="diagram20231565_4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,&quot;transparency&quot;:0},{&quot;brightness&quot;:-0.25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565_4*l_h_i*1_5_1"/>
  <p:tag name="KSO_WM_UNIT_INDEX" val="1_5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999999761581421,&quot;colorType&quot;:1,&quot;foreColorIndex&quot;:8,&quot;pos&quot;:1,&quot;transparency&quot;:0}],&quot;type&quot;:3},&quot;glow&quot;:{&quot;colorType&quot;:0},&quot;line&quot;:{&quot;gradient&quot;:[{&quot;brightness&quot;:0.6000000238418579,&quot;colorType&quot;:1,&quot;foreColorIndex&quot;:8,&quot;pos&quot;:0,&quot;transparency&quot;:0},{&quot;brightness&quot;:0.6000000238418579,&quot;colorType&quot;:1,&quot;foreColorIndex&quot;:8,&quot;pos&quot;:1,&quot;transparency&quot;:1}],&quot;type&quot;:2},&quot;shadow&quot;:{&quot;brightness&quot;:0,&quot;colorType&quot;:1,&quot;foreColorIndex&quot;:8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565_4*l_h_i*1_5_2"/>
  <p:tag name="KSO_WM_UNIT_INDEX" val="1_5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6899999976158142,&quot;transparency&quot;:0},{&quot;brightness&quot;:0.4000000059604645,&quot;colorType&quot;:1,&quot;foreColorIndex&quot;:8,&quot;pos&quot;:0,&quot;transparency&quot;:0},{&quot;brightness&quot;:0.20000000298023224,&quot;colorType&quot;:1,&quot;foreColorIndex&quot;:8,&quot;pos&quot;:1,&quot;transparency&quot;:0}],&quot;type&quot;:3},&quot;glow&quot;:{&quot;colorType&quot;:0},&quot;line&quot;:{&quot;type&quot;:0},&quot;shadow&quot;:{&quot;brightness&quot;:0,&quot;colorType&quot;:1,&quot;foreColorIndex&quot;:8,&quot;transparency&quot;:0.7599999904632568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565_4*l_h_i*1_5_3"/>
  <p:tag name="KSO_WM_UNIT_INDEX" val="1_5_3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HIGHLIGHT" val="0"/>
  <p:tag name="KSO_WM_UNIT_ID" val="diagram20231565_4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_BRIGHTNESS" val="0.15"/>
  <p:tag name="KSO_WM_UNIT_TEXT_FILL_TYPE" val="1"/>
  <p:tag name="KSO_WM_UNIT_TYPE" val="l_h_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HIGHLIGHT" val="0"/>
  <p:tag name="KSO_WM_UNIT_ID" val="diagram20231565_4*l_h_f*1_5_1"/>
  <p:tag name="KSO_WM_UNIT_INDEX" val="1_5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1_1"/>
  <p:tag name="KSO_WM_UNIT_INDEX" val="1_1_1"/>
  <p:tag name="KSO_WM_UNIT_LAYERLEVEL" val="1_1_1"/>
  <p:tag name="KSO_WM_UNIT_LINE_FORE_SCHEMECOLOR_INDEX" val="5"/>
  <p:tag name="KSO_WM_UNIT_TYPE" val="m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3_1"/>
  <p:tag name="KSO_WM_UNIT_INDEX" val="1_3_1"/>
  <p:tag name="KSO_WM_UNIT_LAYERLEVEL" val="1_1_1"/>
  <p:tag name="KSO_WM_UNIT_LINE_FORE_SCHEMECOLOR_INDEX" val="5"/>
  <p:tag name="KSO_WM_UNIT_TYPE" val="m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5_1"/>
  <p:tag name="KSO_WM_UNIT_INDEX" val="1_5_1"/>
  <p:tag name="KSO_WM_UNIT_LAYERLEVEL" val="1_1_1"/>
  <p:tag name="KSO_WM_UNIT_LINE_FORE_SCHEMECOLOR_INDEX" val="5"/>
  <p:tag name="KSO_WM_UNIT_TYPE" val="m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7_1"/>
  <p:tag name="KSO_WM_UNIT_INDEX" val="1_7_1"/>
  <p:tag name="KSO_WM_UNIT_LAYERLEVEL" val="1_1_1"/>
  <p:tag name="KSO_WM_UNIT_LINE_FORE_SCHEMECOLOR_INDEX" val="5"/>
  <p:tag name="KSO_WM_UNIT_TYPE" val="m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9_1"/>
  <p:tag name="KSO_WM_UNIT_INDEX" val="1_9_1"/>
  <p:tag name="KSO_WM_UNIT_LAYERLEVEL" val="1_1_1"/>
  <p:tag name="KSO_WM_UNIT_LINE_FORE_SCHEMECOLOR_INDEX" val="5"/>
  <p:tag name="KSO_WM_UNIT_TYPE" val="m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2_1"/>
  <p:tag name="KSO_WM_UNIT_INDEX" val="1_2_1"/>
  <p:tag name="KSO_WM_UNIT_LAYERLEVEL" val="1_1_1"/>
  <p:tag name="KSO_WM_UNIT_LINE_FORE_SCHEMECOLOR_INDEX" val="5"/>
  <p:tag name="KSO_WM_UNIT_TYPE" val="m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6_1"/>
  <p:tag name="KSO_WM_UNIT_INDEX" val="1_6_1"/>
  <p:tag name="KSO_WM_UNIT_LAYERLEVEL" val="1_1_1"/>
  <p:tag name="KSO_WM_UNIT_LINE_FORE_SCHEMECOLOR_INDEX" val="5"/>
  <p:tag name="KSO_WM_UNIT_TYPE" val="m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8_1"/>
  <p:tag name="KSO_WM_UNIT_INDEX" val="1_8_1"/>
  <p:tag name="KSO_WM_UNIT_LAYERLEVEL" val="1_1_1"/>
  <p:tag name="KSO_WM_UNIT_LINE_FORE_SCHEMECOLOR_INDEX" val="5"/>
  <p:tag name="KSO_WM_UNIT_TYPE" val="m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i*1_1"/>
  <p:tag name="KSO_WM_UNIT_INDEX" val="1_1"/>
  <p:tag name="KSO_WM_UNIT_LAYERLEVEL" val="1_1"/>
  <p:tag name="KSO_WM_UNIT_TYPE" val="m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1_2"/>
  <p:tag name="KSO_WM_UNIT_INDEX" val="1_1_2"/>
  <p:tag name="KSO_WM_UNIT_LAYERLEVEL" val="1_1_1"/>
  <p:tag name="KSO_WM_UNIT_LINE_FORE_SCHEMECOLOR_INDEX" val="5"/>
  <p:tag name="KSO_WM_UNIT_TYPE" val="m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3_2"/>
  <p:tag name="KSO_WM_UNIT_INDEX" val="1_3_2"/>
  <p:tag name="KSO_WM_UNIT_LAYERLEVEL" val="1_1_1"/>
  <p:tag name="KSO_WM_UNIT_LINE_FORE_SCHEMECOLOR_INDEX" val="5"/>
  <p:tag name="KSO_WM_UNIT_TYPE" val="m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5_2"/>
  <p:tag name="KSO_WM_UNIT_INDEX" val="1_5_2"/>
  <p:tag name="KSO_WM_UNIT_LAYERLEVEL" val="1_1_1"/>
  <p:tag name="KSO_WM_UNIT_LINE_FORE_SCHEMECOLOR_INDEX" val="5"/>
  <p:tag name="KSO_WM_UNIT_TYPE" val="m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7_2"/>
  <p:tag name="KSO_WM_UNIT_INDEX" val="1_7_2"/>
  <p:tag name="KSO_WM_UNIT_LAYERLEVEL" val="1_1_1"/>
  <p:tag name="KSO_WM_UNIT_LINE_FORE_SCHEMECOLOR_INDEX" val="5"/>
  <p:tag name="KSO_WM_UNIT_TYPE" val="m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9_2"/>
  <p:tag name="KSO_WM_UNIT_INDEX" val="1_9_2"/>
  <p:tag name="KSO_WM_UNIT_LAYERLEVEL" val="1_1_1"/>
  <p:tag name="KSO_WM_UNIT_LINE_FORE_SCHEMECOLOR_INDEX" val="5"/>
  <p:tag name="KSO_WM_UNIT_TYPE" val="m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2_2"/>
  <p:tag name="KSO_WM_UNIT_INDEX" val="1_2_2"/>
  <p:tag name="KSO_WM_UNIT_LAYERLEVEL" val="1_1_1"/>
  <p:tag name="KSO_WM_UNIT_LINE_FORE_SCHEMECOLOR_INDEX" val="5"/>
  <p:tag name="KSO_WM_UNIT_TYPE" val="m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4_1"/>
  <p:tag name="KSO_WM_UNIT_INDEX" val="1_4_1"/>
  <p:tag name="KSO_WM_UNIT_LAYERLEVEL" val="1_1_1"/>
  <p:tag name="KSO_WM_UNIT_LINE_FORE_SCHEMECOLOR_INDEX" val="5"/>
  <p:tag name="KSO_WM_UNIT_TYPE" val="m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4_2"/>
  <p:tag name="KSO_WM_UNIT_INDEX" val="1_4_2"/>
  <p:tag name="KSO_WM_UNIT_LAYERLEVEL" val="1_1_1"/>
  <p:tag name="KSO_WM_UNIT_LINE_FORE_SCHEMECOLOR_INDEX" val="5"/>
  <p:tag name="KSO_WM_UNIT_TYPE" val="m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6_2"/>
  <p:tag name="KSO_WM_UNIT_INDEX" val="1_6_2"/>
  <p:tag name="KSO_WM_UNIT_LAYERLEVEL" val="1_1_1"/>
  <p:tag name="KSO_WM_UNIT_LINE_FORE_SCHEMECOLOR_INDEX" val="5"/>
  <p:tag name="KSO_WM_UNIT_TYPE" val="m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8_2"/>
  <p:tag name="KSO_WM_UNIT_INDEX" val="1_8_2"/>
  <p:tag name="KSO_WM_UNIT_LAYERLEVEL" val="1_1_1"/>
  <p:tag name="KSO_WM_UNIT_LINE_FORE_SCHEMECOLOR_INDEX" val="5"/>
  <p:tag name="KSO_WM_UNIT_TYPE" val="m_h_i"/>
</p:tagLst>
</file>

<file path=ppt/tags/tag17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22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Calibri Light" panose="020f03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 panose="020f05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微软雅黑</vt:lpstr>
      <vt:lpstr>Calibri Light</vt:lpstr>
      <vt:lpstr>Wingdings</vt:lpstr>
      <vt:lpstr>Office Theme</vt:lpstr>
      <vt:lpstr>商业银行会计学</vt:lpstr>
      <vt:lpstr>目录</vt:lpstr>
      <vt:lpstr>添加章节标题</vt:lpstr>
      <vt:lpstr>商业银行会计学的概述</vt:lpstr>
      <vt:lpstr>商业银行会计学的定义和特点</vt:lpstr>
      <vt:lpstr>商业银行会计学的目标和任务</vt:lpstr>
      <vt:lpstr>商业银行会计学的原则和假设</vt:lpstr>
      <vt:lpstr>商业银行会计学的要素和科目</vt:lpstr>
      <vt:lpstr>商业银行会计学的要素</vt:lpstr>
      <vt:lpstr>商业银行会计学的科目</vt:lpstr>
      <vt:lpstr>商业银行会计学的账户和分类</vt:lpstr>
      <vt:lpstr>商业银行会计学的记账方法和程序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2024-09-16T12:43:03.114</cp:lastPrinted>
  <dcterms:created xsi:type="dcterms:W3CDTF">2024-09-16T04:43:03Z</dcterms:created>
  <dcterms:modified xsi:type="dcterms:W3CDTF">2024-09-16T04:43:05Z</dcterms:modified>
</cp:coreProperties>
</file>