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9144000" cy="51435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46.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ct val="0"/>
              </a:spcBef>
              <a:spcAft>
                <a:spcPct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ct val="0"/>
              </a:spcBef>
              <a:spcAft>
                <a:spcPct val="0"/>
              </a:spcAft>
              <a:defRPr sz="1200">
                <a:latin typeface="+mn-lt"/>
                <a:ea typeface="+mn-ea"/>
              </a:defRPr>
            </a:lvl1pPr>
          </a:lstStyle>
          <a:p>
            <a:pPr>
              <a:defRPr/>
            </a:pPr>
            <a:fld id="{1CEA36EC-D185-487A-AAE4-410A6E9AA279}" type="datetimeFigureOut">
              <a:rPr lang="zh-CN" altLang="en-US"/>
              <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noProof="0" smtClean="0"/>
              <a:t>单击此处编辑母版文本样式</a:t>
            </a:r>
            <a:endParaRPr lang="zh-CN" altLang="en-US" noProof="0" smtClean="0"/>
          </a:p>
          <a:p>
            <a:pPr lvl="1"/>
            <a:r>
              <a:rPr lang="zh-CN" altLang="en-US" noProof="0" smtClean="0"/>
              <a:t>第二级</a:t>
            </a:r>
            <a:endParaRPr lang="zh-CN" altLang="en-US" noProof="0" smtClean="0"/>
          </a:p>
          <a:p>
            <a:pPr lvl="2"/>
            <a:r>
              <a:rPr lang="zh-CN" altLang="en-US" noProof="0" smtClean="0"/>
              <a:t>第三级</a:t>
            </a:r>
            <a:endParaRPr lang="zh-CN" altLang="en-US" noProof="0" smtClean="0"/>
          </a:p>
          <a:p>
            <a:pPr lvl="3"/>
            <a:r>
              <a:rPr lang="zh-CN" altLang="en-US" noProof="0" smtClean="0"/>
              <a:t>第四级</a:t>
            </a:r>
            <a:endParaRPr lang="zh-CN" altLang="en-US" noProof="0" smtClean="0"/>
          </a:p>
          <a:p>
            <a:pPr lvl="4"/>
            <a:r>
              <a:rPr lang="zh-CN" altLang="en-US" noProof="0" smtClean="0"/>
              <a:t>第五级</a:t>
            </a:r>
            <a:endParaRPr lang="zh-CN" altLang="en-US" noProof="0"/>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ct val="0"/>
              </a:spcBef>
              <a:spcAft>
                <a:spcPct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ct val="0"/>
              </a:spcBef>
              <a:spcAft>
                <a:spcPct val="0"/>
              </a:spcAft>
              <a:defRPr sz="1200">
                <a:latin typeface="+mn-lt"/>
                <a:ea typeface="+mn-ea"/>
              </a:defRPr>
            </a:lvl1pPr>
          </a:lstStyle>
          <a:p>
            <a:pPr>
              <a:defRPr/>
            </a:pPr>
            <a:fld id="{47BAE28C-3D3E-4DF5-86CA-388958D9FF29}"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47BAE28C-3D3E-4DF5-86CA-388958D9FF29}"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0D3E7D-7380-45BA-85F9-465F25DFA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E4C034-647A-4C91-BC51-7624FE640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26853A-0309-4BD4-9666-0FCBC12A9F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DBC0CB-47EC-4585-ABD3-3C672261EB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78C6B5-1E06-40F1-810F-C93320672B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C13900-2C83-40F4-A9F5-C01B8FCC83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938C8A-80E6-47C9-84FC-E72B08F431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70C6AA-4BC5-4F47-864F-1029606F27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162B3F-8975-4A48-A4E4-91CBF7F14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732D8F-FCEB-4317-A209-76D067A2E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32D8CD-F4E4-4300-AEFA-DA9A86E93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矩形 1"/>
          <p:cNvSpPr/>
          <p:nvPr userDrawn="1"/>
        </p:nvSpPr>
        <p:spPr>
          <a:xfrm>
            <a:off x="0" y="5097463"/>
            <a:ext cx="9144000" cy="4603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defRPr/>
            </a:pPr>
            <a:endParaRPr lang="zh-CN" altLang="en-US"/>
          </a:p>
        </p:txBody>
      </p:sp>
      <p:pic>
        <p:nvPicPr>
          <p:cNvPr id="3"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bwMode="auto">
          <a:xfrm>
            <a:off x="1074663" y="1275606"/>
            <a:ext cx="6994674" cy="3064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solidFill>
          <a:schemeClr val="bg1"/>
        </a:solidFill>
        <a:effectLst/>
      </p:bgPr>
    </p:bg>
    <p:spTree>
      <p:nvGrpSpPr>
        <p:cNvPr id="1" name=""/>
        <p:cNvGrpSpPr/>
        <p:nvPr/>
      </p:nvGrpSpPr>
      <p:grpSpPr>
        <a:xfrm>
          <a:off x="0" y="0"/>
          <a:ext cx="0" cy="0"/>
        </a:xfrm>
      </p:grpSpPr>
      <p:sp>
        <p:nvSpPr>
          <p:cNvPr id="2" name="矩形 1"/>
          <p:cNvSpPr/>
          <p:nvPr userDrawn="1"/>
        </p:nvSpPr>
        <p:spPr>
          <a:xfrm>
            <a:off x="0" y="0"/>
            <a:ext cx="9144000" cy="5143500"/>
          </a:xfrm>
          <a:prstGeom prst="rect">
            <a:avLst/>
          </a:prstGeom>
          <a:gradFill flip="none" rotWithShape="1">
            <a:gsLst>
              <a:gs pos="62000">
                <a:srgbClr val="E5E5E5">
                  <a:alpha val="67000"/>
                </a:srgbClr>
              </a:gs>
              <a:gs pos="100000">
                <a:schemeClr val="bg1">
                  <a:lumMod val="75000"/>
                  <a:alpha val="50000"/>
                </a:schemeClr>
              </a:gs>
              <a:gs pos="9000">
                <a:schemeClr val="bg1"/>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solidFill>
          <a:schemeClr val="bg1"/>
        </a:solidFill>
        <a:effectLst/>
      </p:bgPr>
    </p:bg>
    <p:spTree>
      <p:nvGrpSpPr>
        <p:cNvPr id="1" name=""/>
        <p:cNvGrpSpPr/>
        <p:nvPr/>
      </p:nvGrpSpPr>
      <p:grpSpPr>
        <a:xfrm>
          <a:off x="0" y="0"/>
          <a:ext cx="0" cy="0"/>
        </a:xfrm>
      </p:grpSpPr>
      <p:sp>
        <p:nvSpPr>
          <p:cNvPr id="2" name="矩形 1"/>
          <p:cNvSpPr/>
          <p:nvPr userDrawn="1"/>
        </p:nvSpPr>
        <p:spPr>
          <a:xfrm>
            <a:off x="0" y="0"/>
            <a:ext cx="9144000" cy="5143500"/>
          </a:xfrm>
          <a:prstGeom prst="rect">
            <a:avLst/>
          </a:prstGeom>
          <a:gradFill flip="none" rotWithShape="1">
            <a:gsLst>
              <a:gs pos="62000">
                <a:srgbClr val="E5E5E5">
                  <a:alpha val="67000"/>
                </a:srgbClr>
              </a:gs>
              <a:gs pos="100000">
                <a:schemeClr val="bg1">
                  <a:lumMod val="75000"/>
                  <a:alpha val="50000"/>
                </a:schemeClr>
              </a:gs>
              <a:gs pos="9000">
                <a:schemeClr val="bg1"/>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a:p>
        </p:txBody>
      </p:sp>
      <p:grpSp>
        <p:nvGrpSpPr>
          <p:cNvPr id="6" name="Group 39"/>
          <p:cNvGrpSpPr/>
          <p:nvPr userDrawn="1"/>
        </p:nvGrpSpPr>
        <p:grpSpPr>
          <a:xfrm>
            <a:off x="0" y="4251204"/>
            <a:ext cx="9144000" cy="881806"/>
            <a:chOff x="0" y="5681670"/>
            <a:chExt cx="12198096" cy="1176329"/>
          </a:xfrm>
        </p:grpSpPr>
        <p:pic>
          <p:nvPicPr>
            <p:cNvPr id="7" name="Picture 40"/>
            <p:cNvPicPr>
              <a:picLocks noChangeAspect="1"/>
            </p:cNvPicPr>
            <p:nvPr/>
          </p:nvPicPr>
          <p:blipFill>
            <a:blip r:embed="rId1">
              <a:lum/>
              <a:extLst>
                <a:ext uri="{28A0092B-C50C-407E-A947-70E740481C1C}">
                  <a14:useLocalDpi xmlns:a14="http://schemas.microsoft.com/office/drawing/2010/main" val="0"/>
                </a:ext>
              </a:extLst>
            </a:blip>
            <a:srcRect t="74859"/>
            <a:stretch>
              <a:fillRect/>
            </a:stretch>
          </p:blipFill>
          <p:spPr>
            <a:xfrm>
              <a:off x="0" y="5681670"/>
              <a:ext cx="8318234" cy="1176329"/>
            </a:xfrm>
            <a:prstGeom prst="rect">
              <a:avLst/>
            </a:prstGeom>
            <a:effectLst/>
          </p:spPr>
        </p:pic>
        <p:pic>
          <p:nvPicPr>
            <p:cNvPr id="8" name="Picture 41"/>
            <p:cNvPicPr>
              <a:picLocks noChangeAspect="1"/>
            </p:cNvPicPr>
            <p:nvPr/>
          </p:nvPicPr>
          <p:blipFill>
            <a:blip r:embed="rId1">
              <a:lum/>
              <a:extLst>
                <a:ext uri="{28A0092B-C50C-407E-A947-70E740481C1C}">
                  <a14:useLocalDpi xmlns:a14="http://schemas.microsoft.com/office/drawing/2010/main" val="0"/>
                </a:ext>
              </a:extLst>
            </a:blip>
            <a:srcRect t="74859" r="52605"/>
            <a:stretch>
              <a:fillRect/>
            </a:stretch>
          </p:blipFill>
          <p:spPr>
            <a:xfrm>
              <a:off x="8255677" y="5681670"/>
              <a:ext cx="3942419" cy="1176329"/>
            </a:xfrm>
            <a:prstGeom prst="rect">
              <a:avLst/>
            </a:prstGeom>
            <a:effectLst/>
          </p:spPr>
        </p:pic>
      </p:gr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3305176"/>
            <a:ext cx="7772400" cy="1021557"/>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lvl1pPr>
              <a:defRPr/>
            </a:lvl1pPr>
          </a:lstStyle>
          <a:p>
            <a:pPr>
              <a:defRPr/>
            </a:pPr>
            <a:fld id="{99740CC6-B8AC-4AF4-A42C-FADF71630C50}" type="datetimeFigureOut">
              <a:rPr lang="zh-CN" altLang="en-US"/>
              <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6B5E4644-291D-4F0A-9CD7-F990DBF43860}"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200150"/>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200150"/>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3"/>
          <p:cNvSpPr>
            <a:spLocks noGrp="1"/>
          </p:cNvSpPr>
          <p:nvPr>
            <p:ph type="dt" sz="half" idx="10"/>
          </p:nvPr>
        </p:nvSpPr>
        <p:spPr/>
        <p:txBody>
          <a:bodyPr/>
          <a:lstStyle>
            <a:lvl1pPr>
              <a:defRPr/>
            </a:lvl1pPr>
          </a:lstStyle>
          <a:p>
            <a:pPr>
              <a:defRPr/>
            </a:pPr>
            <a:fld id="{771E2600-8D5F-4C4E-AF61-B897824AC6B9}" type="datetimeFigureOut">
              <a:rPr lang="zh-CN" altLang="en-US"/>
              <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1FF5E4BF-5765-444E-A150-8119E2BF4DDB}"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7"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7"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3"/>
          <p:cNvSpPr>
            <a:spLocks noGrp="1"/>
          </p:cNvSpPr>
          <p:nvPr>
            <p:ph type="dt" sz="half" idx="10"/>
          </p:nvPr>
        </p:nvSpPr>
        <p:spPr/>
        <p:txBody>
          <a:bodyPr/>
          <a:lstStyle>
            <a:lvl1pPr>
              <a:defRPr/>
            </a:lvl1pPr>
          </a:lstStyle>
          <a:p>
            <a:pPr>
              <a:defRPr/>
            </a:pPr>
            <a:fld id="{D7A806C4-C24B-4E44-8754-B005BE55ACF2}" type="datetimeFigureOut">
              <a:rPr lang="zh-CN" altLang="en-US"/>
              <a:t/>
            </a:fld>
            <a:endParaRPr lang="zh-CN" altLang="en-US"/>
          </a:p>
        </p:txBody>
      </p:sp>
      <p:sp>
        <p:nvSpPr>
          <p:cNvPr id="8" name="页脚占位符 4"/>
          <p:cNvSpPr>
            <a:spLocks noGrp="1"/>
          </p:cNvSpPr>
          <p:nvPr>
            <p:ph type="ftr" sz="quarter" idx="11"/>
          </p:nvPr>
        </p:nvSpPr>
        <p:spPr/>
        <p:txBody>
          <a:bodyPr/>
          <a:lstStyle>
            <a:lvl1pPr>
              <a:defRPr/>
            </a:lvl1pPr>
          </a:lstStyle>
          <a:p>
            <a:pPr>
              <a:defRPr/>
            </a:pPr>
            <a:endParaRPr lang="zh-CN" altLang="en-US"/>
          </a:p>
        </p:txBody>
      </p:sp>
      <p:sp>
        <p:nvSpPr>
          <p:cNvPr id="9" name="灯片编号占位符 5"/>
          <p:cNvSpPr>
            <a:spLocks noGrp="1"/>
          </p:cNvSpPr>
          <p:nvPr>
            <p:ph type="sldNum" sz="quarter" idx="12"/>
          </p:nvPr>
        </p:nvSpPr>
        <p:spPr/>
        <p:txBody>
          <a:bodyPr/>
          <a:lstStyle>
            <a:lvl1pPr>
              <a:defRPr/>
            </a:lvl1pPr>
          </a:lstStyle>
          <a:p>
            <a:pPr>
              <a:defRPr/>
            </a:pPr>
            <a:fld id="{C3D892CD-E077-4725-8ED6-C3CBCFCB46F8}"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3"/>
          <p:cNvSpPr>
            <a:spLocks noGrp="1"/>
          </p:cNvSpPr>
          <p:nvPr>
            <p:ph type="dt" sz="half" idx="10"/>
          </p:nvPr>
        </p:nvSpPr>
        <p:spPr/>
        <p:txBody>
          <a:bodyPr/>
          <a:lstStyle>
            <a:lvl1pPr>
              <a:defRPr/>
            </a:lvl1pPr>
          </a:lstStyle>
          <a:p>
            <a:pPr>
              <a:defRPr/>
            </a:pPr>
            <a:fld id="{D13AAF66-E29F-44C4-9C63-40B0EC4B776E}" type="datetimeFigureOut">
              <a:rPr lang="zh-CN" altLang="en-US"/>
              <a:t/>
            </a:fld>
            <a:endParaRPr lang="zh-CN" altLang="en-US"/>
          </a:p>
        </p:txBody>
      </p:sp>
      <p:sp>
        <p:nvSpPr>
          <p:cNvPr id="4" name="页脚占位符 4"/>
          <p:cNvSpPr>
            <a:spLocks noGrp="1"/>
          </p:cNvSpPr>
          <p:nvPr>
            <p:ph type="ftr" sz="quarter" idx="11"/>
          </p:nvPr>
        </p:nvSpPr>
        <p:spPr/>
        <p:txBody>
          <a:bodyPr/>
          <a:lstStyle>
            <a:lvl1pPr>
              <a:defRPr/>
            </a:lvl1pPr>
          </a:lstStyle>
          <a:p>
            <a:pPr>
              <a:defRPr/>
            </a:pPr>
            <a:endParaRPr lang="zh-CN" altLang="en-US"/>
          </a:p>
        </p:txBody>
      </p:sp>
      <p:sp>
        <p:nvSpPr>
          <p:cNvPr id="5" name="灯片编号占位符 5"/>
          <p:cNvSpPr>
            <a:spLocks noGrp="1"/>
          </p:cNvSpPr>
          <p:nvPr>
            <p:ph type="sldNum" sz="quarter" idx="12"/>
          </p:nvPr>
        </p:nvSpPr>
        <p:spPr/>
        <p:txBody>
          <a:bodyPr/>
          <a:lstStyle>
            <a:lvl1pPr>
              <a:defRPr/>
            </a:lvl1pPr>
          </a:lstStyle>
          <a:p>
            <a:pPr>
              <a:defRPr/>
            </a:pPr>
            <a:fld id="{7BA9C146-C0D1-439D-8CD3-57CA770434A4}"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1"/>
        </a:solidFill>
        <a:effectLst/>
      </p:bgPr>
    </p:bg>
    <p:spTree>
      <p:nvGrpSpPr>
        <p:cNvPr id="1" name=""/>
        <p:cNvGrpSpPr/>
        <p:nvPr/>
      </p:nvGrpSpPr>
      <p:grpSpPr>
        <a:xfrm>
          <a:off x="0" y="0"/>
          <a:ext cx="0" cy="0"/>
        </a:xfrm>
      </p:grpSpPr>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2" y="204788"/>
            <a:ext cx="3008313" cy="871538"/>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2"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3"/>
          <p:cNvSpPr>
            <a:spLocks noGrp="1"/>
          </p:cNvSpPr>
          <p:nvPr>
            <p:ph type="dt" sz="half" idx="10"/>
          </p:nvPr>
        </p:nvSpPr>
        <p:spPr/>
        <p:txBody>
          <a:bodyPr/>
          <a:lstStyle>
            <a:lvl1pPr>
              <a:defRPr/>
            </a:lvl1pPr>
          </a:lstStyle>
          <a:p>
            <a:pPr>
              <a:defRPr/>
            </a:pPr>
            <a:fld id="{C5382799-FBF0-47ED-944A-92CC46EB7A74}" type="datetimeFigureOut">
              <a:rPr lang="zh-CN" altLang="en-US"/>
              <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1AA2CD27-E85E-42ED-AD7C-C98754E6DF00}"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3600450"/>
            <a:ext cx="5486400" cy="425054"/>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459581"/>
            <a:ext cx="5486400" cy="30861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4025504"/>
            <a:ext cx="5486400" cy="60364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3"/>
          <p:cNvSpPr>
            <a:spLocks noGrp="1"/>
          </p:cNvSpPr>
          <p:nvPr>
            <p:ph type="dt" sz="half" idx="10"/>
          </p:nvPr>
        </p:nvSpPr>
        <p:spPr/>
        <p:txBody>
          <a:bodyPr/>
          <a:lstStyle>
            <a:lvl1pPr>
              <a:defRPr/>
            </a:lvl1pPr>
          </a:lstStyle>
          <a:p>
            <a:pPr>
              <a:defRPr/>
            </a:pPr>
            <a:fld id="{EB1104E0-2706-411D-85A3-C981FCE19F9E}" type="datetimeFigureOut">
              <a:rPr lang="zh-CN" altLang="en-US"/>
              <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D847B9D1-4C5A-40EA-B7F6-9F5B8A2D175A}" type="slidenum">
              <a:rPr lang="zh-CN" altLang="en-US"/>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pPr>
              <a:defRPr/>
            </a:pPr>
            <a:fld id="{E42F25D8-0504-4D69-AAF6-12CD85AF39F7}" type="datetimeFigureOut">
              <a:rPr lang="zh-CN" altLang="en-US"/>
              <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10C0E5B8-FE7E-457D-A7BB-601C5DECE655}" type="slidenum">
              <a:rPr lang="zh-CN" altLang="en-US"/>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05979"/>
            <a:ext cx="2057400" cy="4388644"/>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05979"/>
            <a:ext cx="6019800" cy="4388644"/>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lvl1pPr>
              <a:defRPr/>
            </a:lvl1pPr>
          </a:lstStyle>
          <a:p>
            <a:pPr>
              <a:defRPr/>
            </a:pPr>
            <a:fld id="{800870A7-3A81-4949-87B4-4E40BF3B0312}" type="datetimeFigureOut">
              <a:rPr lang="zh-CN" altLang="en-US"/>
              <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7BECB211-E25F-4D85-AC3D-8344859FB85D}" type="slidenum">
              <a:rPr lang="zh-CN" altLang="en-US"/>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accent3"/>
        </a:solidFill>
        <a:effectLst/>
      </p:bgPr>
    </p:bg>
    <p:spTree>
      <p:nvGrpSpPr>
        <p:cNvPr id="1" name=""/>
        <p:cNvGrpSpPr/>
        <p:nvPr/>
      </p:nvGrpSpPr>
      <p:grpSpPr>
        <a:xfrm>
          <a:off x="0" y="0"/>
          <a:ext cx="0" cy="0"/>
        </a:xfrm>
      </p:grpSpPr>
      <p:sp>
        <p:nvSpPr>
          <p:cNvPr id="1026" name="标题占位符 1"/>
          <p:cNvSpPr>
            <a:spLocks noGrp="1"/>
          </p:cNvSpPr>
          <p:nvPr>
            <p:ph type="title"/>
          </p:nvPr>
        </p:nvSpPr>
        <p:spPr bwMode="auto">
          <a:xfrm>
            <a:off x="457200" y="206375"/>
            <a:ext cx="8229600"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
        <p:nvSpPr>
          <p:cNvPr id="1027" name="文本占位符 2"/>
          <p:cNvSpPr>
            <a:spLocks noGrp="1"/>
          </p:cNvSpPr>
          <p:nvPr>
            <p:ph type="body" idx="1"/>
          </p:nvPr>
        </p:nvSpPr>
        <p:spPr bwMode="auto">
          <a:xfrm>
            <a:off x="457200" y="1200150"/>
            <a:ext cx="8229600" cy="339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smtClean="0"/>
          </a:p>
        </p:txBody>
      </p:sp>
      <p:sp>
        <p:nvSpPr>
          <p:cNvPr id="4" name="日期占位符 3"/>
          <p:cNvSpPr>
            <a:spLocks noGrp="1"/>
          </p:cNvSpPr>
          <p:nvPr>
            <p:ph type="dt" sz="half" idx="2"/>
          </p:nvPr>
        </p:nvSpPr>
        <p:spPr>
          <a:xfrm>
            <a:off x="457200" y="4767263"/>
            <a:ext cx="2133600" cy="274637"/>
          </a:xfrm>
          <a:prstGeom prst="rect">
            <a:avLst/>
          </a:prstGeom>
        </p:spPr>
        <p:txBody>
          <a:bodyPr vert="horz" lIns="91440" tIns="45720" rIns="91440" bIns="45720" rtlCol="0" anchor="ctr"/>
          <a:lstStyle>
            <a:defPPr>
              <a:defRPr lang="zh-CN"/>
            </a:defPPr>
            <a:lvl1pPr algn="l"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fld id="{DD988E66-2F97-407E-879B-1C8527E9FA0C}" type="datetimeFigureOut">
              <a:rPr lang="zh-CN" altLang="en-US"/>
              <a:t/>
            </a:fld>
            <a:endParaRPr lang="zh-CN" altLang="en-US"/>
          </a:p>
        </p:txBody>
      </p:sp>
      <p:sp>
        <p:nvSpPr>
          <p:cNvPr id="5" name="页脚占位符 4"/>
          <p:cNvSpPr>
            <a:spLocks noGrp="1"/>
          </p:cNvSpPr>
          <p:nvPr>
            <p:ph type="ftr" sz="quarter" idx="3"/>
          </p:nvPr>
        </p:nvSpPr>
        <p:spPr>
          <a:xfrm>
            <a:off x="3124200" y="4767263"/>
            <a:ext cx="2895600" cy="274637"/>
          </a:xfrm>
          <a:prstGeom prst="rect">
            <a:avLst/>
          </a:prstGeom>
        </p:spPr>
        <p:txBody>
          <a:bodyPr vert="horz" lIns="91440" tIns="45720" rIns="91440" bIns="45720" rtlCol="0" anchor="ctr"/>
          <a:lstStyle>
            <a:defPPr>
              <a:defRPr lang="zh-CN"/>
            </a:defPPr>
            <a:lvl1pPr algn="ctr"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a:p>
        </p:txBody>
      </p:sp>
      <p:sp>
        <p:nvSpPr>
          <p:cNvPr id="6" name="灯片编号占位符 5"/>
          <p:cNvSpPr>
            <a:spLocks noGrp="1"/>
          </p:cNvSpPr>
          <p:nvPr>
            <p:ph type="sldNum" sz="quarter" idx="4"/>
          </p:nvPr>
        </p:nvSpPr>
        <p:spPr>
          <a:xfrm>
            <a:off x="6553200" y="4767263"/>
            <a:ext cx="2133600" cy="274637"/>
          </a:xfrm>
          <a:prstGeom prst="rect">
            <a:avLst/>
          </a:prstGeom>
        </p:spPr>
        <p:txBody>
          <a:bodyPr vert="horz" lIns="91440" tIns="45720" rIns="91440" bIns="45720" rtlCol="0" anchor="ctr"/>
          <a:lstStyle>
            <a:defPPr>
              <a:defRPr lang="zh-CN"/>
            </a:defPPr>
            <a:lvl1pPr algn="r" rtl="0" fontAlgn="auto">
              <a:spcBef>
                <a:spcPct val="0"/>
              </a:spcBef>
              <a:spcAft>
                <a:spcPct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fld id="{188AB3C2-4627-4A96-838A-FA3A4C4EC74D}" type="slidenum">
              <a:rPr lang="zh-CN" altLang="en-US"/>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tags" Target="../tags/tag1.xml" /><Relationship Id="rId6" Type="http://schemas.openxmlformats.org/officeDocument/2006/relationships/tags" Target="../tags/tag2.xml" /><Relationship Id="rId7" Type="http://schemas.openxmlformats.org/officeDocument/2006/relationships/image" Target="../media/image5.png" /><Relationship Id="rId8" Type="http://schemas.openxmlformats.org/officeDocument/2006/relationships/tags" Target="../tags/tag3.xml" /><Relationship Id="rId9"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tags" Target="../tags/tag5.xml" /><Relationship Id="rId6" Type="http://schemas.openxmlformats.org/officeDocument/2006/relationships/image" Target="../media/image4.png" /><Relationship Id="rId7" Type="http://schemas.openxmlformats.org/officeDocument/2006/relationships/tags" Target="../tags/tag6.xml" /><Relationship Id="rId8" Type="http://schemas.openxmlformats.org/officeDocument/2006/relationships/tags" Target="../tags/tag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4.png"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image" Target="../media/image8.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xml" /><Relationship Id="rId11" Type="http://schemas.openxmlformats.org/officeDocument/2006/relationships/tags" Target="../tags/tag15.xml" /><Relationship Id="rId2" Type="http://schemas.openxmlformats.org/officeDocument/2006/relationships/notesSlide" Target="../notesSlides/notesSlide4.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4.png" /><Relationship Id="rId6" Type="http://schemas.openxmlformats.org/officeDocument/2006/relationships/tags" Target="../tags/tag10.xml" /><Relationship Id="rId7" Type="http://schemas.openxmlformats.org/officeDocument/2006/relationships/tags" Target="../tags/tag11.xml" /><Relationship Id="rId8" Type="http://schemas.openxmlformats.org/officeDocument/2006/relationships/tags" Target="../tags/tag12.xml" /><Relationship Id="rId9" Type="http://schemas.openxmlformats.org/officeDocument/2006/relationships/tags" Target="../tags/tag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 Id="rId4"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xml" /><Relationship Id="rId2" Type="http://schemas.openxmlformats.org/officeDocument/2006/relationships/notesSlide" Target="../notesSlides/notesSlide6.xml"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1.png" /><Relationship Id="rId4" Type="http://schemas.openxmlformats.org/officeDocument/2006/relationships/tags" Target="../tags/tag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1.png" /><Relationship Id="rId4" Type="http://schemas.openxmlformats.org/officeDocument/2006/relationships/image" Target="../media/image13.gif" /><Relationship Id="rId5" Type="http://schemas.openxmlformats.org/officeDocument/2006/relationships/tags" Target="../tags/tag2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1.png" /><Relationship Id="rId4" Type="http://schemas.openxmlformats.org/officeDocument/2006/relationships/image" Target="../media/image1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11.png" /><Relationship Id="rId4" Type="http://schemas.openxmlformats.org/officeDocument/2006/relationships/image" Target="../media/image15.png" /><Relationship Id="rId5" Type="http://schemas.openxmlformats.org/officeDocument/2006/relationships/tags" Target="../tags/tag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11.png" /><Relationship Id="rId4" Type="http://schemas.openxmlformats.org/officeDocument/2006/relationships/tags" Target="../tags/tag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11.png" /><Relationship Id="rId4" Type="http://schemas.openxmlformats.org/officeDocument/2006/relationships/image" Target="../media/image16.png" /><Relationship Id="rId5" Type="http://schemas.openxmlformats.org/officeDocument/2006/relationships/tags" Target="../tags/tag26.xml" /><Relationship Id="rId6" Type="http://schemas.openxmlformats.org/officeDocument/2006/relationships/image" Target="../media/image17.png" /><Relationship Id="rId7" Type="http://schemas.openxmlformats.org/officeDocument/2006/relationships/tags" Target="../tags/tag27.xml" /><Relationship Id="rId8" Type="http://schemas.openxmlformats.org/officeDocument/2006/relationships/image" Target="../media/image18.png" /><Relationship Id="rId9" Type="http://schemas.openxmlformats.org/officeDocument/2006/relationships/tags" Target="../tags/tag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image" Target="../media/image6.png" /><Relationship Id="rId4" Type="http://schemas.openxmlformats.org/officeDocument/2006/relationships/image" Target="../media/image19.png" /><Relationship Id="rId5" Type="http://schemas.openxmlformats.org/officeDocument/2006/relationships/image" Target="../media/image4.png" /><Relationship Id="rId6" Type="http://schemas.openxmlformats.org/officeDocument/2006/relationships/tags" Target="../tags/tag29.xml" /><Relationship Id="rId7" Type="http://schemas.openxmlformats.org/officeDocument/2006/relationships/tags" Target="../tags/tag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xml" /><Relationship Id="rId2" Type="http://schemas.openxmlformats.org/officeDocument/2006/relationships/notesSlide" Target="../notesSlides/notesSlide15.xml" /><Relationship Id="rId3" Type="http://schemas.openxmlformats.org/officeDocument/2006/relationships/image" Target="../media/image3.png" /><Relationship Id="rId4" Type="http://schemas.openxmlformats.org/officeDocument/2006/relationships/image" Target="../media/image5.png" /><Relationship Id="rId5" Type="http://schemas.openxmlformats.org/officeDocument/2006/relationships/tags" Target="../tags/tag31.xml" /><Relationship Id="rId6" Type="http://schemas.openxmlformats.org/officeDocument/2006/relationships/image" Target="../media/image4.png"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4.png" /><Relationship Id="rId6" Type="http://schemas.openxmlformats.org/officeDocument/2006/relationships/tags" Target="../tags/tag35.xml" /><Relationship Id="rId7" Type="http://schemas.openxmlformats.org/officeDocument/2006/relationships/tags" Target="../tags/tag3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4.png" /><Relationship Id="rId6" Type="http://schemas.openxmlformats.org/officeDocument/2006/relationships/tags" Target="../tags/tag37.xml" /><Relationship Id="rId7" Type="http://schemas.openxmlformats.org/officeDocument/2006/relationships/tags" Target="../tags/tag38.xml" /><Relationship Id="rId8" Type="http://schemas.openxmlformats.org/officeDocument/2006/relationships/image" Target="../media/image20.png" /><Relationship Id="rId9" Type="http://schemas.openxmlformats.org/officeDocument/2006/relationships/tags" Target="../tags/tag3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4.xml" /><Relationship Id="rId2" Type="http://schemas.openxmlformats.org/officeDocument/2006/relationships/notesSlide" Target="../notesSlides/notesSlide18.xml" /><Relationship Id="rId3" Type="http://schemas.openxmlformats.org/officeDocument/2006/relationships/tags" Target="../tags/tag40.xml"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4.png"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 Id="rId3" Type="http://schemas.openxmlformats.org/officeDocument/2006/relationships/image" Target="../media/image9.png" /><Relationship Id="rId4" Type="http://schemas.openxmlformats.org/officeDocument/2006/relationships/image" Target="../media/image10.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 Id="rId3" Type="http://schemas.openxmlformats.org/officeDocument/2006/relationships/image" Target="../media/image11.png" /><Relationship Id="rId4" Type="http://schemas.openxmlformats.org/officeDocument/2006/relationships/image" Target="../media/image21.jpeg" /><Relationship Id="rId5" Type="http://schemas.openxmlformats.org/officeDocument/2006/relationships/tags" Target="../tags/tag4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0410030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0" y="0"/>
            <a:ext cx="9144000" cy="397149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sz="1600"/>
          </a:p>
        </p:txBody>
      </p:sp>
      <p:pic>
        <p:nvPicPr>
          <p:cNvPr id="64" name="Picture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295" y="1655767"/>
            <a:ext cx="3814444" cy="2032074"/>
          </a:xfrm>
          <a:prstGeom prst="rect">
            <a:avLst/>
          </a:prstGeom>
        </p:spPr>
      </p:pic>
      <p:sp>
        <p:nvSpPr>
          <p:cNvPr id="56" name="Rectangle 14"/>
          <p:cNvSpPr/>
          <p:nvPr/>
        </p:nvSpPr>
        <p:spPr>
          <a:xfrm>
            <a:off x="-20320" y="3579862"/>
            <a:ext cx="9144000" cy="156363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sz="1600"/>
          </a:p>
        </p:txBody>
      </p:sp>
      <p:sp>
        <p:nvSpPr>
          <p:cNvPr id="13" name="TextBox 12"/>
          <p:cNvSpPr txBox="1"/>
          <p:nvPr/>
        </p:nvSpPr>
        <p:spPr>
          <a:xfrm>
            <a:off x="3491865" y="1556385"/>
            <a:ext cx="5121910" cy="1301750"/>
          </a:xfrm>
          <a:prstGeom prst="rect">
            <a:avLst/>
          </a:prstGeom>
          <a:noFill/>
        </p:spPr>
        <p:txBody>
          <a:bodyPr wrap="non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b="1">
                <a:solidFill>
                  <a:schemeClr val="bg1"/>
                </a:solidFill>
                <a:latin typeface="微软雅黑" panose="020b0503020204020204" pitchFamily="34" charset="-122"/>
                <a:ea typeface="微软雅黑" panose="020b0503020204020204" pitchFamily="34" charset="-122"/>
              </a:rPr>
              <a:t>项目五 安全门电源系统</a:t>
            </a:r>
            <a:endParaRPr lang="zh-CN" altLang="en-US" sz="2800" b="1">
              <a:solidFill>
                <a:schemeClr val="bg1"/>
              </a:solidFill>
              <a:latin typeface="微软雅黑" panose="020b0503020204020204" pitchFamily="34" charset="-122"/>
              <a:ea typeface="微软雅黑" panose="020b0503020204020204" pitchFamily="34" charset="-122"/>
            </a:endParaRPr>
          </a:p>
          <a:p>
            <a:pPr algn="ctr"/>
            <a:endParaRPr lang="zh-CN" altLang="en-US" sz="2800" b="1">
              <a:solidFill>
                <a:schemeClr val="bg1"/>
              </a:solidFill>
              <a:latin typeface="微软雅黑" panose="020b0503020204020204" pitchFamily="34" charset="-122"/>
              <a:ea typeface="微软雅黑" panose="020b0503020204020204" pitchFamily="34" charset="-122"/>
            </a:endParaRPr>
          </a:p>
          <a:p>
            <a:pPr algn="ctr"/>
            <a:r>
              <a:rPr lang="zh-CN" altLang="en-US" sz="2800" b="1">
                <a:solidFill>
                  <a:schemeClr val="bg1"/>
                </a:solidFill>
                <a:latin typeface="微软雅黑" panose="020b0503020204020204" pitchFamily="34" charset="-122"/>
                <a:ea typeface="微软雅黑" panose="020b0503020204020204" pitchFamily="34" charset="-122"/>
              </a:rPr>
              <a:t>学习情景</a:t>
            </a:r>
            <a:r>
              <a:rPr lang="en-US" altLang="zh-CN" sz="2800" b="1">
                <a:solidFill>
                  <a:schemeClr val="bg1"/>
                </a:solidFill>
                <a:latin typeface="微软雅黑" panose="020b0503020204020204" pitchFamily="34" charset="-122"/>
                <a:ea typeface="微软雅黑" panose="020b0503020204020204" pitchFamily="34" charset="-122"/>
              </a:rPr>
              <a:t>5</a:t>
            </a:r>
            <a:r>
              <a:rPr lang="zh-CN" altLang="en-US" sz="2800" b="1">
                <a:solidFill>
                  <a:schemeClr val="bg1"/>
                </a:solidFill>
                <a:latin typeface="微软雅黑" panose="020b0503020204020204" pitchFamily="34" charset="-122"/>
                <a:ea typeface="微软雅黑" panose="020b0503020204020204" pitchFamily="34" charset="-122"/>
              </a:rPr>
              <a:t>.1 安全门电源系统认知</a:t>
            </a:r>
            <a:endParaRPr lang="zh-CN" altLang="en-US" sz="2800" b="1">
              <a:solidFill>
                <a:schemeClr val="bg1"/>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4925" y="2931795"/>
            <a:ext cx="1983740" cy="975360"/>
            <a:chOff x="5952" y="4718"/>
            <a:chExt cx="3124" cy="1536"/>
          </a:xfrm>
        </p:grpSpPr>
        <p:pic>
          <p:nvPicPr>
            <p:cNvPr id="2" name="图片 1" descr="火车_#f4ea29_128_3636046"/>
            <p:cNvPicPr>
              <a:picLocks noChangeAspect="1"/>
            </p:cNvPicPr>
            <p:nvPr>
              <p:custDataLst>
                <p:tags r:id="rId5"/>
              </p:custDataLst>
            </p:nvPr>
          </p:nvPicPr>
          <p:blipFill>
            <a:blip r:embed="rId4"/>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6"/>
              </p:custDataLst>
            </p:nvPr>
          </p:nvPicPr>
          <p:blipFill>
            <a:blip r:embed="rId4"/>
            <a:stretch>
              <a:fillRect/>
            </a:stretch>
          </p:blipFill>
          <p:spPr>
            <a:xfrm flipH="1">
              <a:off x="5952" y="4718"/>
              <a:ext cx="1536" cy="1536"/>
            </a:xfrm>
            <a:prstGeom prst="rect">
              <a:avLst/>
            </a:prstGeom>
          </p:spPr>
        </p:pic>
      </p:grpSp>
      <p:pic>
        <p:nvPicPr>
          <p:cNvPr id="63" name="Picture 13"/>
          <p:cNvPicPr>
            <a:picLocks noChangeAspect="1"/>
          </p:cNvPicPr>
          <p:nvPr>
            <p:custDataLst>
              <p:tags r:id="rId8"/>
            </p:custDataLst>
          </p:nvPr>
        </p:nvPicPr>
        <p:blipFill>
          <a:blip r:embed="rId7">
            <a:extLst>
              <a:ext uri="{28A0092B-C50C-407E-A947-70E740481C1C}">
                <a14:useLocalDpi xmlns:a14="http://schemas.microsoft.com/office/drawing/2010/main" val="0"/>
              </a:ext>
            </a:extLst>
          </a:blip>
          <a:srcRect l="56754" t="17910" r="8768" b="15422"/>
          <a:stretch>
            <a:fillRect/>
          </a:stretch>
        </p:blipFill>
        <p:spPr>
          <a:xfrm>
            <a:off x="1115239" y="1491354"/>
            <a:ext cx="3353324" cy="3647284"/>
          </a:xfrm>
          <a:prstGeom prst="rect">
            <a:avLst/>
          </a:prstGeom>
          <a:effectLst>
            <a:outerShdw blurRad="50800" dist="76200" dir="2700000" sx="99000" sy="99000" algn="tl" rotWithShape="0">
              <a:prstClr val="black">
                <a:alpha val="30000"/>
              </a:prstClr>
            </a:outerShdw>
          </a:effectLst>
        </p:spPr>
      </p:pic>
      <p:grpSp>
        <p:nvGrpSpPr>
          <p:cNvPr id="6" name="组合 5"/>
          <p:cNvGrpSpPr/>
          <p:nvPr/>
        </p:nvGrpSpPr>
        <p:grpSpPr>
          <a:xfrm>
            <a:off x="5720080" y="183515"/>
            <a:ext cx="2811780" cy="1066800"/>
            <a:chOff x="8674" y="308"/>
            <a:chExt cx="4428" cy="1680"/>
          </a:xfrm>
        </p:grpSpPr>
        <p:pic>
          <p:nvPicPr>
            <p:cNvPr id="7" name="Picture 2"/>
            <p:cNvPicPr>
              <a:picLocks noChangeAspect="1"/>
            </p:cNvPicPr>
            <p:nvPr>
              <p:custDataLst>
                <p:tags r:id="rId10"/>
              </p:custDataLst>
            </p:nvPr>
          </p:nvPicPr>
          <p:blipFill>
            <a:blip r:embed="rId9">
              <a:extLst>
                <a:ext uri="{28A0092B-C50C-407E-A947-70E740481C1C}">
                  <a14:useLocalDpi xmlns:a14="http://schemas.microsoft.com/office/drawing/2010/main" val="0"/>
                </a:ext>
              </a:extLst>
            </a:blip>
            <a:srcRect l="90099" t="34704" r="801" b="56457"/>
            <a:stretch>
              <a:fillRect/>
            </a:stretch>
          </p:blipFill>
          <p:spPr>
            <a:xfrm flipH="1">
              <a:off x="9927" y="308"/>
              <a:ext cx="1440" cy="787"/>
            </a:xfrm>
            <a:prstGeom prst="rect">
              <a:avLst/>
            </a:prstGeom>
          </p:spPr>
        </p:pic>
        <p:pic>
          <p:nvPicPr>
            <p:cNvPr id="8" name="Picture 6"/>
            <p:cNvPicPr>
              <a:picLocks noChangeAspect="1"/>
            </p:cNvPicPr>
            <p:nvPr/>
          </p:nvPicPr>
          <p:blipFill>
            <a:blip r:embed="rId9">
              <a:extLst>
                <a:ext uri="{28A0092B-C50C-407E-A947-70E740481C1C}">
                  <a14:useLocalDpi xmlns:a14="http://schemas.microsoft.com/office/drawing/2010/main" val="0"/>
                </a:ext>
              </a:extLst>
            </a:blip>
            <a:srcRect l="81756" t="30509" r="10323" b="63348"/>
            <a:stretch>
              <a:fillRect/>
            </a:stretch>
          </p:blipFill>
          <p:spPr>
            <a:xfrm flipH="1">
              <a:off x="11850" y="1442"/>
              <a:ext cx="1253" cy="547"/>
            </a:xfrm>
            <a:prstGeom prst="rect">
              <a:avLst/>
            </a:prstGeom>
          </p:spPr>
        </p:pic>
        <p:pic>
          <p:nvPicPr>
            <p:cNvPr id="9" name="Picture 7"/>
            <p:cNvPicPr>
              <a:picLocks noChangeAspect="1"/>
            </p:cNvPicPr>
            <p:nvPr/>
          </p:nvPicPr>
          <p:blipFill>
            <a:blip r:embed="rId9">
              <a:extLst>
                <a:ext uri="{28A0092B-C50C-407E-A947-70E740481C1C}">
                  <a14:useLocalDpi xmlns:a14="http://schemas.microsoft.com/office/drawing/2010/main" val="0"/>
                </a:ext>
              </a:extLst>
            </a:blip>
            <a:srcRect l="81756" t="30509" r="10323" b="63348"/>
            <a:stretch>
              <a:fillRect/>
            </a:stretch>
          </p:blipFill>
          <p:spPr>
            <a:xfrm>
              <a:off x="8674" y="1128"/>
              <a:ext cx="1253" cy="547"/>
            </a:xfrm>
            <a:prstGeom prst="rect">
              <a:avLst/>
            </a:prstGeom>
          </p:spPr>
        </p:pic>
        <p:pic>
          <p:nvPicPr>
            <p:cNvPr id="10" name="Picture 12"/>
            <p:cNvPicPr>
              <a:picLocks noChangeAspect="1"/>
            </p:cNvPicPr>
            <p:nvPr/>
          </p:nvPicPr>
          <p:blipFill>
            <a:blip r:embed="rId9">
              <a:extLst>
                <a:ext uri="{28A0092B-C50C-407E-A947-70E740481C1C}">
                  <a14:useLocalDpi xmlns:a14="http://schemas.microsoft.com/office/drawing/2010/main" val="0"/>
                </a:ext>
              </a:extLst>
            </a:blip>
            <a:srcRect l="81756" t="30509" r="10323" b="63348"/>
            <a:stretch>
              <a:fillRect/>
            </a:stretch>
          </p:blipFill>
          <p:spPr>
            <a:xfrm>
              <a:off x="11169" y="1301"/>
              <a:ext cx="858" cy="374"/>
            </a:xfrm>
            <a:prstGeom prst="rect">
              <a:avLst/>
            </a:prstGeom>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strips(downLeft)">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34925"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custDataLst>
              <p:tags r:id="rId5"/>
            </p:custDataLst>
          </p:nvPr>
        </p:nvPicPr>
        <p:blipFill>
          <a:blip r:embed="rId4">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16" name="TextBox 15"/>
          <p:cNvSpPr txBox="1"/>
          <p:nvPr/>
        </p:nvSpPr>
        <p:spPr>
          <a:xfrm>
            <a:off x="683198" y="195734"/>
            <a:ext cx="2621280" cy="5835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3200" b="1" smtClean="0">
                <a:solidFill>
                  <a:schemeClr val="bg1"/>
                </a:solidFill>
                <a:latin typeface="微软雅黑" panose="020b0503020204020204" pitchFamily="34" charset="-122"/>
                <a:ea typeface="微软雅黑" panose="020b0503020204020204" pitchFamily="34" charset="-122"/>
              </a:rPr>
              <a:t>学习情景描述</a:t>
            </a:r>
            <a:endParaRPr lang="zh-CN" altLang="en-US" sz="3200" b="1" smtClean="0">
              <a:solidFill>
                <a:schemeClr val="bg1"/>
              </a:solidFill>
              <a:latin typeface="微软雅黑" panose="020b0503020204020204" pitchFamily="34" charset="-122"/>
              <a:ea typeface="微软雅黑" panose="020b0503020204020204" pitchFamily="34" charset="-122"/>
            </a:endParaRPr>
          </a:p>
        </p:txBody>
      </p:sp>
      <p:sp>
        <p:nvSpPr>
          <p:cNvPr id="18" name="矩形 17"/>
          <p:cNvSpPr>
            <a:spLocks noChangeArrowheads="1"/>
          </p:cNvSpPr>
          <p:nvPr/>
        </p:nvSpPr>
        <p:spPr bwMode="auto">
          <a:xfrm>
            <a:off x="1200785" y="1252855"/>
            <a:ext cx="6806565" cy="216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indent="457200" algn="just">
              <a:lnSpc>
                <a:spcPct val="150000"/>
              </a:lnSpc>
              <a:defRPr/>
            </a:pPr>
            <a:r>
              <a:rPr kumimoji="0" lang="zh-CN" altLang="en-US" sz="1800" b="0" i="0" u="none" strike="noStrike" kern="0" cap="none" spc="0" normalizeH="0" baseline="0" noProof="0">
                <a:ln>
                  <a:noFill/>
                </a:ln>
                <a:solidFill>
                  <a:srgbClr val="FF0000"/>
                </a:solidFill>
                <a:effectLst/>
                <a:uLnTx/>
                <a:uFillTx/>
                <a:latin typeface="微软雅黑" panose="020b0503020204020204" pitchFamily="34" charset="-122"/>
                <a:ea typeface="微软雅黑" panose="020b0503020204020204" pitchFamily="34" charset="-122"/>
              </a:rPr>
              <a:t>城市轨道交通车站安全门系统</a:t>
            </a:r>
            <a:r>
              <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rPr>
              <a:t>是自动运行的。安全门电源系统是为安全门系统提供能源的，它直接影响整个系统设备的工作状态和运行状况。</a:t>
            </a:r>
            <a:endPar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endParaRPr>
          </a:p>
          <a:p>
            <a:pPr lvl="0" indent="457200" algn="just">
              <a:lnSpc>
                <a:spcPct val="150000"/>
              </a:lnSpc>
              <a:defRPr/>
            </a:pPr>
            <a:r>
              <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rPr>
              <a:t>当外部供电出问题时，或是电源系统出现故障时，安全门能否工作？后台监视与控制系统又能否工作？</a:t>
            </a:r>
            <a:endPar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endParaRPr>
          </a:p>
        </p:txBody>
      </p:sp>
      <p:pic>
        <p:nvPicPr>
          <p:cNvPr id="19"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5" name="组合 4"/>
          <p:cNvGrpSpPr/>
          <p:nvPr/>
        </p:nvGrpSpPr>
        <p:grpSpPr>
          <a:xfrm>
            <a:off x="899160" y="3940175"/>
            <a:ext cx="1983740" cy="975360"/>
            <a:chOff x="5952" y="4718"/>
            <a:chExt cx="3124" cy="1536"/>
          </a:xfrm>
        </p:grpSpPr>
        <p:pic>
          <p:nvPicPr>
            <p:cNvPr id="3" name="图片 2" descr="火车_#f4ea29_128_3636046"/>
            <p:cNvPicPr>
              <a:picLocks noChangeAspect="1"/>
            </p:cNvPicPr>
            <p:nvPr>
              <p:custDataLst>
                <p:tags r:id="rId7"/>
              </p:custDataLst>
            </p:nvPr>
          </p:nvPicPr>
          <p:blipFill>
            <a:blip r:embed="rId6"/>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8"/>
              </p:custDataLst>
            </p:nvPr>
          </p:nvPicPr>
          <p:blipFill>
            <a:blip r:embed="rId6"/>
            <a:stretch>
              <a:fillRect/>
            </a:stretch>
          </p:blipFill>
          <p:spPr>
            <a:xfrm flipH="1">
              <a:off x="5952" y="4718"/>
              <a:ext cx="1536" cy="1536"/>
            </a:xfrm>
            <a:prstGeom prst="rect">
              <a:avLst/>
            </a:prstGeom>
          </p:spPr>
        </p:pic>
      </p:grpSp>
      <p:grpSp>
        <p:nvGrpSpPr>
          <p:cNvPr id="2" name="组合 1"/>
          <p:cNvGrpSpPr/>
          <p:nvPr/>
        </p:nvGrpSpPr>
        <p:grpSpPr>
          <a:xfrm>
            <a:off x="7020560" y="173990"/>
            <a:ext cx="1946910" cy="736600"/>
            <a:chOff x="11056" y="274"/>
            <a:chExt cx="3066" cy="1160"/>
          </a:xfrm>
        </p:grpSpPr>
        <p:pic>
          <p:nvPicPr>
            <p:cNvPr id="6"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70" y="761"/>
              <a:ext cx="1253" cy="547"/>
            </a:xfrm>
            <a:prstGeom prst="rect">
              <a:avLst/>
            </a:prstGeom>
          </p:spPr>
        </p:pic>
        <p:pic>
          <p:nvPicPr>
            <p:cNvPr id="7"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89" y="274"/>
              <a:ext cx="858" cy="374"/>
            </a:xfrm>
            <a:prstGeom prst="rect">
              <a:avLst/>
            </a:prstGeom>
          </p:spPr>
        </p:pic>
        <p:pic>
          <p:nvPicPr>
            <p:cNvPr id="8"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56" y="648"/>
              <a:ext cx="1440" cy="787"/>
            </a:xfrm>
            <a:prstGeom prst="rect">
              <a:avLst/>
            </a:prstGeom>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 dur="50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0-#ppt_h/2"/>
                                          </p:val>
                                        </p:tav>
                                        <p:tav tm="100000">
                                          <p:val>
                                            <p:strVal val="#ppt_y"/>
                                          </p:val>
                                        </p:tav>
                                      </p:tavLst>
                                    </p:anim>
                                  </p:childTnLst>
                                </p:cTn>
                              </p:par>
                              <p:par>
                                <p:cTn id="9" presetID="42" presetClass="path" presetSubtype="0" dur="5000" fill="hold" nodeType="withEffect">
                                  <p:stCondLst>
                                    <p:cond delay="800"/>
                                  </p:stCondLst>
                                  <p:childTnLst>
                                    <p:animMotion origin="layout" path="M -1.94444E-06 -1.66873E-06 L -0.68298 -0.00154" pathEditMode="relative" rAng="0" ptsTypes="AA">
                                      <p:cBhvr>
                                        <p:cTn id="10" dur="5000" fill="hold"/>
                                        <p:tgtEl>
                                          <p:spTgt spid="62"/>
                                        </p:tgtEl>
                                        <p:attrNameLst>
                                          <p:attrName>ppt_x</p:attrName>
                                          <p:attrName>ppt_y</p:attrName>
                                        </p:attrNameLst>
                                      </p:cBhvr>
                                      <p:rCtr x="-34149" y="-93"/>
                                    </p:animMotion>
                                  </p:childTnLst>
                                </p:cTn>
                              </p:par>
                              <p:par>
                                <p:cTn id="11" presetID="42" presetClass="path" presetSubtype="0" dur="5000" fill="hold" nodeType="withEffect">
                                  <p:stCondLst>
                                    <p:cond delay="900"/>
                                  </p:stCondLst>
                                  <p:childTnLst>
                                    <p:animMotion origin="layout" path="M -0.0316 -4.25216E-06 L -0.61059 -4.25216E-06" pathEditMode="relative" rAng="0" ptsTypes="AA">
                                      <p:cBhvr>
                                        <p:cTn id="12" dur="5000" fill="hold"/>
                                        <p:tgtEl>
                                          <p:spTgt spid="60"/>
                                        </p:tgtEl>
                                        <p:attrNameLst>
                                          <p:attrName>ppt_x</p:attrName>
                                          <p:attrName>ppt_y</p:attrName>
                                        </p:attrNameLst>
                                      </p:cBhvr>
                                      <p:rCtr x="-28958" y="0"/>
                                    </p:animMotion>
                                  </p:childTnLst>
                                </p:cTn>
                              </p:par>
                              <p:par>
                                <p:cTn id="13" presetID="42" presetClass="path" presetSubtype="0" dur="5000" fill="hold" nodeType="withEffect">
                                  <p:stCondLst>
                                    <p:cond delay="900"/>
                                  </p:stCondLst>
                                  <p:childTnLst>
                                    <p:animMotion origin="layout" path="M -1.94444E-06 -5.19159E-07 L -0.63107 0.00742" pathEditMode="relative" rAng="0" ptsTypes="AA">
                                      <p:cBhvr>
                                        <p:cTn id="14" dur="5000" fill="hold"/>
                                        <p:tgtEl>
                                          <p:spTgt spid="19"/>
                                        </p:tgtEl>
                                        <p:attrNameLst>
                                          <p:attrName>ppt_x</p:attrName>
                                          <p:attrName>ppt_y</p:attrName>
                                        </p:attrNameLst>
                                      </p:cBhvr>
                                      <p:rCtr x="-31563" y="371"/>
                                    </p:animMotion>
                                  </p:childTnLst>
                                </p:cTn>
                              </p:par>
                              <p:par>
                                <p:cTn id="15" presetID="53" presetClass="entr" presetSubtype="16" dur="2300" fill="hold" grpId="0" nodeType="withEffect">
                                  <p:stCondLst>
                                    <p:cond delay="900"/>
                                  </p:stCondLst>
                                  <p:childTnLst>
                                    <p:set>
                                      <p:cBhvr>
                                        <p:cTn id="16" dur="1" fill="hold">
                                          <p:stCondLst>
                                            <p:cond delay="0"/>
                                          </p:stCondLst>
                                        </p:cTn>
                                        <p:tgtEl>
                                          <p:spTgt spid="18"/>
                                        </p:tgtEl>
                                        <p:attrNameLst>
                                          <p:attrName>style.visibility</p:attrName>
                                        </p:attrNameLst>
                                      </p:cBhvr>
                                      <p:to>
                                        <p:strVal val="visible"/>
                                      </p:to>
                                    </p:set>
                                    <p:anim calcmode="lin" valueType="num">
                                      <p:cBhvr>
                                        <p:cTn id="17" dur="2300" fill="hold"/>
                                        <p:tgtEl>
                                          <p:spTgt spid="18"/>
                                        </p:tgtEl>
                                        <p:attrNameLst>
                                          <p:attrName>ppt_w</p:attrName>
                                        </p:attrNameLst>
                                      </p:cBhvr>
                                      <p:tavLst>
                                        <p:tav tm="0">
                                          <p:val>
                                            <p:fltVal val="0"/>
                                          </p:val>
                                        </p:tav>
                                        <p:tav tm="100000">
                                          <p:val>
                                            <p:strVal val="#ppt_w"/>
                                          </p:val>
                                        </p:tav>
                                      </p:tavLst>
                                    </p:anim>
                                    <p:anim calcmode="lin" valueType="num">
                                      <p:cBhvr>
                                        <p:cTn id="18" dur="2300" fill="hold"/>
                                        <p:tgtEl>
                                          <p:spTgt spid="18"/>
                                        </p:tgtEl>
                                        <p:attrNameLst>
                                          <p:attrName>ppt_h</p:attrName>
                                        </p:attrNameLst>
                                      </p:cBhvr>
                                      <p:tavLst>
                                        <p:tav tm="0">
                                          <p:val>
                                            <p:fltVal val="0"/>
                                          </p:val>
                                        </p:tav>
                                        <p:tav tm="100000">
                                          <p:val>
                                            <p:strVal val="#ppt_h"/>
                                          </p:val>
                                        </p:tav>
                                      </p:tavLst>
                                    </p:anim>
                                    <p:animEffect transition="in" filter="fade">
                                      <p:cBhvr>
                                        <p:cTn id="19" dur="23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0"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4">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19"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sp>
        <p:nvSpPr>
          <p:cNvPr id="2" name="文本框 1"/>
          <p:cNvSpPr txBox="1"/>
          <p:nvPr/>
        </p:nvSpPr>
        <p:spPr>
          <a:xfrm>
            <a:off x="5652135" y="1347470"/>
            <a:ext cx="2806700" cy="132207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457200"/>
            <a:r>
              <a:rPr lang="zh-CN" altLang="en-US" sz="2000">
                <a:solidFill>
                  <a:schemeClr val="bg1"/>
                </a:solidFill>
              </a:rPr>
              <a:t>尝试了解城市轨道交通车站安全门电源系统是如何给各个设备供电的。</a:t>
            </a:r>
            <a:endParaRPr lang="zh-CN" altLang="en-US" sz="2000">
              <a:solidFill>
                <a:schemeClr val="bg1"/>
              </a:solidFill>
            </a:endParaRPr>
          </a:p>
        </p:txBody>
      </p:sp>
      <p:sp>
        <p:nvSpPr>
          <p:cNvPr id="4" name="文本框 3"/>
          <p:cNvSpPr txBox="1"/>
          <p:nvPr/>
        </p:nvSpPr>
        <p:spPr>
          <a:xfrm>
            <a:off x="1619885" y="3794125"/>
            <a:ext cx="2315845" cy="3067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chemeClr val="bg1"/>
                </a:solidFill>
                <a:sym typeface="+mn-ea"/>
              </a:rPr>
              <a:t>安全门电源系统原理图</a:t>
            </a:r>
            <a:endParaRPr lang="zh-CN" altLang="en-US" sz="1400">
              <a:solidFill>
                <a:schemeClr val="bg1"/>
              </a:solidFill>
              <a:sym typeface="+mn-ea"/>
            </a:endParaRPr>
          </a:p>
        </p:txBody>
      </p:sp>
      <p:grpSp>
        <p:nvGrpSpPr>
          <p:cNvPr id="6" name="组合 5"/>
          <p:cNvGrpSpPr/>
          <p:nvPr/>
        </p:nvGrpSpPr>
        <p:grpSpPr>
          <a:xfrm>
            <a:off x="3347720" y="3940175"/>
            <a:ext cx="1983740" cy="975360"/>
            <a:chOff x="5952" y="4718"/>
            <a:chExt cx="3124" cy="1536"/>
          </a:xfrm>
        </p:grpSpPr>
        <p:pic>
          <p:nvPicPr>
            <p:cNvPr id="7" name="图片 6" descr="火车_#f4ea29_128_3636046"/>
            <p:cNvPicPr>
              <a:picLocks noChangeAspect="1"/>
            </p:cNvPicPr>
            <p:nvPr>
              <p:custDataLst>
                <p:tags r:id="rId6"/>
              </p:custDataLst>
            </p:nvPr>
          </p:nvPicPr>
          <p:blipFill>
            <a:blip r:embed="rId5"/>
            <a:stretch>
              <a:fillRect/>
            </a:stretch>
          </p:blipFill>
          <p:spPr>
            <a:xfrm>
              <a:off x="7540" y="4718"/>
              <a:ext cx="1536" cy="1536"/>
            </a:xfrm>
            <a:prstGeom prst="rect">
              <a:avLst/>
            </a:prstGeom>
          </p:spPr>
        </p:pic>
        <p:pic>
          <p:nvPicPr>
            <p:cNvPr id="8" name="图片 7" descr="火车_#f4ea29_128_3636046"/>
            <p:cNvPicPr>
              <a:picLocks noChangeAspect="1"/>
            </p:cNvPicPr>
            <p:nvPr>
              <p:custDataLst>
                <p:tags r:id="rId7"/>
              </p:custDataLst>
            </p:nvPr>
          </p:nvPicPr>
          <p:blipFill>
            <a:blip r:embed="rId5"/>
            <a:stretch>
              <a:fillRect/>
            </a:stretch>
          </p:blipFill>
          <p:spPr>
            <a:xfrm flipH="1">
              <a:off x="5952" y="4718"/>
              <a:ext cx="1536" cy="1536"/>
            </a:xfrm>
            <a:prstGeom prst="rect">
              <a:avLst/>
            </a:prstGeom>
          </p:spPr>
        </p:pic>
      </p:grpSp>
      <p:pic>
        <p:nvPicPr>
          <p:cNvPr id="3" name="图片 -2147482473" descr="9号线屏蔽门用户需求书附图2014-8-12_05"/>
          <p:cNvPicPr>
            <a:picLocks noChangeAspect="1"/>
          </p:cNvPicPr>
          <p:nvPr/>
        </p:nvPicPr>
        <p:blipFill>
          <a:blip r:embed="rId8"/>
          <a:srcRect l="13057" t="8418" r="15936" b="22267"/>
          <a:stretch>
            <a:fillRect/>
          </a:stretch>
        </p:blipFill>
        <p:spPr>
          <a:xfrm>
            <a:off x="294005" y="483235"/>
            <a:ext cx="4652645" cy="3212465"/>
          </a:xfrm>
          <a:prstGeom prst="rect">
            <a:avLst/>
          </a:prstGeom>
          <a:noFill/>
          <a:ln w="9525">
            <a:noFill/>
          </a:ln>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path" presetSubtype="0" dur="5000" fill="hold" nodeType="withEffect">
                                  <p:stCondLst>
                                    <p:cond delay="800"/>
                                  </p:stCondLst>
                                  <p:childTnLst>
                                    <p:animMotion origin="layout" path="M -1.94444E-06 -1.66873E-06 L -0.68298 -0.00154" pathEditMode="relative" rAng="0" ptsTypes="AA">
                                      <p:cBhvr>
                                        <p:cTn id="6" dur="5000" fill="hold"/>
                                        <p:tgtEl>
                                          <p:spTgt spid="62"/>
                                        </p:tgtEl>
                                        <p:attrNameLst>
                                          <p:attrName>ppt_x</p:attrName>
                                          <p:attrName>ppt_y</p:attrName>
                                        </p:attrNameLst>
                                      </p:cBhvr>
                                      <p:rCtr x="-34149" y="-93"/>
                                    </p:animMotion>
                                  </p:childTnLst>
                                </p:cTn>
                              </p:par>
                              <p:par>
                                <p:cTn id="7" presetID="42" presetClass="path" presetSubtype="0" dur="5000" fill="hold" nodeType="withEffect">
                                  <p:stCondLst>
                                    <p:cond delay="900"/>
                                  </p:stCondLst>
                                  <p:childTnLst>
                                    <p:animMotion origin="layout" path="M -0.0316 -4.25216E-06 L -0.61059 -4.25216E-06" pathEditMode="relative" rAng="0" ptsTypes="AA">
                                      <p:cBhvr>
                                        <p:cTn id="8" dur="5000" fill="hold"/>
                                        <p:tgtEl>
                                          <p:spTgt spid="60"/>
                                        </p:tgtEl>
                                        <p:attrNameLst>
                                          <p:attrName>ppt_x</p:attrName>
                                          <p:attrName>ppt_y</p:attrName>
                                        </p:attrNameLst>
                                      </p:cBhvr>
                                      <p:rCtr x="-28958" y="0"/>
                                    </p:animMotion>
                                  </p:childTnLst>
                                </p:cTn>
                              </p:par>
                              <p:par>
                                <p:cTn id="9" presetID="42" presetClass="path" presetSubtype="0" dur="5000" fill="hold" nodeType="withEffect">
                                  <p:stCondLst>
                                    <p:cond delay="900"/>
                                  </p:stCondLst>
                                  <p:childTnLst>
                                    <p:animMotion origin="layout" path="M -1.94444E-06 -5.19159E-07 L -0.63107 0.00742" pathEditMode="relative" rAng="0" ptsTypes="AA">
                                      <p:cBhvr>
                                        <p:cTn id="10" dur="5000" fill="hold"/>
                                        <p:tgtEl>
                                          <p:spTgt spid="19"/>
                                        </p:tgtEl>
                                        <p:attrNameLst>
                                          <p:attrName>ppt_x</p:attrName>
                                          <p:attrName>ppt_y</p:attrName>
                                        </p:attrNameLst>
                                      </p:cBhvr>
                                      <p:rCtr x="-31563" y="371"/>
                                    </p:animMotion>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4" presetClass="entr" presetSubtype="16" dur="200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ox(in)">
                                      <p:cBhvr>
                                        <p:cTn id="15" dur="2000"/>
                                        <p:tgtEl>
                                          <p:spTgt spid="3"/>
                                        </p:tgtEl>
                                      </p:cBhvr>
                                    </p:animEffect>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18" presetClass="entr" presetSubtype="12" dur="50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strips(downLeft)">
                                      <p:cBhvr>
                                        <p:cTn id="20" dur="500"/>
                                        <p:tgtEl>
                                          <p:spTgt spid="4"/>
                                        </p:tgtEl>
                                      </p:cBhvr>
                                    </p:animEffect>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 presetClass="entr" presetSubtype="10" dur="50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checkerboard(across)">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0"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4">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16" name="TextBox 15"/>
          <p:cNvSpPr txBox="1"/>
          <p:nvPr/>
        </p:nvSpPr>
        <p:spPr>
          <a:xfrm>
            <a:off x="323153" y="199544"/>
            <a:ext cx="2621280" cy="82994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800" b="1">
                <a:solidFill>
                  <a:schemeClr val="bg1"/>
                </a:solidFill>
                <a:latin typeface="微软雅黑" panose="020b0503020204020204" pitchFamily="34" charset="-122"/>
                <a:ea typeface="微软雅黑" panose="020b0503020204020204" pitchFamily="34" charset="-122"/>
              </a:rPr>
              <a:t>学习目标</a:t>
            </a:r>
            <a:endParaRPr lang="zh-CN" altLang="en-US" sz="4800" b="1">
              <a:solidFill>
                <a:schemeClr val="bg1"/>
              </a:solidFill>
              <a:latin typeface="微软雅黑" panose="020b0503020204020204" pitchFamily="34" charset="-122"/>
              <a:ea typeface="微软雅黑" panose="020b0503020204020204" pitchFamily="34" charset="-122"/>
            </a:endParaRPr>
          </a:p>
        </p:txBody>
      </p:sp>
      <p:sp>
        <p:nvSpPr>
          <p:cNvPr id="17" name="矩形 16"/>
          <p:cNvSpPr/>
          <p:nvPr/>
        </p:nvSpPr>
        <p:spPr>
          <a:xfrm>
            <a:off x="3330002" y="810345"/>
            <a:ext cx="309880" cy="645160"/>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3600">
              <a:solidFill>
                <a:schemeClr val="bg1">
                  <a:alpha val="42000"/>
                </a:schemeClr>
              </a:solidFill>
              <a:latin typeface="Impact" panose="020b0806030902050204" pitchFamily="34" charset="0"/>
            </a:endParaRPr>
          </a:p>
        </p:txBody>
      </p:sp>
      <p:pic>
        <p:nvPicPr>
          <p:cNvPr id="19"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7" name="组合 6"/>
          <p:cNvGrpSpPr/>
          <p:nvPr/>
        </p:nvGrpSpPr>
        <p:grpSpPr>
          <a:xfrm>
            <a:off x="331232" y="1633193"/>
            <a:ext cx="6866890" cy="583565"/>
            <a:chOff x="2657710" y="2324211"/>
            <a:chExt cx="6866890" cy="583565"/>
          </a:xfrm>
        </p:grpSpPr>
        <p:sp>
          <p:nvSpPr>
            <p:cNvPr id="22" name="矩形 21"/>
            <p:cNvSpPr/>
            <p:nvPr/>
          </p:nvSpPr>
          <p:spPr>
            <a:xfrm>
              <a:off x="2657710" y="2324211"/>
              <a:ext cx="686406"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02.</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23" name="TextBox 22"/>
            <p:cNvSpPr txBox="1"/>
            <p:nvPr/>
          </p:nvSpPr>
          <p:spPr>
            <a:xfrm>
              <a:off x="3225400" y="2368026"/>
              <a:ext cx="6299200"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 </a:t>
              </a:r>
              <a:r>
                <a:rPr lang="zh-CN" altLang="en-US" sz="2000">
                  <a:solidFill>
                    <a:schemeClr val="bg1"/>
                  </a:solidFill>
                  <a:latin typeface="微软雅黑" panose="020b0503020204020204" pitchFamily="34" charset="-122"/>
                  <a:ea typeface="微软雅黑" panose="020b0503020204020204" pitchFamily="34" charset="-122"/>
                </a:rPr>
                <a:t>能掌握城市轨道交通车站安全门电源系统的结构组成；</a:t>
              </a:r>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24" name="组合 23"/>
            <p:cNvGrpSpPr/>
            <p:nvPr/>
          </p:nvGrpSpPr>
          <p:grpSpPr>
            <a:xfrm>
              <a:off x="3203848" y="2696288"/>
              <a:ext cx="3179873" cy="72008"/>
              <a:chOff x="3203848" y="2067694"/>
              <a:chExt cx="3179873" cy="72008"/>
            </a:xfrm>
          </p:grpSpPr>
          <p:cxnSp>
            <p:nvCxnSpPr>
              <p:cNvPr id="25" name="直接连接符 24"/>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26" name="等腰三角形 25"/>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28" name="组合 27"/>
          <p:cNvGrpSpPr/>
          <p:nvPr/>
        </p:nvGrpSpPr>
        <p:grpSpPr>
          <a:xfrm>
            <a:off x="322342" y="2217098"/>
            <a:ext cx="6423025" cy="583565"/>
            <a:chOff x="2674855" y="2329291"/>
            <a:chExt cx="6423025" cy="583565"/>
          </a:xfrm>
        </p:grpSpPr>
        <p:sp>
          <p:nvSpPr>
            <p:cNvPr id="29" name="矩形 28"/>
            <p:cNvSpPr/>
            <p:nvPr/>
          </p:nvSpPr>
          <p:spPr>
            <a:xfrm>
              <a:off x="2674855" y="2329291"/>
              <a:ext cx="697627"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03.</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30" name="TextBox 29"/>
            <p:cNvSpPr txBox="1"/>
            <p:nvPr/>
          </p:nvSpPr>
          <p:spPr>
            <a:xfrm>
              <a:off x="3251435" y="2356596"/>
              <a:ext cx="5846445"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a:solidFill>
                    <a:schemeClr val="bg1"/>
                  </a:solidFill>
                  <a:latin typeface="微软雅黑" panose="020b0503020204020204" pitchFamily="34" charset="-122"/>
                  <a:ea typeface="微软雅黑" panose="020b0503020204020204" pitchFamily="34" charset="-122"/>
                </a:rPr>
                <a:t>能掌握城市轨道交通车站安全门电源系统技术要求；</a:t>
              </a:r>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31" name="组合 30"/>
            <p:cNvGrpSpPr/>
            <p:nvPr/>
          </p:nvGrpSpPr>
          <p:grpSpPr>
            <a:xfrm>
              <a:off x="3203848" y="2696288"/>
              <a:ext cx="3179873" cy="72008"/>
              <a:chOff x="3203848" y="2067694"/>
              <a:chExt cx="3179873" cy="72008"/>
            </a:xfrm>
          </p:grpSpPr>
          <p:cxnSp>
            <p:nvCxnSpPr>
              <p:cNvPr id="32" name="直接连接符 31"/>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3" name="等腰三角形 32"/>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34" name="组合 33"/>
          <p:cNvGrpSpPr/>
          <p:nvPr/>
        </p:nvGrpSpPr>
        <p:grpSpPr>
          <a:xfrm>
            <a:off x="305197" y="2794653"/>
            <a:ext cx="6541135" cy="583565"/>
            <a:chOff x="2687555" y="2298176"/>
            <a:chExt cx="6541135" cy="583565"/>
          </a:xfrm>
        </p:grpSpPr>
        <p:sp>
          <p:nvSpPr>
            <p:cNvPr id="35" name="矩形 34"/>
            <p:cNvSpPr/>
            <p:nvPr/>
          </p:nvSpPr>
          <p:spPr>
            <a:xfrm>
              <a:off x="2687555" y="2298176"/>
              <a:ext cx="684803"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04.</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36" name="TextBox 35"/>
            <p:cNvSpPr txBox="1"/>
            <p:nvPr/>
          </p:nvSpPr>
          <p:spPr>
            <a:xfrm>
              <a:off x="3225400" y="2368026"/>
              <a:ext cx="6003290"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 </a:t>
              </a:r>
              <a:r>
                <a:rPr lang="zh-CN" altLang="en-US" sz="2000">
                  <a:solidFill>
                    <a:schemeClr val="bg1"/>
                  </a:solidFill>
                  <a:latin typeface="微软雅黑" panose="020b0503020204020204" pitchFamily="34" charset="-122"/>
                  <a:ea typeface="微软雅黑" panose="020b0503020204020204" pitchFamily="34" charset="-122"/>
                </a:rPr>
                <a:t>能理解安全门电源方案；</a:t>
              </a:r>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37" name="组合 36"/>
            <p:cNvGrpSpPr/>
            <p:nvPr/>
          </p:nvGrpSpPr>
          <p:grpSpPr>
            <a:xfrm>
              <a:off x="3203848" y="2696288"/>
              <a:ext cx="3179873" cy="72008"/>
              <a:chOff x="3203848" y="2067694"/>
              <a:chExt cx="3179873" cy="72008"/>
            </a:xfrm>
          </p:grpSpPr>
          <p:cxnSp>
            <p:nvCxnSpPr>
              <p:cNvPr id="38" name="直接连接符 37"/>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9" name="等腰三角形 38"/>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8" name="组合 7"/>
          <p:cNvGrpSpPr/>
          <p:nvPr/>
        </p:nvGrpSpPr>
        <p:grpSpPr>
          <a:xfrm>
            <a:off x="5075555" y="3940175"/>
            <a:ext cx="1983740" cy="975360"/>
            <a:chOff x="5952" y="4718"/>
            <a:chExt cx="3124" cy="1536"/>
          </a:xfrm>
        </p:grpSpPr>
        <p:pic>
          <p:nvPicPr>
            <p:cNvPr id="9" name="图片 8" descr="火车_#f4ea29_128_3636046"/>
            <p:cNvPicPr>
              <a:picLocks noChangeAspect="1"/>
            </p:cNvPicPr>
            <p:nvPr>
              <p:custDataLst>
                <p:tags r:id="rId6"/>
              </p:custDataLst>
            </p:nvPr>
          </p:nvPicPr>
          <p:blipFill>
            <a:blip r:embed="rId5"/>
            <a:stretch>
              <a:fillRect/>
            </a:stretch>
          </p:blipFill>
          <p:spPr>
            <a:xfrm>
              <a:off x="7540" y="4718"/>
              <a:ext cx="1536" cy="1536"/>
            </a:xfrm>
            <a:prstGeom prst="rect">
              <a:avLst/>
            </a:prstGeom>
          </p:spPr>
        </p:pic>
        <p:pic>
          <p:nvPicPr>
            <p:cNvPr id="10" name="图片 9" descr="火车_#f4ea29_128_3636046"/>
            <p:cNvPicPr>
              <a:picLocks noChangeAspect="1"/>
            </p:cNvPicPr>
            <p:nvPr>
              <p:custDataLst>
                <p:tags r:id="rId7"/>
              </p:custDataLst>
            </p:nvPr>
          </p:nvPicPr>
          <p:blipFill>
            <a:blip r:embed="rId5"/>
            <a:stretch>
              <a:fillRect/>
            </a:stretch>
          </p:blipFill>
          <p:spPr>
            <a:xfrm flipH="1">
              <a:off x="5952" y="4718"/>
              <a:ext cx="1536" cy="1536"/>
            </a:xfrm>
            <a:prstGeom prst="rect">
              <a:avLst/>
            </a:prstGeom>
          </p:spPr>
        </p:pic>
      </p:grpSp>
      <p:grpSp>
        <p:nvGrpSpPr>
          <p:cNvPr id="2" name="组合 1"/>
          <p:cNvGrpSpPr/>
          <p:nvPr/>
        </p:nvGrpSpPr>
        <p:grpSpPr>
          <a:xfrm>
            <a:off x="7020560" y="173990"/>
            <a:ext cx="1946910" cy="736600"/>
            <a:chOff x="11056" y="274"/>
            <a:chExt cx="3066" cy="1160"/>
          </a:xfrm>
        </p:grpSpPr>
        <p:pic>
          <p:nvPicPr>
            <p:cNvPr id="11"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70" y="761"/>
              <a:ext cx="1253" cy="547"/>
            </a:xfrm>
            <a:prstGeom prst="rect">
              <a:avLst/>
            </a:prstGeom>
          </p:spPr>
        </p:pic>
        <p:pic>
          <p:nvPicPr>
            <p:cNvPr id="1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89" y="274"/>
              <a:ext cx="858" cy="374"/>
            </a:xfrm>
            <a:prstGeom prst="rect">
              <a:avLst/>
            </a:prstGeom>
          </p:spPr>
        </p:pic>
        <p:pic>
          <p:nvPicPr>
            <p:cNvPr id="13"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56" y="648"/>
              <a:ext cx="1440" cy="787"/>
            </a:xfrm>
            <a:prstGeom prst="rect">
              <a:avLst/>
            </a:prstGeom>
          </p:spPr>
        </p:pic>
      </p:grpSp>
      <p:sp>
        <p:nvSpPr>
          <p:cNvPr id="14" name="文本框 13"/>
          <p:cNvSpPr txBox="1"/>
          <p:nvPr/>
        </p:nvSpPr>
        <p:spPr>
          <a:xfrm>
            <a:off x="455930" y="3818255"/>
            <a:ext cx="58737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pSp>
        <p:nvGrpSpPr>
          <p:cNvPr id="41" name="组合 40"/>
          <p:cNvGrpSpPr/>
          <p:nvPr/>
        </p:nvGrpSpPr>
        <p:grpSpPr>
          <a:xfrm>
            <a:off x="305197" y="3407678"/>
            <a:ext cx="8535670" cy="583565"/>
            <a:chOff x="2657710" y="1695617"/>
            <a:chExt cx="8535670" cy="583565"/>
          </a:xfrm>
        </p:grpSpPr>
        <p:sp>
          <p:nvSpPr>
            <p:cNvPr id="42" name="矩形 41"/>
            <p:cNvSpPr/>
            <p:nvPr>
              <p:custDataLst>
                <p:tags r:id="rId8"/>
              </p:custDataLst>
            </p:nvPr>
          </p:nvSpPr>
          <p:spPr>
            <a:xfrm>
              <a:off x="2657710" y="1695617"/>
              <a:ext cx="636713"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05.</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43" name="TextBox 20"/>
            <p:cNvSpPr txBox="1"/>
            <p:nvPr>
              <p:custDataLst>
                <p:tags r:id="rId9"/>
              </p:custDataLst>
            </p:nvPr>
          </p:nvSpPr>
          <p:spPr>
            <a:xfrm>
              <a:off x="3225400" y="1739432"/>
              <a:ext cx="7967980"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a:solidFill>
                    <a:schemeClr val="bg1"/>
                  </a:solidFill>
                  <a:latin typeface="微软雅黑" panose="020b0503020204020204" pitchFamily="34" charset="-122"/>
                  <a:ea typeface="微软雅黑" panose="020b0503020204020204" pitchFamily="34" charset="-122"/>
                </a:rPr>
                <a:t>了解城市轨道交通车站安全门电源系统附属设施的功能与技术要求。</a:t>
              </a:r>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44" name="组合 43"/>
            <p:cNvGrpSpPr/>
            <p:nvPr/>
          </p:nvGrpSpPr>
          <p:grpSpPr>
            <a:xfrm>
              <a:off x="3203848" y="2067694"/>
              <a:ext cx="3179873" cy="72008"/>
              <a:chOff x="3203848" y="2067694"/>
              <a:chExt cx="3179873" cy="72008"/>
            </a:xfrm>
          </p:grpSpPr>
          <p:cxnSp>
            <p:nvCxnSpPr>
              <p:cNvPr id="45" name="直接连接符 44"/>
              <p:cNvCxnSpPr/>
              <p:nvPr>
                <p:custDataLst>
                  <p:tags r:id="rId10"/>
                </p:custDataLst>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46" name="等腰三角形 45"/>
              <p:cNvSpPr/>
              <p:nvPr>
                <p:custDataLst>
                  <p:tags r:id="rId11"/>
                </p:custDataLst>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18" name="组合 17"/>
          <p:cNvGrpSpPr/>
          <p:nvPr/>
        </p:nvGrpSpPr>
        <p:grpSpPr>
          <a:xfrm>
            <a:off x="327025" y="1036955"/>
            <a:ext cx="7489190" cy="595630"/>
            <a:chOff x="515" y="1633"/>
            <a:chExt cx="11794" cy="938"/>
          </a:xfrm>
        </p:grpSpPr>
        <p:grpSp>
          <p:nvGrpSpPr>
            <p:cNvPr id="6" name="组合 5"/>
            <p:cNvGrpSpPr/>
            <p:nvPr/>
          </p:nvGrpSpPr>
          <p:grpSpPr>
            <a:xfrm>
              <a:off x="515" y="1653"/>
              <a:ext cx="11794" cy="919"/>
              <a:chOff x="2657710" y="1695617"/>
              <a:chExt cx="7489190" cy="583565"/>
            </a:xfrm>
          </p:grpSpPr>
          <p:sp>
            <p:nvSpPr>
              <p:cNvPr id="20" name="矩形 19"/>
              <p:cNvSpPr/>
              <p:nvPr/>
            </p:nvSpPr>
            <p:spPr>
              <a:xfrm>
                <a:off x="2657710" y="1695617"/>
                <a:ext cx="636713"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01.</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21" name="TextBox 20"/>
              <p:cNvSpPr txBox="1"/>
              <p:nvPr/>
            </p:nvSpPr>
            <p:spPr>
              <a:xfrm>
                <a:off x="3225400" y="1739432"/>
                <a:ext cx="6921500"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203848" y="2067694"/>
                <a:ext cx="6650990" cy="72008"/>
                <a:chOff x="3203848" y="2067694"/>
                <a:chExt cx="6650990" cy="72008"/>
              </a:xfrm>
            </p:grpSpPr>
            <p:cxnSp>
              <p:nvCxnSpPr>
                <p:cNvPr id="3" name="直接连接符 2"/>
                <p:cNvCxnSpPr/>
                <p:nvPr/>
              </p:nvCxnSpPr>
              <p:spPr>
                <a:xfrm flipV="1">
                  <a:off x="3203848" y="2137162"/>
                  <a:ext cx="6650990" cy="254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等腰三角形 3"/>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sp>
          <p:nvSpPr>
            <p:cNvPr id="47" name="文本框 46"/>
            <p:cNvSpPr txBox="1"/>
            <p:nvPr/>
          </p:nvSpPr>
          <p:spPr>
            <a:xfrm>
              <a:off x="1483" y="1633"/>
              <a:ext cx="9946" cy="628"/>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a:solidFill>
                    <a:schemeClr val="bg1"/>
                  </a:solidFill>
                  <a:latin typeface="微软雅黑" panose="020b0503020204020204" pitchFamily="34" charset="-122"/>
                  <a:ea typeface="微软雅黑" panose="020b0503020204020204" pitchFamily="34" charset="-122"/>
                </a:rPr>
                <a:t>能掌握城市轨道交通车站安全门电源系统的供电要求；</a:t>
              </a:r>
              <a:endParaRPr lang="zh-CN" altLang="en-US" sz="2000">
                <a:solidFill>
                  <a:schemeClr val="bg1"/>
                </a:solidFill>
                <a:latin typeface="微软雅黑" panose="020b0503020204020204" pitchFamily="34" charset="-122"/>
                <a:ea typeface="微软雅黑" panose="020b0503020204020204"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1" dur="500" fill="hold" grpId="0" nodeType="withEffect">
                                  <p:stCondLst>
                                    <p:cond delay="30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0-#ppt_h/2"/>
                                          </p:val>
                                        </p:tav>
                                        <p:tav tm="100000">
                                          <p:val>
                                            <p:strVal val="#ppt_y"/>
                                          </p:val>
                                        </p:tav>
                                      </p:tavLst>
                                    </p:anim>
                                  </p:childTnLst>
                                </p:cTn>
                              </p:par>
                              <p:par>
                                <p:cTn id="9" presetID="42" presetClass="path" presetSubtype="0" dur="5000" fill="hold" nodeType="withEffect">
                                  <p:stCondLst>
                                    <p:cond delay="800"/>
                                  </p:stCondLst>
                                  <p:childTnLst>
                                    <p:animMotion origin="layout" path="M -1.94444E-06 -1.66873E-06 L -0.68298 -0.00154" pathEditMode="relative" rAng="0" ptsTypes="AA">
                                      <p:cBhvr>
                                        <p:cTn id="10" dur="5000" fill="hold"/>
                                        <p:tgtEl>
                                          <p:spTgt spid="62"/>
                                        </p:tgtEl>
                                        <p:attrNameLst>
                                          <p:attrName>ppt_x</p:attrName>
                                          <p:attrName>ppt_y</p:attrName>
                                        </p:attrNameLst>
                                      </p:cBhvr>
                                      <p:rCtr x="-34149" y="-93"/>
                                    </p:animMotion>
                                  </p:childTnLst>
                                </p:cTn>
                              </p:par>
                              <p:par>
                                <p:cTn id="11" presetID="42" presetClass="path" presetSubtype="0" dur="5000" fill="hold" nodeType="withEffect">
                                  <p:stCondLst>
                                    <p:cond delay="900"/>
                                  </p:stCondLst>
                                  <p:childTnLst>
                                    <p:animMotion origin="layout" path="M -0.0316 -4.25216E-06 L -0.61059 -4.25216E-06" pathEditMode="relative" rAng="0" ptsTypes="AA">
                                      <p:cBhvr>
                                        <p:cTn id="12" dur="5000" fill="hold"/>
                                        <p:tgtEl>
                                          <p:spTgt spid="60"/>
                                        </p:tgtEl>
                                        <p:attrNameLst>
                                          <p:attrName>ppt_x</p:attrName>
                                          <p:attrName>ppt_y</p:attrName>
                                        </p:attrNameLst>
                                      </p:cBhvr>
                                      <p:rCtr x="-28958" y="0"/>
                                    </p:animMotion>
                                  </p:childTnLst>
                                </p:cTn>
                              </p:par>
                              <p:par>
                                <p:cTn id="13" presetID="42" presetClass="path" presetSubtype="0" dur="5000" fill="hold" nodeType="withEffect">
                                  <p:stCondLst>
                                    <p:cond delay="900"/>
                                  </p:stCondLst>
                                  <p:childTnLst>
                                    <p:animMotion origin="layout" path="M -1.94444E-06 -5.19159E-07 L -0.63107 0.00742" pathEditMode="relative" rAng="0" ptsTypes="AA">
                                      <p:cBhvr>
                                        <p:cTn id="14" dur="5000" fill="hold"/>
                                        <p:tgtEl>
                                          <p:spTgt spid="19"/>
                                        </p:tgtEl>
                                        <p:attrNameLst>
                                          <p:attrName>ppt_x</p:attrName>
                                          <p:attrName>ppt_y</p:attrName>
                                        </p:attrNameLst>
                                      </p:cBhvr>
                                      <p:rCtr x="-31563" y="371"/>
                                    </p:animMotion>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9" presetClass="entr" presetSubtype="0" dur="100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p:cTn id="19" dur="1000" fill="hold"/>
                                        <p:tgtEl>
                                          <p:spTgt spid="18"/>
                                        </p:tgtEl>
                                        <p:attrNameLst>
                                          <p:attrName>ppt_x</p:attrName>
                                        </p:attrNameLst>
                                      </p:cBhvr>
                                      <p:tavLst>
                                        <p:tav tm="0">
                                          <p:val>
                                            <p:strVal val="#ppt_x-.2"/>
                                          </p:val>
                                        </p:tav>
                                        <p:tav tm="100000">
                                          <p:val>
                                            <p:strVal val="#ppt_x"/>
                                          </p:val>
                                        </p:tav>
                                      </p:tavLst>
                                    </p:anim>
                                    <p:anim calcmode="lin" valueType="num">
                                      <p:cBhvr>
                                        <p:cTn id="20" dur="1000" fill="hold"/>
                                        <p:tgtEl>
                                          <p:spTgt spid="18"/>
                                        </p:tgtEl>
                                        <p:attrNameLst>
                                          <p:attrName>ppt_y</p:attrName>
                                        </p:attrNameLst>
                                      </p:cBhvr>
                                      <p:tavLst>
                                        <p:tav tm="0">
                                          <p:val>
                                            <p:strVal val="#ppt_y"/>
                                          </p:val>
                                        </p:tav>
                                        <p:tav tm="100000">
                                          <p:val>
                                            <p:strVal val="#ppt_y"/>
                                          </p:val>
                                        </p:tav>
                                      </p:tavLst>
                                    </p:anim>
                                    <p:animEffect transition="in" filter="wipe(right)" prLst="gradientSize: 0.1">
                                      <p:cBhvr>
                                        <p:cTn id="21" dur="1000"/>
                                        <p:tgtEl>
                                          <p:spTgt spid="18"/>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29" presetClass="entr" presetSubtype="0" dur="1000"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1000" fill="hold"/>
                                        <p:tgtEl>
                                          <p:spTgt spid="7"/>
                                        </p:tgtEl>
                                        <p:attrNameLst>
                                          <p:attrName>ppt_x</p:attrName>
                                        </p:attrNameLst>
                                      </p:cBhvr>
                                      <p:tavLst>
                                        <p:tav tm="0">
                                          <p:val>
                                            <p:strVal val="#ppt_x-.2"/>
                                          </p:val>
                                        </p:tav>
                                        <p:tav tm="100000">
                                          <p:val>
                                            <p:strVal val="#ppt_x"/>
                                          </p:val>
                                        </p:tav>
                                      </p:tavLst>
                                    </p:anim>
                                    <p:anim calcmode="lin" valueType="num">
                                      <p:cBhvr>
                                        <p:cTn id="27" dur="1000" fill="hold"/>
                                        <p:tgtEl>
                                          <p:spTgt spid="7"/>
                                        </p:tgtEl>
                                        <p:attrNameLst>
                                          <p:attrName>ppt_y</p:attrName>
                                        </p:attrNameLst>
                                      </p:cBhvr>
                                      <p:tavLst>
                                        <p:tav tm="0">
                                          <p:val>
                                            <p:strVal val="#ppt_y"/>
                                          </p:val>
                                        </p:tav>
                                        <p:tav tm="100000">
                                          <p:val>
                                            <p:strVal val="#ppt_y"/>
                                          </p:val>
                                        </p:tav>
                                      </p:tavLst>
                                    </p:anim>
                                    <p:animEffect transition="in" filter="wipe(right)" prLst="gradientSize: 0.1">
                                      <p:cBhvr>
                                        <p:cTn id="28" dur="1000"/>
                                        <p:tgtEl>
                                          <p:spTgt spid="7"/>
                                        </p:tgtEl>
                                      </p:cBhvr>
                                    </p:animEffect>
                                  </p:childTnLst>
                                </p:cTn>
                              </p:par>
                            </p:childTnLst>
                          </p:cTn>
                        </p:par>
                      </p:childTnLst>
                    </p:cTn>
                  </p:par>
                  <p:par>
                    <p:cTn id="29" fill="hold" nodeType="clickPar">
                      <p:stCondLst>
                        <p:cond delay="indefinite"/>
                        <p:cond evt="onBegin" delay="0">
                          <p:tn val="28"/>
                        </p:cond>
                      </p:stCondLst>
                      <p:childTnLst>
                        <p:par>
                          <p:cTn id="30" fill="hold">
                            <p:stCondLst>
                              <p:cond delay="0"/>
                            </p:stCondLst>
                            <p:childTnLst>
                              <p:par>
                                <p:cTn id="31" presetID="29" presetClass="entr" presetSubtype="0" dur="1000" fill="hold" nodeType="clickEffect">
                                  <p:stCondLst>
                                    <p:cond delay="0"/>
                                  </p:stCondLst>
                                  <p:childTnLst>
                                    <p:set>
                                      <p:cBhvr>
                                        <p:cTn id="32" dur="1" fill="hold">
                                          <p:stCondLst>
                                            <p:cond delay="0"/>
                                          </p:stCondLst>
                                        </p:cTn>
                                        <p:tgtEl>
                                          <p:spTgt spid="28"/>
                                        </p:tgtEl>
                                        <p:attrNameLst>
                                          <p:attrName>style.visibility</p:attrName>
                                        </p:attrNameLst>
                                      </p:cBhvr>
                                      <p:to>
                                        <p:strVal val="visible"/>
                                      </p:to>
                                    </p:set>
                                    <p:anim calcmode="lin" valueType="num">
                                      <p:cBhvr>
                                        <p:cTn id="33" dur="1000" fill="hold"/>
                                        <p:tgtEl>
                                          <p:spTgt spid="28"/>
                                        </p:tgtEl>
                                        <p:attrNameLst>
                                          <p:attrName>ppt_x</p:attrName>
                                        </p:attrNameLst>
                                      </p:cBhvr>
                                      <p:tavLst>
                                        <p:tav tm="0">
                                          <p:val>
                                            <p:strVal val="#ppt_x-.2"/>
                                          </p:val>
                                        </p:tav>
                                        <p:tav tm="100000">
                                          <p:val>
                                            <p:strVal val="#ppt_x"/>
                                          </p:val>
                                        </p:tav>
                                      </p:tavLst>
                                    </p:anim>
                                    <p:anim calcmode="lin" valueType="num">
                                      <p:cBhvr>
                                        <p:cTn id="34" dur="1000" fill="hold"/>
                                        <p:tgtEl>
                                          <p:spTgt spid="28"/>
                                        </p:tgtEl>
                                        <p:attrNameLst>
                                          <p:attrName>ppt_y</p:attrName>
                                        </p:attrNameLst>
                                      </p:cBhvr>
                                      <p:tavLst>
                                        <p:tav tm="0">
                                          <p:val>
                                            <p:strVal val="#ppt_y"/>
                                          </p:val>
                                        </p:tav>
                                        <p:tav tm="100000">
                                          <p:val>
                                            <p:strVal val="#ppt_y"/>
                                          </p:val>
                                        </p:tav>
                                      </p:tavLst>
                                    </p:anim>
                                    <p:animEffect transition="in" filter="wipe(right)" prLst="gradientSize: 0.1">
                                      <p:cBhvr>
                                        <p:cTn id="35" dur="1000"/>
                                        <p:tgtEl>
                                          <p:spTgt spid="28"/>
                                        </p:tgtEl>
                                      </p:cBhvr>
                                    </p:animEffect>
                                  </p:childTnLst>
                                </p:cTn>
                              </p:par>
                            </p:childTnLst>
                          </p:cTn>
                        </p:par>
                      </p:childTnLst>
                    </p:cTn>
                  </p:par>
                  <p:par>
                    <p:cTn id="36" fill="hold" nodeType="clickPar">
                      <p:stCondLst>
                        <p:cond delay="indefinite"/>
                        <p:cond evt="onBegin" delay="0">
                          <p:tn val="35"/>
                        </p:cond>
                      </p:stCondLst>
                      <p:childTnLst>
                        <p:par>
                          <p:cTn id="37" fill="hold">
                            <p:stCondLst>
                              <p:cond delay="0"/>
                            </p:stCondLst>
                            <p:childTnLst>
                              <p:par>
                                <p:cTn id="38" presetID="29" presetClass="entr" presetSubtype="0" dur="1000" fill="hold" nodeType="clickEffect">
                                  <p:stCondLst>
                                    <p:cond delay="0"/>
                                  </p:stCondLst>
                                  <p:childTnLst>
                                    <p:set>
                                      <p:cBhvr>
                                        <p:cTn id="39" dur="1" fill="hold">
                                          <p:stCondLst>
                                            <p:cond delay="0"/>
                                          </p:stCondLst>
                                        </p:cTn>
                                        <p:tgtEl>
                                          <p:spTgt spid="34"/>
                                        </p:tgtEl>
                                        <p:attrNameLst>
                                          <p:attrName>style.visibility</p:attrName>
                                        </p:attrNameLst>
                                      </p:cBhvr>
                                      <p:to>
                                        <p:strVal val="visible"/>
                                      </p:to>
                                    </p:set>
                                    <p:anim calcmode="lin" valueType="num">
                                      <p:cBhvr>
                                        <p:cTn id="40" dur="1000" fill="hold"/>
                                        <p:tgtEl>
                                          <p:spTgt spid="34"/>
                                        </p:tgtEl>
                                        <p:attrNameLst>
                                          <p:attrName>ppt_x</p:attrName>
                                        </p:attrNameLst>
                                      </p:cBhvr>
                                      <p:tavLst>
                                        <p:tav tm="0">
                                          <p:val>
                                            <p:strVal val="#ppt_x-.2"/>
                                          </p:val>
                                        </p:tav>
                                        <p:tav tm="100000">
                                          <p:val>
                                            <p:strVal val="#ppt_x"/>
                                          </p:val>
                                        </p:tav>
                                      </p:tavLst>
                                    </p:anim>
                                    <p:anim calcmode="lin" valueType="num">
                                      <p:cBhvr>
                                        <p:cTn id="41" dur="1000" fill="hold"/>
                                        <p:tgtEl>
                                          <p:spTgt spid="34"/>
                                        </p:tgtEl>
                                        <p:attrNameLst>
                                          <p:attrName>ppt_y</p:attrName>
                                        </p:attrNameLst>
                                      </p:cBhvr>
                                      <p:tavLst>
                                        <p:tav tm="0">
                                          <p:val>
                                            <p:strVal val="#ppt_y"/>
                                          </p:val>
                                        </p:tav>
                                        <p:tav tm="100000">
                                          <p:val>
                                            <p:strVal val="#ppt_y"/>
                                          </p:val>
                                        </p:tav>
                                      </p:tavLst>
                                    </p:anim>
                                    <p:animEffect transition="in" filter="wipe(right)" prLst="gradientSize: 0.1">
                                      <p:cBhvr>
                                        <p:cTn id="42" dur="1000"/>
                                        <p:tgtEl>
                                          <p:spTgt spid="34"/>
                                        </p:tgtEl>
                                      </p:cBhvr>
                                    </p:animEffect>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29" presetClass="entr" presetSubtype="0" dur="1000" fill="hold" nodeType="clickEffect">
                                  <p:stCondLst>
                                    <p:cond delay="0"/>
                                  </p:stCondLst>
                                  <p:childTnLst>
                                    <p:set>
                                      <p:cBhvr>
                                        <p:cTn id="46" dur="1" fill="hold">
                                          <p:stCondLst>
                                            <p:cond delay="0"/>
                                          </p:stCondLst>
                                        </p:cTn>
                                        <p:tgtEl>
                                          <p:spTgt spid="41"/>
                                        </p:tgtEl>
                                        <p:attrNameLst>
                                          <p:attrName>style.visibility</p:attrName>
                                        </p:attrNameLst>
                                      </p:cBhvr>
                                      <p:to>
                                        <p:strVal val="visible"/>
                                      </p:to>
                                    </p:set>
                                    <p:anim calcmode="lin" valueType="num">
                                      <p:cBhvr>
                                        <p:cTn id="47" dur="1000" fill="hold"/>
                                        <p:tgtEl>
                                          <p:spTgt spid="41"/>
                                        </p:tgtEl>
                                        <p:attrNameLst>
                                          <p:attrName>ppt_x</p:attrName>
                                        </p:attrNameLst>
                                      </p:cBhvr>
                                      <p:tavLst>
                                        <p:tav tm="0">
                                          <p:val>
                                            <p:strVal val="#ppt_x-.2"/>
                                          </p:val>
                                        </p:tav>
                                        <p:tav tm="100000">
                                          <p:val>
                                            <p:strVal val="#ppt_x"/>
                                          </p:val>
                                        </p:tav>
                                      </p:tavLst>
                                    </p:anim>
                                    <p:anim calcmode="lin" valueType="num">
                                      <p:cBhvr>
                                        <p:cTn id="48" dur="1000" fill="hold"/>
                                        <p:tgtEl>
                                          <p:spTgt spid="41"/>
                                        </p:tgtEl>
                                        <p:attrNameLst>
                                          <p:attrName>ppt_y</p:attrName>
                                        </p:attrNameLst>
                                      </p:cBhvr>
                                      <p:tavLst>
                                        <p:tav tm="0">
                                          <p:val>
                                            <p:strVal val="#ppt_y"/>
                                          </p:val>
                                        </p:tav>
                                        <p:tav tm="100000">
                                          <p:val>
                                            <p:strVal val="#ppt_y"/>
                                          </p:val>
                                        </p:tav>
                                      </p:tavLst>
                                    </p:anim>
                                    <p:animEffect transition="in" filter="wipe(right)" prLst="gradientSize: 0.1">
                                      <p:cBhvr>
                                        <p:cTn id="49" dur="1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45" name="Picture 2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5774" y="4203365"/>
            <a:ext cx="6588226" cy="931679"/>
          </a:xfrm>
          <a:prstGeom prst="rect">
            <a:avLst/>
          </a:prstGeom>
          <a:effectLst/>
        </p:spPr>
      </p:pic>
      <p:sp>
        <p:nvSpPr>
          <p:cNvPr id="80" name="矩形 79"/>
          <p:cNvSpPr/>
          <p:nvPr/>
        </p:nvSpPr>
        <p:spPr>
          <a:xfrm>
            <a:off x="464770" y="0"/>
            <a:ext cx="2091005"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1" name="矩形 80"/>
          <p:cNvSpPr/>
          <p:nvPr/>
        </p:nvSpPr>
        <p:spPr>
          <a:xfrm>
            <a:off x="0" y="0"/>
            <a:ext cx="226774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6" name="矩形 85"/>
          <p:cNvSpPr/>
          <p:nvPr/>
        </p:nvSpPr>
        <p:spPr>
          <a:xfrm>
            <a:off x="255751" y="987574"/>
            <a:ext cx="1848647" cy="193899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6000" smtClean="0">
                <a:solidFill>
                  <a:schemeClr val="bg1">
                    <a:alpha val="42000"/>
                  </a:schemeClr>
                </a:solidFill>
                <a:latin typeface="Impact" panose="020b0806030902050204" pitchFamily="34" charset="0"/>
              </a:rPr>
              <a:t>PART </a:t>
            </a:r>
            <a:endParaRPr lang="en-US" altLang="zh-CN" sz="6000" smtClean="0">
              <a:solidFill>
                <a:schemeClr val="bg1">
                  <a:alpha val="42000"/>
                </a:schemeClr>
              </a:solidFill>
              <a:latin typeface="Impact" panose="020b0806030902050204" pitchFamily="34" charset="0"/>
            </a:endParaRPr>
          </a:p>
          <a:p>
            <a:pPr algn="ctr"/>
            <a:r>
              <a:rPr lang="en-US" altLang="zh-CN" sz="6000" smtClean="0">
                <a:solidFill>
                  <a:schemeClr val="bg1">
                    <a:alpha val="42000"/>
                  </a:schemeClr>
                </a:solidFill>
                <a:latin typeface="Impact" panose="020b0806030902050204" pitchFamily="34" charset="0"/>
              </a:rPr>
              <a:t>01</a:t>
            </a:r>
            <a:endParaRPr lang="en-US" altLang="zh-CN" sz="6000">
              <a:solidFill>
                <a:schemeClr val="bg1">
                  <a:alpha val="42000"/>
                </a:schemeClr>
              </a:solidFill>
              <a:latin typeface="Impact" panose="020b0806030902050204" pitchFamily="34" charset="0"/>
            </a:endParaRPr>
          </a:p>
        </p:txBody>
      </p:sp>
      <p:pic>
        <p:nvPicPr>
          <p:cNvPr id="44"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3121092"/>
            <a:ext cx="1131556" cy="2022408"/>
          </a:xfrm>
          <a:prstGeom prst="rect">
            <a:avLst/>
          </a:prstGeom>
          <a:effectLst>
            <a:outerShdw blurRad="50800" dist="76200" dir="2700000" sx="99000" sy="99000" algn="tl" rotWithShape="0">
              <a:prstClr val="black">
                <a:alpha val="30000"/>
              </a:prstClr>
            </a:outerShdw>
          </a:effectLst>
        </p:spPr>
      </p:pic>
      <p:sp>
        <p:nvSpPr>
          <p:cNvPr id="49" name="TextBox 48"/>
          <p:cNvSpPr txBox="1"/>
          <p:nvPr/>
        </p:nvSpPr>
        <p:spPr>
          <a:xfrm>
            <a:off x="3348028" y="1779409"/>
            <a:ext cx="5262880" cy="70675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r>
              <a:rPr lang="zh-CN" altLang="en-US" sz="40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rPr>
              <a:t>学习情景的相关知识点</a:t>
            </a:r>
            <a:endParaRPr lang="zh-CN" altLang="en-US" sz="40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endParaRPr>
          </a:p>
        </p:txBody>
      </p:sp>
      <p:cxnSp>
        <p:nvCxnSpPr>
          <p:cNvPr id="50" name="直接连接符 49"/>
          <p:cNvCxnSpPr/>
          <p:nvPr/>
        </p:nvCxnSpPr>
        <p:spPr>
          <a:xfrm>
            <a:off x="4427984" y="2621273"/>
            <a:ext cx="2952328"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grpId="0" nodeType="withEffect">
                                  <p:stCondLst>
                                    <p:cond delay="0"/>
                                  </p:stCondLst>
                                  <p:childTnLst>
                                    <p:set>
                                      <p:cBhvr>
                                        <p:cTn id="6" dur="1" fill="hold">
                                          <p:stCondLst>
                                            <p:cond delay="0"/>
                                          </p:stCondLst>
                                        </p:cTn>
                                        <p:tgtEl>
                                          <p:spTgt spid="80"/>
                                        </p:tgtEl>
                                        <p:attrNameLst>
                                          <p:attrName>style.visibility</p:attrName>
                                        </p:attrNameLst>
                                      </p:cBhvr>
                                      <p:to>
                                        <p:strVal val="visible"/>
                                      </p:to>
                                    </p:set>
                                    <p:anim calcmode="lin" valueType="num">
                                      <p:cBhvr additive="base">
                                        <p:cTn id="7" dur="500" fill="hold"/>
                                        <p:tgtEl>
                                          <p:spTgt spid="80"/>
                                        </p:tgtEl>
                                        <p:attrNameLst>
                                          <p:attrName>ppt_x</p:attrName>
                                        </p:attrNameLst>
                                      </p:cBhvr>
                                      <p:tavLst>
                                        <p:tav tm="0">
                                          <p:val>
                                            <p:strVal val="0-#ppt_w/2"/>
                                          </p:val>
                                        </p:tav>
                                        <p:tav tm="100000">
                                          <p:val>
                                            <p:strVal val="#ppt_x"/>
                                          </p:val>
                                        </p:tav>
                                      </p:tavLst>
                                    </p:anim>
                                    <p:anim calcmode="lin" valueType="num">
                                      <p:cBhvr additive="base">
                                        <p:cTn id="8" dur="500" fill="hold"/>
                                        <p:tgtEl>
                                          <p:spTgt spid="80"/>
                                        </p:tgtEl>
                                        <p:attrNameLst>
                                          <p:attrName>ppt_y</p:attrName>
                                        </p:attrNameLst>
                                      </p:cBhvr>
                                      <p:tavLst>
                                        <p:tav tm="0">
                                          <p:val>
                                            <p:strVal val="#ppt_y"/>
                                          </p:val>
                                        </p:tav>
                                        <p:tav tm="100000">
                                          <p:val>
                                            <p:strVal val="#ppt_y"/>
                                          </p:val>
                                        </p:tav>
                                      </p:tavLst>
                                    </p:anim>
                                  </p:childTnLst>
                                </p:cTn>
                              </p:par>
                              <p:par>
                                <p:cTn id="9" presetID="2" presetClass="entr" presetSubtype="8" dur="600" fill="hold" grpId="0" nodeType="withEffect">
                                  <p:stCondLst>
                                    <p:cond delay="100"/>
                                  </p:stCondLst>
                                  <p:childTnLst>
                                    <p:set>
                                      <p:cBhvr>
                                        <p:cTn id="10" dur="1" fill="hold">
                                          <p:stCondLst>
                                            <p:cond delay="0"/>
                                          </p:stCondLst>
                                        </p:cTn>
                                        <p:tgtEl>
                                          <p:spTgt spid="81"/>
                                        </p:tgtEl>
                                        <p:attrNameLst>
                                          <p:attrName>style.visibility</p:attrName>
                                        </p:attrNameLst>
                                      </p:cBhvr>
                                      <p:to>
                                        <p:strVal val="visible"/>
                                      </p:to>
                                    </p:set>
                                    <p:anim calcmode="lin" valueType="num">
                                      <p:cBhvr additive="base">
                                        <p:cTn id="11" dur="600" fill="hold"/>
                                        <p:tgtEl>
                                          <p:spTgt spid="81"/>
                                        </p:tgtEl>
                                        <p:attrNameLst>
                                          <p:attrName>ppt_x</p:attrName>
                                        </p:attrNameLst>
                                      </p:cBhvr>
                                      <p:tavLst>
                                        <p:tav tm="0">
                                          <p:val>
                                            <p:strVal val="0-#ppt_w/2"/>
                                          </p:val>
                                        </p:tav>
                                        <p:tav tm="100000">
                                          <p:val>
                                            <p:strVal val="#ppt_x"/>
                                          </p:val>
                                        </p:tav>
                                      </p:tavLst>
                                    </p:anim>
                                    <p:anim calcmode="lin" valueType="num">
                                      <p:cBhvr additive="base">
                                        <p:cTn id="12" dur="600" fill="hold"/>
                                        <p:tgtEl>
                                          <p:spTgt spid="81"/>
                                        </p:tgtEl>
                                        <p:attrNameLst>
                                          <p:attrName>ppt_y</p:attrName>
                                        </p:attrNameLst>
                                      </p:cBhvr>
                                      <p:tavLst>
                                        <p:tav tm="0">
                                          <p:val>
                                            <p:strVal val="#ppt_y"/>
                                          </p:val>
                                        </p:tav>
                                        <p:tav tm="100000">
                                          <p:val>
                                            <p:strVal val="#ppt_y"/>
                                          </p:val>
                                        </p:tav>
                                      </p:tavLst>
                                    </p:anim>
                                  </p:childTnLst>
                                </p:cTn>
                              </p:par>
                              <p:par>
                                <p:cTn id="13" presetID="2" presetClass="entr" presetSubtype="1" dur="500" fill="hold" grpId="0" nodeType="withEffect">
                                  <p:stCondLst>
                                    <p:cond delay="800"/>
                                  </p:stCondLst>
                                  <p:childTnLst>
                                    <p:set>
                                      <p:cBhvr>
                                        <p:cTn id="14" dur="1" fill="hold">
                                          <p:stCondLst>
                                            <p:cond delay="0"/>
                                          </p:stCondLst>
                                        </p:cTn>
                                        <p:tgtEl>
                                          <p:spTgt spid="86"/>
                                        </p:tgtEl>
                                        <p:attrNameLst>
                                          <p:attrName>style.visibility</p:attrName>
                                        </p:attrNameLst>
                                      </p:cBhvr>
                                      <p:to>
                                        <p:strVal val="visible"/>
                                      </p:to>
                                    </p:set>
                                    <p:anim calcmode="lin" valueType="num">
                                      <p:cBhvr additive="base">
                                        <p:cTn id="15" dur="500" fill="hold"/>
                                        <p:tgtEl>
                                          <p:spTgt spid="86"/>
                                        </p:tgtEl>
                                        <p:attrNameLst>
                                          <p:attrName>ppt_x</p:attrName>
                                        </p:attrNameLst>
                                      </p:cBhvr>
                                      <p:tavLst>
                                        <p:tav tm="0">
                                          <p:val>
                                            <p:strVal val="#ppt_x"/>
                                          </p:val>
                                        </p:tav>
                                        <p:tav tm="100000">
                                          <p:val>
                                            <p:strVal val="#ppt_x"/>
                                          </p:val>
                                        </p:tav>
                                      </p:tavLst>
                                    </p:anim>
                                    <p:anim calcmode="lin" valueType="num">
                                      <p:cBhvr additive="base">
                                        <p:cTn id="16" dur="500" fill="hold"/>
                                        <p:tgtEl>
                                          <p:spTgt spid="86"/>
                                        </p:tgtEl>
                                        <p:attrNameLst>
                                          <p:attrName>ppt_y</p:attrName>
                                        </p:attrNameLst>
                                      </p:cBhvr>
                                      <p:tavLst>
                                        <p:tav tm="0">
                                          <p:val>
                                            <p:strVal val="0-#ppt_h/2"/>
                                          </p:val>
                                        </p:tav>
                                        <p:tav tm="100000">
                                          <p:val>
                                            <p:strVal val="#ppt_y"/>
                                          </p:val>
                                        </p:tav>
                                      </p:tavLst>
                                    </p:anim>
                                  </p:childTnLst>
                                </p:cTn>
                              </p:par>
                              <p:par>
                                <p:cTn id="17" presetID="42" presetClass="entr" presetSubtype="0" dur="1000" fill="hold" nodeType="withEffect">
                                  <p:stCondLst>
                                    <p:cond delay="80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1000"/>
                                        <p:tgtEl>
                                          <p:spTgt spid="44"/>
                                        </p:tgtEl>
                                      </p:cBhvr>
                                    </p:animEffect>
                                    <p:anim calcmode="lin" valueType="num">
                                      <p:cBhvr>
                                        <p:cTn id="20" dur="1000" fill="hold"/>
                                        <p:tgtEl>
                                          <p:spTgt spid="44"/>
                                        </p:tgtEl>
                                        <p:attrNameLst>
                                          <p:attrName>ppt_x</p:attrName>
                                        </p:attrNameLst>
                                      </p:cBhvr>
                                      <p:tavLst>
                                        <p:tav tm="0">
                                          <p:val>
                                            <p:strVal val="#ppt_x"/>
                                          </p:val>
                                        </p:tav>
                                        <p:tav tm="100000">
                                          <p:val>
                                            <p:strVal val="#ppt_x"/>
                                          </p:val>
                                        </p:tav>
                                      </p:tavLst>
                                    </p:anim>
                                    <p:anim calcmode="lin" valueType="num">
                                      <p:cBhvr>
                                        <p:cTn id="21" dur="1000" fill="hold"/>
                                        <p:tgtEl>
                                          <p:spTgt spid="44"/>
                                        </p:tgtEl>
                                        <p:attrNameLst>
                                          <p:attrName>ppt_y</p:attrName>
                                        </p:attrNameLst>
                                      </p:cBhvr>
                                      <p:tavLst>
                                        <p:tav tm="0">
                                          <p:val>
                                            <p:strVal val="#ppt_y+.1"/>
                                          </p:val>
                                        </p:tav>
                                        <p:tav tm="100000">
                                          <p:val>
                                            <p:strVal val="#ppt_y"/>
                                          </p:val>
                                        </p:tav>
                                      </p:tavLst>
                                    </p:anim>
                                  </p:childTnLst>
                                </p:cTn>
                              </p:par>
                              <p:par>
                                <p:cTn id="22" presetID="2" presetClass="entr" presetSubtype="4" dur="500" fill="hold" nodeType="withEffect">
                                  <p:stCondLst>
                                    <p:cond delay="0"/>
                                  </p:stCondLst>
                                  <p:childTnLst>
                                    <p:set>
                                      <p:cBhvr>
                                        <p:cTn id="23" dur="1" fill="hold">
                                          <p:stCondLst>
                                            <p:cond delay="0"/>
                                          </p:stCondLst>
                                        </p:cTn>
                                        <p:tgtEl>
                                          <p:spTgt spid="45"/>
                                        </p:tgtEl>
                                        <p:attrNameLst>
                                          <p:attrName>style.visibility</p:attrName>
                                        </p:attrNameLst>
                                      </p:cBhvr>
                                      <p:to>
                                        <p:strVal val="visible"/>
                                      </p:to>
                                    </p:set>
                                    <p:anim calcmode="lin" valueType="num">
                                      <p:cBhvr additive="base">
                                        <p:cTn id="24" dur="500" fill="hold"/>
                                        <p:tgtEl>
                                          <p:spTgt spid="45"/>
                                        </p:tgtEl>
                                        <p:attrNameLst>
                                          <p:attrName>ppt_x</p:attrName>
                                        </p:attrNameLst>
                                      </p:cBhvr>
                                      <p:tavLst>
                                        <p:tav tm="0">
                                          <p:val>
                                            <p:strVal val="#ppt_x"/>
                                          </p:val>
                                        </p:tav>
                                        <p:tav tm="100000">
                                          <p:val>
                                            <p:strVal val="#ppt_x"/>
                                          </p:val>
                                        </p:tav>
                                      </p:tavLst>
                                    </p:anim>
                                    <p:anim calcmode="lin" valueType="num">
                                      <p:cBhvr additive="base">
                                        <p:cTn id="25" dur="500" fill="hold"/>
                                        <p:tgtEl>
                                          <p:spTgt spid="45"/>
                                        </p:tgtEl>
                                        <p:attrNameLst>
                                          <p:attrName>ppt_y</p:attrName>
                                        </p:attrNameLst>
                                      </p:cBhvr>
                                      <p:tavLst>
                                        <p:tav tm="0">
                                          <p:val>
                                            <p:strVal val="1+#ppt_h/2"/>
                                          </p:val>
                                        </p:tav>
                                        <p:tav tm="100000">
                                          <p:val>
                                            <p:strVal val="#ppt_y"/>
                                          </p:val>
                                        </p:tav>
                                      </p:tavLst>
                                    </p:anim>
                                  </p:childTnLst>
                                </p:cTn>
                              </p:par>
                            </p:childTnLst>
                          </p:cTn>
                        </p:par>
                        <p:par>
                          <p:cTn id="26" fill="hold" nodeType="afterGroup">
                            <p:stCondLst>
                              <p:cond delay="1800"/>
                            </p:stCondLst>
                            <p:childTnLst>
                              <p:par>
                                <p:cTn id="27" presetID="22" presetClass="entr" presetSubtype="8" dur="500" fill="hold" nodeType="afterEffect">
                                  <p:stCondLst>
                                    <p:cond delay="0"/>
                                  </p:stCondLst>
                                  <p:childTnLst>
                                    <p:set>
                                      <p:cBhvr>
                                        <p:cTn id="28" dur="1" fill="hold">
                                          <p:stCondLst>
                                            <p:cond delay="0"/>
                                          </p:stCondLst>
                                        </p:cTn>
                                        <p:tgtEl>
                                          <p:spTgt spid="50"/>
                                        </p:tgtEl>
                                        <p:attrNameLst>
                                          <p:attrName>style.visibility</p:attrName>
                                        </p:attrNameLst>
                                      </p:cBhvr>
                                      <p:to>
                                        <p:strVal val="visible"/>
                                      </p:to>
                                    </p:set>
                                    <p:animEffect transition="in" filter="wipe(left)">
                                      <p:cBhvr>
                                        <p:cTn id="29" dur="500"/>
                                        <p:tgtEl>
                                          <p:spTgt spid="50"/>
                                        </p:tgtEl>
                                      </p:cBhvr>
                                    </p:animEffect>
                                  </p:childTnLst>
                                </p:cTn>
                              </p:par>
                            </p:childTnLst>
                          </p:cTn>
                        </p:par>
                        <p:par>
                          <p:cTn id="30" fill="hold" nodeType="afterGroup">
                            <p:stCondLst>
                              <p:cond delay="2300"/>
                            </p:stCondLst>
                            <p:childTnLst>
                              <p:par>
                                <p:cTn id="31" presetID="12" presetClass="entr" presetSubtype="1" dur="500" fill="hold" grpId="0" nodeType="afterEffect">
                                  <p:stCondLst>
                                    <p:cond delay="0"/>
                                  </p:stCondLst>
                                  <p:childTnLst>
                                    <p:set>
                                      <p:cBhvr>
                                        <p:cTn id="32" dur="1" fill="hold">
                                          <p:stCondLst>
                                            <p:cond delay="0"/>
                                          </p:stCondLst>
                                        </p:cTn>
                                        <p:tgtEl>
                                          <p:spTgt spid="49"/>
                                        </p:tgtEl>
                                        <p:attrNameLst>
                                          <p:attrName>style.visibility</p:attrName>
                                        </p:attrNameLst>
                                      </p:cBhvr>
                                      <p:to>
                                        <p:strVal val="visible"/>
                                      </p:to>
                                    </p:set>
                                    <p:anim calcmode="lin" valueType="num">
                                      <p:cBhvr additive="base">
                                        <p:cTn id="33" dur="500"/>
                                        <p:tgtEl>
                                          <p:spTgt spid="49"/>
                                        </p:tgtEl>
                                        <p:attrNameLst>
                                          <p:attrName>ppt_y</p:attrName>
                                        </p:attrNameLst>
                                      </p:cBhvr>
                                      <p:tavLst>
                                        <p:tav tm="0">
                                          <p:val>
                                            <p:strVal val="#ppt_y-#ppt_h*1.125000"/>
                                          </p:val>
                                        </p:tav>
                                        <p:tav tm="100000">
                                          <p:val>
                                            <p:strVal val="#ppt_y"/>
                                          </p:val>
                                        </p:tav>
                                      </p:tavLst>
                                    </p:anim>
                                    <p:animEffect transition="in" filter="wipe(down)">
                                      <p:cBhvr>
                                        <p:cTn id="34"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0"/>
      <p:bldP spid="81" grpId="0"/>
      <p:bldP spid="86" grpId="0"/>
      <p:bldP spid="4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611505" y="195580"/>
            <a:ext cx="490982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知识点1：安全门电源系统简介</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sp>
        <p:nvSpPr>
          <p:cNvPr id="24" name="TextBox 23"/>
          <p:cNvSpPr txBox="1"/>
          <p:nvPr/>
        </p:nvSpPr>
        <p:spPr>
          <a:xfrm>
            <a:off x="7896860" y="4623435"/>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1026160" y="843280"/>
            <a:ext cx="6870700" cy="129286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latin typeface="+mn-ea"/>
                <a:ea typeface="+mn-ea"/>
              </a:rPr>
              <a:t>    </a:t>
            </a:r>
            <a:r>
              <a:rPr lang="zh-CN" altLang="en-US">
                <a:latin typeface="+mn-ea"/>
                <a:ea typeface="+mn-ea"/>
              </a:rPr>
              <a:t>电源系统在城市轨道交通车站的各类系统是必不可少的子系统，其设备质量和供电质量直接影响安全门系统的工作状态和运行质量。</a:t>
            </a:r>
            <a:endParaRPr lang="zh-CN" altLang="en-US">
              <a:latin typeface="+mn-ea"/>
              <a:ea typeface="+mn-ea"/>
            </a:endParaRPr>
          </a:p>
          <a:p>
            <a:r>
              <a:rPr lang="en-US" altLang="zh-CN">
                <a:latin typeface="+mn-ea"/>
                <a:ea typeface="+mn-ea"/>
              </a:rPr>
              <a:t>    当供电系统发生故障，为了防止出现严重的安全事故，安全门系统的用电负荷纳入一级负荷中的特别重要负荷</a:t>
            </a:r>
            <a:r>
              <a:rPr lang="zh-CN" altLang="en-US">
                <a:latin typeface="+mn-ea"/>
                <a:ea typeface="+mn-ea"/>
              </a:rPr>
              <a:t>。</a:t>
            </a:r>
            <a:endParaRPr lang="zh-CN" altLang="en-US">
              <a:latin typeface="+mn-ea"/>
              <a:ea typeface="+mn-ea"/>
            </a:endParaRPr>
          </a:p>
        </p:txBody>
      </p:sp>
      <p:sp>
        <p:nvSpPr>
          <p:cNvPr id="6" name="文本框 5"/>
          <p:cNvSpPr txBox="1"/>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grpSp>
        <p:nvGrpSpPr>
          <p:cNvPr id="18" name="组合 17"/>
          <p:cNvGrpSpPr/>
          <p:nvPr/>
        </p:nvGrpSpPr>
        <p:grpSpPr>
          <a:xfrm>
            <a:off x="2483485" y="2217420"/>
            <a:ext cx="3774440" cy="2753995"/>
            <a:chOff x="622" y="3597"/>
            <a:chExt cx="5944" cy="4337"/>
          </a:xfrm>
        </p:grpSpPr>
        <p:pic>
          <p:nvPicPr>
            <p:cNvPr id="1073744036" name="Picture 6"/>
            <p:cNvPicPr>
              <a:picLocks noChangeAspect="1"/>
            </p:cNvPicPr>
            <p:nvPr>
              <p:custDataLst>
                <p:tags r:id="rId5"/>
              </p:custDataLst>
            </p:nvPr>
          </p:nvPicPr>
          <p:blipFill>
            <a:blip r:embed="rId4">
              <a:grayscl/>
            </a:blip>
            <a:stretch>
              <a:fillRect/>
            </a:stretch>
          </p:blipFill>
          <p:spPr>
            <a:xfrm>
              <a:off x="622" y="3597"/>
              <a:ext cx="5943" cy="3832"/>
            </a:xfrm>
            <a:prstGeom prst="rect">
              <a:avLst/>
            </a:prstGeom>
            <a:noFill/>
            <a:ln w="9525">
              <a:noFill/>
            </a:ln>
          </p:spPr>
        </p:pic>
        <p:sp>
          <p:nvSpPr>
            <p:cNvPr id="5" name="文本框 4"/>
            <p:cNvSpPr txBox="1"/>
            <p:nvPr>
              <p:custDataLst>
                <p:tags r:id="rId6"/>
              </p:custDataLst>
            </p:nvPr>
          </p:nvSpPr>
          <p:spPr>
            <a:xfrm>
              <a:off x="622" y="3710"/>
              <a:ext cx="1408" cy="558"/>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1000"/>
                <a:t>驱动电源柜</a:t>
              </a:r>
              <a:endParaRPr lang="zh-CN" altLang="en-US" sz="1000"/>
            </a:p>
          </p:txBody>
        </p:sp>
        <p:sp>
          <p:nvSpPr>
            <p:cNvPr id="14" name="文本框 13"/>
            <p:cNvSpPr txBox="1"/>
            <p:nvPr>
              <p:custDataLst>
                <p:tags r:id="rId7"/>
              </p:custDataLst>
            </p:nvPr>
          </p:nvSpPr>
          <p:spPr>
            <a:xfrm>
              <a:off x="2323" y="3664"/>
              <a:ext cx="1132" cy="38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000"/>
                <a:t>电池柜</a:t>
              </a:r>
              <a:endParaRPr lang="zh-CN" altLang="en-US" sz="1000"/>
            </a:p>
          </p:txBody>
        </p:sp>
        <p:sp>
          <p:nvSpPr>
            <p:cNvPr id="15" name="文本框 14"/>
            <p:cNvSpPr txBox="1"/>
            <p:nvPr>
              <p:custDataLst>
                <p:tags r:id="rId8"/>
              </p:custDataLst>
            </p:nvPr>
          </p:nvSpPr>
          <p:spPr>
            <a:xfrm>
              <a:off x="3748" y="3664"/>
              <a:ext cx="982" cy="38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1000"/>
                <a:t>配电柜</a:t>
              </a:r>
              <a:endParaRPr lang="zh-CN" altLang="en-US" sz="1000"/>
            </a:p>
          </p:txBody>
        </p:sp>
        <p:sp>
          <p:nvSpPr>
            <p:cNvPr id="16" name="文本框 15"/>
            <p:cNvSpPr txBox="1"/>
            <p:nvPr>
              <p:custDataLst>
                <p:tags r:id="rId9"/>
              </p:custDataLst>
            </p:nvPr>
          </p:nvSpPr>
          <p:spPr>
            <a:xfrm>
              <a:off x="5074" y="3664"/>
              <a:ext cx="1492" cy="38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1000"/>
                <a:t>控制电源柜</a:t>
              </a:r>
              <a:endParaRPr lang="zh-CN" altLang="en-US" sz="1000"/>
            </a:p>
          </p:txBody>
        </p:sp>
        <p:sp>
          <p:nvSpPr>
            <p:cNvPr id="17" name="文本框 16"/>
            <p:cNvSpPr txBox="1"/>
            <p:nvPr>
              <p:custDataLst>
                <p:tags r:id="rId10"/>
              </p:custDataLst>
            </p:nvPr>
          </p:nvSpPr>
          <p:spPr>
            <a:xfrm>
              <a:off x="1983" y="7452"/>
              <a:ext cx="2995" cy="48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400" b="1">
                  <a:latin typeface="华文中宋" panose="02010600040101010101" charset="-122"/>
                  <a:ea typeface="华文中宋" panose="02010600040101010101" charset="-122"/>
                </a:rPr>
                <a:t>安全门电源设备柜图</a:t>
              </a:r>
              <a:endParaRPr lang="zh-CN" altLang="en-US" sz="1400" b="1">
                <a:latin typeface="华文中宋" panose="02010600040101010101" charset="-122"/>
                <a:ea typeface="华文中宋" panose="02010600040101010101"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22" presetClass="entr" presetSubtype="2" dur="500" fill="hold"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right)">
                                      <p:cBhvr>
                                        <p:cTn id="31" dur="500"/>
                                        <p:tgtEl>
                                          <p:spTgt spid="25"/>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 presetClass="entr" presetSubtype="4" dur="50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 calcmode="lin" valueType="num">
                                      <p:cBhvr additive="base">
                                        <p:cTn id="36" dur="500" fill="hold"/>
                                        <p:tgtEl>
                                          <p:spTgt spid="2"/>
                                        </p:tgtEl>
                                        <p:attrNameLst>
                                          <p:attrName>ppt_x</p:attrName>
                                        </p:attrNameLst>
                                      </p:cBhvr>
                                      <p:tavLst>
                                        <p:tav tm="0">
                                          <p:val>
                                            <p:strVal val="#ppt_x"/>
                                          </p:val>
                                        </p:tav>
                                        <p:tav tm="100000">
                                          <p:val>
                                            <p:strVal val="#ppt_x"/>
                                          </p:val>
                                        </p:tav>
                                      </p:tavLst>
                                    </p:anim>
                                    <p:anim calcmode="lin" valueType="num">
                                      <p:cBhvr additive="base">
                                        <p:cTn id="3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18" presetClass="entr" presetSubtype="12" dur="500" fill="hold"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strips(downLeft)">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755650" y="154940"/>
            <a:ext cx="426974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a:t>
            </a:r>
            <a:r>
              <a:rPr kumimoji="0" lang="en-US" altLang="zh-CN" sz="2000" b="1" i="0" kern="0" cap="none" spc="0" normalizeH="0" baseline="0" noProof="0">
                <a:solidFill>
                  <a:schemeClr val="bg1"/>
                </a:solidFill>
                <a:latin typeface="Arial" pitchFamily="34" charset="0"/>
                <a:ea typeface="微软雅黑" panose="020b0503020204020204" pitchFamily="34" charset="-122"/>
                <a:cs typeface="Arial" pitchFamily="34" charset="0"/>
              </a:rPr>
              <a:t>1</a:t>
            </a: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a:t>
            </a:r>
            <a:r>
              <a:rPr lang="zh-CN" altLang="en-US" sz="2000" b="1" kern="0" noProof="0">
                <a:solidFill>
                  <a:schemeClr val="bg1"/>
                </a:solidFill>
                <a:latin typeface="Arial" pitchFamily="34" charset="0"/>
                <a:ea typeface="微软雅黑" panose="020b0503020204020204" pitchFamily="34" charset="-122"/>
                <a:cs typeface="Arial" pitchFamily="34" charset="0"/>
                <a:sym typeface="+mn-ea"/>
              </a:rPr>
              <a:t>安全门电源系统简介</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graphicFrame>
        <p:nvGraphicFramePr>
          <p:cNvPr id="7" name="表格 6"/>
          <p:cNvGraphicFramePr>
            <a:graphicFrameLocks noGrp="1"/>
          </p:cNvGraphicFramePr>
          <p:nvPr>
            <p:custDataLst>
              <p:tags r:id="rId4"/>
            </p:custDataLst>
          </p:nvPr>
        </p:nvGraphicFramePr>
        <p:xfrm>
          <a:off x="1760855" y="1507490"/>
          <a:ext cx="5598795" cy="2863850"/>
        </p:xfrm>
        <a:graphic>
          <a:graphicData uri="http://schemas.openxmlformats.org/drawingml/2006/table">
            <a:tbl>
              <a:tblPr firstRow="1" bandRow="1">
                <a:tableStyleId>{5C22544A-7EE6-4342-B048-85BDC9FD1C3A}</a:tableStyleId>
              </a:tblPr>
              <a:tblGrid>
                <a:gridCol w="1358900"/>
                <a:gridCol w="4239895"/>
              </a:tblGrid>
              <a:tr h="721995">
                <a:tc>
                  <a:txBody>
                    <a:bodyPr vert="horz" wrap="square"/>
                    <a:lstStyle/>
                    <a:p>
                      <a:pPr algn="ctr">
                        <a:buNone/>
                      </a:pPr>
                      <a:endParaRPr lang="zh-CN" altLang="en-US" sz="1200"/>
                    </a:p>
                    <a:p>
                      <a:pPr algn="ctr">
                        <a:buNone/>
                      </a:pPr>
                      <a:r>
                        <a:rPr lang="zh-CN" altLang="en-US" sz="1200"/>
                        <a:t>驱动电源柜</a:t>
                      </a:r>
                      <a:endParaRPr lang="zh-CN" altLang="en-US" sz="1200"/>
                    </a:p>
                  </a:txBody>
                  <a:tcPr/>
                </a:tc>
                <a:tc>
                  <a:txBody>
                    <a:bodyPr vert="horz" wrap="square"/>
                    <a:lstStyle/>
                    <a:p>
                      <a:pPr algn="ctr">
                        <a:buNone/>
                      </a:pPr>
                      <a:endParaRPr lang="zh-CN" altLang="en-US" sz="1200"/>
                    </a:p>
                    <a:p>
                      <a:pPr algn="ctr">
                        <a:buNone/>
                      </a:pPr>
                      <a:r>
                        <a:rPr lang="zh-CN" altLang="en-US" sz="1200"/>
                        <a:t>设置有驱动电源UPS主机、整流模块、监控模块</a:t>
                      </a:r>
                      <a:endParaRPr lang="zh-CN" altLang="en-US" sz="1200"/>
                    </a:p>
                  </a:txBody>
                  <a:tcPr/>
                </a:tc>
              </a:tr>
              <a:tr h="714375">
                <a:tc>
                  <a:txBody>
                    <a:bodyPr vert="horz" wrap="square"/>
                    <a:lstStyle/>
                    <a:p>
                      <a:pPr algn="ctr">
                        <a:buNone/>
                      </a:pPr>
                      <a:endParaRPr lang="zh-CN" altLang="en-US" sz="1200" b="1"/>
                    </a:p>
                    <a:p>
                      <a:pPr algn="ctr">
                        <a:buNone/>
                      </a:pPr>
                      <a:r>
                        <a:rPr lang="zh-CN" altLang="en-US" sz="1200" b="1"/>
                        <a:t>电池柜</a:t>
                      </a:r>
                      <a:endParaRPr lang="zh-CN" altLang="en-US" sz="1200" b="1"/>
                    </a:p>
                  </a:txBody>
                  <a:tcPr/>
                </a:tc>
                <a:tc>
                  <a:txBody>
                    <a:bodyPr vert="horz" wrap="square"/>
                    <a:lstStyle/>
                    <a:p>
                      <a:pPr algn="ctr">
                        <a:buNone/>
                      </a:pPr>
                      <a:endParaRPr lang="zh-CN" altLang="en-US" sz="1200" b="1"/>
                    </a:p>
                    <a:p>
                      <a:pPr algn="ctr">
                        <a:buNone/>
                      </a:pPr>
                      <a:r>
                        <a:rPr lang="zh-CN" altLang="en-US" sz="1200" b="1"/>
                        <a:t>放置所有驱动电源电池组</a:t>
                      </a:r>
                      <a:endParaRPr lang="zh-CN" altLang="en-US" sz="1200" b="1"/>
                    </a:p>
                  </a:txBody>
                  <a:tcPr/>
                </a:tc>
              </a:tr>
              <a:tr h="712470">
                <a:tc>
                  <a:txBody>
                    <a:bodyPr vert="horz" wrap="square"/>
                    <a:lstStyle/>
                    <a:p>
                      <a:pPr algn="ctr">
                        <a:buNone/>
                      </a:pPr>
                      <a:endParaRPr lang="zh-CN" altLang="en-US" sz="1200" b="1">
                        <a:solidFill>
                          <a:schemeClr val="tx1"/>
                        </a:solidFill>
                        <a:latin typeface="+mn-ea"/>
                      </a:endParaRPr>
                    </a:p>
                    <a:p>
                      <a:pPr algn="ctr">
                        <a:buNone/>
                      </a:pPr>
                      <a:r>
                        <a:rPr lang="zh-CN" altLang="en-US" sz="1200" b="1">
                          <a:solidFill>
                            <a:schemeClr val="tx1"/>
                          </a:solidFill>
                          <a:latin typeface="+mn-ea"/>
                        </a:rPr>
                        <a:t>配电柜</a:t>
                      </a:r>
                      <a:endParaRPr lang="zh-CN" altLang="en-US" sz="1200" b="1">
                        <a:solidFill>
                          <a:schemeClr val="tx1"/>
                        </a:solidFill>
                        <a:latin typeface="+mn-ea"/>
                      </a:endParaRPr>
                    </a:p>
                  </a:txBody>
                  <a:tcPr/>
                </a:tc>
                <a:tc>
                  <a:txBody>
                    <a:bodyPr vert="horz" wrap="square"/>
                    <a:lstStyle/>
                    <a:p>
                      <a:pPr algn="ctr">
                        <a:buNone/>
                      </a:pPr>
                      <a:endParaRPr lang="zh-CN" altLang="en-US" sz="1200" b="1"/>
                    </a:p>
                    <a:p>
                      <a:pPr algn="ctr">
                        <a:buNone/>
                      </a:pPr>
                      <a:r>
                        <a:rPr lang="zh-CN" altLang="en-US" sz="1200" b="1"/>
                        <a:t>设置有隔离变压器、驱动电源交流配电设备</a:t>
                      </a:r>
                      <a:endParaRPr lang="zh-CN" altLang="en-US" sz="1200" b="1"/>
                    </a:p>
                  </a:txBody>
                  <a:tcPr/>
                </a:tc>
              </a:tr>
              <a:tr h="715010">
                <a:tc>
                  <a:txBody>
                    <a:bodyPr vert="horz" wrap="square"/>
                    <a:lstStyle/>
                    <a:p>
                      <a:pPr algn="ctr">
                        <a:buNone/>
                      </a:pPr>
                      <a:endParaRPr lang="zh-CN" altLang="en-US" sz="1200" b="1"/>
                    </a:p>
                    <a:p>
                      <a:pPr algn="ctr">
                        <a:buNone/>
                      </a:pPr>
                      <a:r>
                        <a:rPr lang="zh-CN" altLang="en-US" sz="1200" b="1"/>
                        <a:t>控制电源柜</a:t>
                      </a:r>
                      <a:endParaRPr lang="zh-CN" altLang="en-US" sz="1200" b="1"/>
                    </a:p>
                  </a:txBody>
                  <a:tcPr/>
                </a:tc>
                <a:tc>
                  <a:txBody>
                    <a:bodyPr vert="horz" wrap="square"/>
                    <a:lstStyle/>
                    <a:p>
                      <a:pPr algn="ctr">
                        <a:buNone/>
                      </a:pPr>
                      <a:endParaRPr lang="zh-CN" altLang="en-US" sz="1200" b="1"/>
                    </a:p>
                    <a:p>
                      <a:pPr algn="ctr">
                        <a:buNone/>
                      </a:pPr>
                      <a:r>
                        <a:rPr lang="zh-CN" altLang="en-US" sz="1200" b="1"/>
                        <a:t>设置有控制电源UPS主机、整流模块、监控模块、电池及配电设备</a:t>
                      </a:r>
                      <a:endParaRPr lang="zh-CN" altLang="en-US" sz="1200" b="1"/>
                    </a:p>
                  </a:txBody>
                  <a:tcPr/>
                </a:tc>
              </a:tr>
            </a:tbl>
          </a:graphicData>
        </a:graphic>
      </p:graphicFrame>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5" presetClass="entr" presetSubtype="10" dur="50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checkerboard(across)">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394970" y="169545"/>
            <a:ext cx="612521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a:t>
            </a:r>
            <a:r>
              <a:rPr kumimoji="0" lang="en-US" altLang="zh-CN" sz="2000" b="1" i="0" kern="0" cap="none" spc="0" normalizeH="0" baseline="0" noProof="0">
                <a:solidFill>
                  <a:schemeClr val="bg1"/>
                </a:solidFill>
                <a:latin typeface="Arial" pitchFamily="34" charset="0"/>
                <a:ea typeface="微软雅黑" panose="020b0503020204020204" pitchFamily="34" charset="-122"/>
                <a:cs typeface="Arial" pitchFamily="34" charset="0"/>
              </a:rPr>
              <a:t>2</a:t>
            </a: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：安全门电源系统工作过程</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grpSp>
        <p:nvGrpSpPr>
          <p:cNvPr id="2" name="组合 1"/>
          <p:cNvGrpSpPr/>
          <p:nvPr/>
        </p:nvGrpSpPr>
        <p:grpSpPr>
          <a:xfrm>
            <a:off x="4572000" y="1131570"/>
            <a:ext cx="4073525" cy="3289300"/>
            <a:chOff x="7086" y="1669"/>
            <a:chExt cx="6415" cy="5180"/>
          </a:xfrm>
        </p:grpSpPr>
        <p:pic>
          <p:nvPicPr>
            <p:cNvPr id="1073744037" name="图片 48" descr="1P6103521-1"/>
            <p:cNvPicPr>
              <a:picLocks noChangeAspect="1"/>
            </p:cNvPicPr>
            <p:nvPr>
              <p:custDataLst>
                <p:tags r:id="rId5"/>
              </p:custDataLst>
            </p:nvPr>
          </p:nvPicPr>
          <p:blipFill>
            <a:blip r:embed="rId4">
              <a:grayscl/>
              <a:lum bright="6000"/>
            </a:blip>
            <a:stretch>
              <a:fillRect/>
            </a:stretch>
          </p:blipFill>
          <p:spPr>
            <a:xfrm>
              <a:off x="7086" y="1669"/>
              <a:ext cx="6415" cy="4708"/>
            </a:xfrm>
            <a:prstGeom prst="rect">
              <a:avLst/>
            </a:prstGeom>
            <a:noFill/>
            <a:ln w="9525">
              <a:noFill/>
            </a:ln>
          </p:spPr>
        </p:pic>
        <p:sp>
          <p:nvSpPr>
            <p:cNvPr id="6" name="文本框 5"/>
            <p:cNvSpPr txBox="1"/>
            <p:nvPr/>
          </p:nvSpPr>
          <p:spPr>
            <a:xfrm>
              <a:off x="9240" y="6432"/>
              <a:ext cx="2513" cy="417"/>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200" b="1"/>
                <a:t>安全门电源系统</a:t>
              </a:r>
              <a:endParaRPr lang="zh-CN" altLang="en-US" sz="1200" b="1"/>
            </a:p>
          </p:txBody>
        </p:sp>
      </p:grpSp>
      <p:grpSp>
        <p:nvGrpSpPr>
          <p:cNvPr id="5" name="组合 4"/>
          <p:cNvGrpSpPr/>
          <p:nvPr/>
        </p:nvGrpSpPr>
        <p:grpSpPr>
          <a:xfrm>
            <a:off x="550545" y="1491615"/>
            <a:ext cx="3893820" cy="2125345"/>
            <a:chOff x="867" y="2349"/>
            <a:chExt cx="6132" cy="3347"/>
          </a:xfrm>
        </p:grpSpPr>
        <p:sp>
          <p:nvSpPr>
            <p:cNvPr id="7" name="文本框 6"/>
            <p:cNvSpPr txBox="1"/>
            <p:nvPr/>
          </p:nvSpPr>
          <p:spPr>
            <a:xfrm>
              <a:off x="867" y="2349"/>
              <a:ext cx="5367" cy="130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285750" indent="-285750">
                <a:buFont typeface="Arial" pitchFamily="34" charset="0"/>
                <a:buChar char="•"/>
              </a:pPr>
              <a:r>
                <a:rPr lang="zh-CN" altLang="en-US" sz="1600"/>
                <a:t>车站低压配电系统输出两路三相交流电（一路主供电，一路备用供电）到安全门电源系统。</a:t>
              </a:r>
              <a:endParaRPr lang="zh-CN" altLang="en-US" sz="1600"/>
            </a:p>
          </p:txBody>
        </p:sp>
        <p:sp>
          <p:nvSpPr>
            <p:cNvPr id="8" name="文本框 7"/>
            <p:cNvSpPr txBox="1"/>
            <p:nvPr/>
          </p:nvSpPr>
          <p:spPr>
            <a:xfrm>
              <a:off x="867" y="4390"/>
              <a:ext cx="6132" cy="1307"/>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285750" indent="-285750">
                <a:buFont typeface="Arial" pitchFamily="34" charset="0"/>
                <a:buChar char="•"/>
              </a:pPr>
              <a:r>
                <a:rPr lang="zh-CN" altLang="en-US" sz="1600"/>
                <a:t>经输入隔离变压器电气隔离后的380V交流电通过配电单元分配到驱动电源和控制电源。</a:t>
              </a:r>
              <a:endParaRPr lang="zh-CN" altLang="en-US" sz="1600"/>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18" presetClass="entr" presetSubtype="12" dur="50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strips(downLeft)">
                                      <p:cBhvr>
                                        <p:cTn id="32" dur="500"/>
                                        <p:tgtEl>
                                          <p:spTgt spid="5"/>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5" presetClass="entr" presetSubtype="10" dur="50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checkerboard(across)">
                                      <p:cBhvr>
                                        <p:cTn id="3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395605" y="155575"/>
            <a:ext cx="612521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000" b="1" i="0" u="none" strike="noStrike" kern="0" cap="none" spc="0" normalizeH="0" baseline="0" noProof="0">
                <a:ln>
                  <a:noFill/>
                </a:ln>
                <a:solidFill>
                  <a:schemeClr val="bg1"/>
                </a:solidFill>
                <a:effectLst/>
                <a:uLnTx/>
                <a:uFillTx/>
                <a:latin typeface="Arial" pitchFamily="34" charset="0"/>
                <a:ea typeface="微软雅黑" panose="020b0503020204020204" pitchFamily="34" charset="-122"/>
                <a:cs typeface="Arial" pitchFamily="34" charset="0"/>
              </a:rPr>
              <a:t>知识点</a:t>
            </a:r>
            <a:r>
              <a:rPr kumimoji="0" lang="en-US" altLang="zh-CN" sz="2000" b="1" i="0" u="none" strike="noStrike" kern="0" cap="none" spc="0" normalizeH="0" baseline="0" noProof="0">
                <a:ln>
                  <a:noFill/>
                </a:ln>
                <a:solidFill>
                  <a:schemeClr val="bg1"/>
                </a:solidFill>
                <a:effectLst/>
                <a:uLnTx/>
                <a:uFillTx/>
                <a:latin typeface="Arial" pitchFamily="34" charset="0"/>
                <a:ea typeface="微软雅黑" panose="020b0503020204020204" pitchFamily="34" charset="-122"/>
                <a:cs typeface="Arial" pitchFamily="34" charset="0"/>
              </a:rPr>
              <a:t>3</a:t>
            </a:r>
            <a:r>
              <a:rPr kumimoji="0" lang="zh-CN" altLang="en-US" sz="2000" b="1" i="0" u="none" strike="noStrike" kern="0" cap="none" spc="0" normalizeH="0" baseline="0" noProof="0">
                <a:ln>
                  <a:noFill/>
                </a:ln>
                <a:solidFill>
                  <a:schemeClr val="bg1"/>
                </a:solidFill>
                <a:effectLst/>
                <a:uLnTx/>
                <a:uFillTx/>
                <a:latin typeface="Arial" pitchFamily="34" charset="0"/>
                <a:ea typeface="微软雅黑" panose="020b0503020204020204" pitchFamily="34" charset="-122"/>
                <a:cs typeface="Arial" pitchFamily="34" charset="0"/>
              </a:rPr>
              <a:t>：安全门电源系统主要配置</a:t>
            </a:r>
            <a:endParaRPr kumimoji="0" lang="zh-CN" altLang="en-US" sz="2000" b="1" i="0" u="none" strike="noStrike" kern="0" cap="none" spc="0" normalizeH="0" baseline="0" noProof="0">
              <a:ln>
                <a:noFill/>
              </a:ln>
              <a:solidFill>
                <a:schemeClr val="bg1"/>
              </a:solidFill>
              <a:effectLst/>
              <a:uLnTx/>
              <a:uFillTx/>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grpSp>
        <p:nvGrpSpPr>
          <p:cNvPr id="2" name="组合 1"/>
          <p:cNvGrpSpPr/>
          <p:nvPr/>
        </p:nvGrpSpPr>
        <p:grpSpPr>
          <a:xfrm>
            <a:off x="4427855" y="1635760"/>
            <a:ext cx="4114800" cy="2477770"/>
            <a:chOff x="6973" y="2689"/>
            <a:chExt cx="6480" cy="3902"/>
          </a:xfrm>
        </p:grpSpPr>
        <p:pic>
          <p:nvPicPr>
            <p:cNvPr id="5" name="图片 4"/>
            <p:cNvPicPr>
              <a:picLocks noChangeAspect="1"/>
            </p:cNvPicPr>
            <p:nvPr/>
          </p:nvPicPr>
          <p:blipFill>
            <a:blip r:embed="rId4"/>
            <a:stretch>
              <a:fillRect/>
            </a:stretch>
          </p:blipFill>
          <p:spPr>
            <a:xfrm>
              <a:off x="6973" y="2689"/>
              <a:ext cx="6480" cy="3432"/>
            </a:xfrm>
            <a:prstGeom prst="rect">
              <a:avLst/>
            </a:prstGeom>
          </p:spPr>
        </p:pic>
        <p:sp>
          <p:nvSpPr>
            <p:cNvPr id="6" name="文本框 5"/>
            <p:cNvSpPr txBox="1"/>
            <p:nvPr/>
          </p:nvSpPr>
          <p:spPr>
            <a:xfrm>
              <a:off x="9127" y="6205"/>
              <a:ext cx="2736" cy="386"/>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000" b="1"/>
                <a:t>安全门电源系统配电简图</a:t>
              </a:r>
              <a:endParaRPr lang="zh-CN" altLang="en-US" sz="1000" b="1"/>
            </a:p>
          </p:txBody>
        </p:sp>
      </p:grpSp>
      <p:sp>
        <p:nvSpPr>
          <p:cNvPr id="7" name="文本框 6"/>
          <p:cNvSpPr txBox="1"/>
          <p:nvPr/>
        </p:nvSpPr>
        <p:spPr>
          <a:xfrm>
            <a:off x="373380" y="987425"/>
            <a:ext cx="1508760"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b="1">
                <a:latin typeface="微软雅黑" panose="020b0503020204020204" pitchFamily="34" charset="-122"/>
                <a:ea typeface="微软雅黑" panose="020b0503020204020204" pitchFamily="34" charset="-122"/>
              </a:rPr>
              <a:t>主要配置</a:t>
            </a:r>
            <a:endParaRPr lang="zh-CN" altLang="en-US" b="1">
              <a:latin typeface="微软雅黑" panose="020b0503020204020204" pitchFamily="34" charset="-122"/>
              <a:ea typeface="微软雅黑" panose="020b0503020204020204" pitchFamily="34" charset="-122"/>
            </a:endParaRPr>
          </a:p>
        </p:txBody>
      </p:sp>
      <p:sp>
        <p:nvSpPr>
          <p:cNvPr id="8" name="文本框 7"/>
          <p:cNvSpPr txBox="1"/>
          <p:nvPr/>
        </p:nvSpPr>
        <p:spPr>
          <a:xfrm>
            <a:off x="467360" y="1779905"/>
            <a:ext cx="3616325" cy="58356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600"/>
              <a:t>车站安全门系统电源分为</a:t>
            </a:r>
            <a:r>
              <a:rPr lang="zh-CN" altLang="en-US" sz="1600">
                <a:solidFill>
                  <a:srgbClr val="FF0000"/>
                </a:solidFill>
              </a:rPr>
              <a:t>驱动电源</a:t>
            </a:r>
            <a:r>
              <a:rPr lang="zh-CN" altLang="en-US" sz="1600"/>
              <a:t>和</a:t>
            </a:r>
            <a:r>
              <a:rPr lang="zh-CN" altLang="en-US" sz="1600">
                <a:solidFill>
                  <a:srgbClr val="FF0000"/>
                </a:solidFill>
              </a:rPr>
              <a:t>控制电源</a:t>
            </a:r>
            <a:r>
              <a:rPr lang="zh-CN" altLang="en-US" sz="1600"/>
              <a:t>两部分。</a:t>
            </a:r>
            <a:endParaRPr lang="zh-CN" altLang="en-US" sz="1600"/>
          </a:p>
        </p:txBody>
      </p:sp>
      <p:sp>
        <p:nvSpPr>
          <p:cNvPr id="9" name="文本框 8"/>
          <p:cNvSpPr txBox="1"/>
          <p:nvPr/>
        </p:nvSpPr>
        <p:spPr>
          <a:xfrm>
            <a:off x="373380" y="2643505"/>
            <a:ext cx="3444875" cy="107632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285750" indent="-285750">
              <a:buFont typeface="Arial" pitchFamily="34" charset="0"/>
              <a:buChar char="•"/>
            </a:pPr>
            <a:r>
              <a:rPr lang="zh-CN" altLang="en-US" sz="1600"/>
              <a:t>驱动电源：为门机系统（110VDC）供电（直流）；</a:t>
            </a:r>
            <a:endParaRPr lang="zh-CN" altLang="en-US" sz="1600"/>
          </a:p>
          <a:p>
            <a:pPr marL="285750" indent="-285750">
              <a:buFont typeface="Arial" pitchFamily="34" charset="0"/>
              <a:buChar char="•"/>
            </a:pPr>
            <a:r>
              <a:rPr lang="zh-CN" altLang="en-US" sz="1600"/>
              <a:t>控制电源：为控制设备DCU、PSC、PSL、IBP和接口设备等的供电。</a:t>
            </a:r>
            <a:endParaRPr lang="zh-CN" altLang="en-US" sz="1600"/>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22" presetClass="entr" presetSubtype="4"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down)">
                                      <p:cBhvr>
                                        <p:cTn id="32" dur="500"/>
                                        <p:tgtEl>
                                          <p:spTgt spid="7"/>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10" presetClass="entr" presetSubtype="0" dur="50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10" presetClass="entr" presetSubtype="0" dur="50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10" presetClass="entr" presetSubtype="0" dur="500" fill="hold"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7" grpId="0"/>
      <p:bldP spid="8" grpId="0"/>
      <p:bldP spid="9"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611505" y="195580"/>
            <a:ext cx="490982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lang="zh-CN" altLang="en-US" sz="2000" b="1" kern="0" noProof="0">
                <a:solidFill>
                  <a:schemeClr val="bg1"/>
                </a:solidFill>
                <a:latin typeface="Arial" pitchFamily="34" charset="0"/>
                <a:ea typeface="微软雅黑" panose="020b0503020204020204" pitchFamily="34" charset="-122"/>
                <a:cs typeface="Arial" pitchFamily="34" charset="0"/>
                <a:sym typeface="+mn-ea"/>
              </a:rPr>
              <a:t>知识点</a:t>
            </a:r>
            <a:r>
              <a:rPr lang="en-US" altLang="zh-CN" sz="2000" b="1" kern="0" noProof="0">
                <a:solidFill>
                  <a:schemeClr val="bg1"/>
                </a:solidFill>
                <a:latin typeface="Arial" pitchFamily="34" charset="0"/>
                <a:ea typeface="微软雅黑" panose="020b0503020204020204" pitchFamily="34" charset="-122"/>
                <a:cs typeface="Arial" pitchFamily="34" charset="0"/>
                <a:sym typeface="+mn-ea"/>
              </a:rPr>
              <a:t>4</a:t>
            </a:r>
            <a:r>
              <a:rPr lang="zh-CN" altLang="en-US" sz="2000" b="1" kern="0" noProof="0">
                <a:solidFill>
                  <a:schemeClr val="bg1"/>
                </a:solidFill>
                <a:latin typeface="Arial" pitchFamily="34" charset="0"/>
                <a:ea typeface="微软雅黑" panose="020b0503020204020204" pitchFamily="34" charset="-122"/>
                <a:cs typeface="Arial" pitchFamily="34" charset="0"/>
                <a:sym typeface="+mn-ea"/>
              </a:rPr>
              <a:t>：安全门电源系统技术要求</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sp>
        <p:nvSpPr>
          <p:cNvPr id="2" name="文本框 1"/>
          <p:cNvSpPr txBox="1"/>
          <p:nvPr/>
        </p:nvSpPr>
        <p:spPr>
          <a:xfrm>
            <a:off x="323215" y="1059815"/>
            <a:ext cx="8009890" cy="359791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171450" indent="-171450">
              <a:buFont typeface="Wingdings" panose="05000000000000000000" charset="0"/>
              <a:buChar char="l"/>
            </a:pPr>
            <a:r>
              <a:rPr lang="zh-CN" altLang="en-US" sz="1400">
                <a:solidFill>
                  <a:schemeClr val="tx1"/>
                </a:solidFill>
                <a:uFillTx/>
              </a:rPr>
              <a:t>电源须经隔离变压器隔离后送至各对滑动门。</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双电源切换装置设置在安全门系统设备室内，可对主备两路电源进行自动切换。</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当主备电源出现断电、相电压过压、欠压、或缺相时，电源设备监视装置发出报警声，提示及时修复。</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安全门电源系统的配电对PSC、DCU、PSL、IBP采用互为独立的回路，相互之间不能干扰。</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控制电源和驱动电源采用相互独立的UPS及蓄电池组。</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控制电源和驱动电源的配电回路应满足国家相关标准的要求。</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顶箱照明灯带用电由低压配电系统提供一路 AC380V 三相电源至安全门系统设备室作为照明灯带电源</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选型、供货及安装，需考虑电源压降的影响和门体接地方式的影响。</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照明灯带的配电采用馈线回路交叉配电的设计</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提供高可靠性、节能的电源系统方案，便于维护及管理等特点的要求。</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电源系统主要部件能实现模块化、在线式热插拔及在线维修功能，实现完善的 N+1 冗余备份功能。</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电源系统的浮充电装置及各发热元器件，在额定负载下长期运行时，其各部位的温升满足相应规范和规定的要求。</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考虑安全门系统设备室电源系统散热问题。</a:t>
            </a:r>
            <a:endParaRPr lang="zh-CN" altLang="en-US" sz="1400">
              <a:solidFill>
                <a:schemeClr val="tx1"/>
              </a:solidFill>
              <a:uFillTx/>
            </a:endParaRPr>
          </a:p>
          <a:p>
            <a:pPr marL="171450" indent="-171450">
              <a:buFont typeface="Wingdings" panose="05000000000000000000" charset="0"/>
              <a:buChar char="l"/>
            </a:pPr>
            <a:r>
              <a:rPr lang="zh-CN" altLang="en-US" sz="1400">
                <a:solidFill>
                  <a:schemeClr val="tx1"/>
                </a:solidFill>
                <a:uFillTx/>
              </a:rPr>
              <a:t>电源设备使用寿命不得小于10年。</a:t>
            </a:r>
            <a:endParaRPr lang="zh-CN" altLang="en-US" sz="1400">
              <a:solidFill>
                <a:schemeClr val="tx1"/>
              </a:solidFill>
              <a:uFillTx/>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22" presetClass="entr" presetSubtype="2" dur="500" fill="hold"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right)">
                                      <p:cBhvr>
                                        <p:cTn id="31" dur="500"/>
                                        <p:tgtEl>
                                          <p:spTgt spid="25"/>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4" dur="50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wipe(down)">
                                      <p:cBhvr>
                                        <p:cTn id="3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611505" y="195580"/>
            <a:ext cx="4909820" cy="706755"/>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lang="zh-CN" altLang="en-US" sz="2000" b="1" kern="0" noProof="0">
                <a:solidFill>
                  <a:schemeClr val="bg1"/>
                </a:solidFill>
                <a:latin typeface="Arial" pitchFamily="34" charset="0"/>
                <a:ea typeface="微软雅黑" panose="020b0503020204020204" pitchFamily="34" charset="-122"/>
                <a:cs typeface="Arial" pitchFamily="34" charset="0"/>
                <a:sym typeface="+mn-ea"/>
              </a:rPr>
              <a:t>知识点</a:t>
            </a:r>
            <a:r>
              <a:rPr lang="en-US" altLang="zh-CN" sz="2000" b="1" kern="0" noProof="0">
                <a:solidFill>
                  <a:schemeClr val="bg1"/>
                </a:solidFill>
                <a:latin typeface="Arial" pitchFamily="34" charset="0"/>
                <a:ea typeface="微软雅黑" panose="020b0503020204020204" pitchFamily="34" charset="-122"/>
                <a:cs typeface="Arial" pitchFamily="34" charset="0"/>
                <a:sym typeface="+mn-ea"/>
              </a:rPr>
              <a:t>5</a:t>
            </a:r>
            <a:r>
              <a:rPr lang="zh-CN" altLang="en-US" sz="2000" b="1" kern="0" noProof="0">
                <a:solidFill>
                  <a:schemeClr val="bg1"/>
                </a:solidFill>
                <a:latin typeface="Arial" pitchFamily="34" charset="0"/>
                <a:ea typeface="微软雅黑" panose="020b0503020204020204" pitchFamily="34" charset="-122"/>
                <a:cs typeface="Arial" pitchFamily="34" charset="0"/>
                <a:sym typeface="+mn-ea"/>
              </a:rPr>
              <a:t>：安全门电源系统附属设施</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a:p>
            <a:pPr marL="0" marR="0" indent="0" algn="ctr" defTabSz="914400" eaLnBrk="1" fontAlgn="auto" latinLnBrk="0" hangingPunct="1">
              <a:lnSpc>
                <a:spcPct val="100000"/>
              </a:lnSpc>
              <a:spcBef>
                <a:spcPct val="0"/>
              </a:spcBef>
              <a:spcAft>
                <a:spcPct val="0"/>
              </a:spcAft>
              <a:buClrTx/>
              <a:buSzTx/>
              <a:buFontTx/>
              <a:buNone/>
              <a:defRPr/>
            </a:pPr>
            <a:endParaRPr lang="zh-CN" altLang="en-US" sz="2000" b="1" kern="0" noProof="0">
              <a:solidFill>
                <a:schemeClr val="bg1"/>
              </a:solidFill>
              <a:latin typeface="Arial" pitchFamily="34" charset="0"/>
              <a:ea typeface="微软雅黑" panose="020b0503020204020204" pitchFamily="34" charset="-122"/>
              <a:cs typeface="Arial" pitchFamily="34" charset="0"/>
              <a:sym typeface="+mn-ea"/>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sp>
        <p:nvSpPr>
          <p:cNvPr id="2" name="文本框 1"/>
          <p:cNvSpPr txBox="1"/>
          <p:nvPr/>
        </p:nvSpPr>
        <p:spPr>
          <a:xfrm>
            <a:off x="467360" y="843915"/>
            <a:ext cx="253047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1.交叉配电及照明灯带</a:t>
            </a:r>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10" name="组合 9"/>
          <p:cNvGrpSpPr/>
          <p:nvPr/>
        </p:nvGrpSpPr>
        <p:grpSpPr>
          <a:xfrm>
            <a:off x="467360" y="1275715"/>
            <a:ext cx="3229610" cy="2400935"/>
            <a:chOff x="396" y="1652"/>
            <a:chExt cx="5086" cy="3781"/>
          </a:xfrm>
        </p:grpSpPr>
        <p:pic>
          <p:nvPicPr>
            <p:cNvPr id="5" name="图片 -2147482459" descr="C:\Users\Administrator\Desktop\11.png"/>
            <p:cNvPicPr>
              <a:picLocks noChangeAspect="1"/>
            </p:cNvPicPr>
            <p:nvPr>
              <p:custDataLst>
                <p:tags r:id="rId5"/>
              </p:custDataLst>
            </p:nvPr>
          </p:nvPicPr>
          <p:blipFill>
            <a:blip r:embed="rId4"/>
            <a:srcRect r="27536"/>
            <a:stretch>
              <a:fillRect/>
            </a:stretch>
          </p:blipFill>
          <p:spPr>
            <a:xfrm>
              <a:off x="396" y="1652"/>
              <a:ext cx="5086" cy="3401"/>
            </a:xfrm>
            <a:prstGeom prst="rect">
              <a:avLst/>
            </a:prstGeom>
            <a:noFill/>
            <a:ln w="9525">
              <a:noFill/>
            </a:ln>
          </p:spPr>
        </p:pic>
        <p:sp>
          <p:nvSpPr>
            <p:cNvPr id="7" name="文本框 6"/>
            <p:cNvSpPr txBox="1"/>
            <p:nvPr/>
          </p:nvSpPr>
          <p:spPr>
            <a:xfrm>
              <a:off x="1415" y="5071"/>
              <a:ext cx="3048" cy="36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900" b="1"/>
                <a:t>安全门电源系统滑动门交叉配电</a:t>
              </a:r>
              <a:endParaRPr lang="zh-CN" altLang="en-US" sz="900" b="1"/>
            </a:p>
          </p:txBody>
        </p:sp>
      </p:grpSp>
      <p:sp>
        <p:nvSpPr>
          <p:cNvPr id="13" name="文本框 12"/>
          <p:cNvSpPr txBox="1"/>
          <p:nvPr/>
        </p:nvSpPr>
        <p:spPr>
          <a:xfrm>
            <a:off x="394970" y="3723640"/>
            <a:ext cx="3889375" cy="86042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171450" indent="-171450">
              <a:buFont typeface="Arial" pitchFamily="34" charset="0"/>
              <a:buChar char="•"/>
            </a:pPr>
            <a:r>
              <a:rPr lang="zh-CN" altLang="en-US" sz="1000">
                <a:solidFill>
                  <a:srgbClr val="FF0000"/>
                </a:solidFill>
                <a:latin typeface="+mj-lt"/>
              </a:rPr>
              <a:t>安全门电源系统将每列车厢对应的四道滑动门分四路进行交叉配电</a:t>
            </a:r>
            <a:r>
              <a:rPr lang="zh-CN" altLang="en-US" sz="1000">
                <a:latin typeface="+mj-lt"/>
              </a:rPr>
              <a:t>以保证其中一路电源故障时，其它三道滑动门能可靠供电，防止同一车厢出现四道滑动门同时打不开的现象。</a:t>
            </a:r>
            <a:endParaRPr lang="zh-CN" altLang="en-US" sz="1000">
              <a:latin typeface="+mj-lt"/>
            </a:endParaRPr>
          </a:p>
          <a:p>
            <a:pPr marL="171450" indent="-171450">
              <a:buFont typeface="Arial" pitchFamily="34" charset="0"/>
              <a:buChar char="•"/>
            </a:pPr>
            <a:endParaRPr lang="zh-CN" altLang="en-US" sz="1000">
              <a:solidFill>
                <a:srgbClr val="FF0000"/>
              </a:solidFill>
              <a:latin typeface="+mj-lt"/>
            </a:endParaRPr>
          </a:p>
          <a:p>
            <a:pPr marL="171450" indent="-171450">
              <a:buFont typeface="Arial" pitchFamily="34" charset="0"/>
              <a:buChar char="•"/>
            </a:pPr>
            <a:r>
              <a:rPr lang="zh-CN" altLang="en-US" sz="1000">
                <a:solidFill>
                  <a:srgbClr val="FF0000"/>
                </a:solidFill>
                <a:latin typeface="+mj-lt"/>
              </a:rPr>
              <a:t>地下车站全高封闭式安全门门体顶箱上设置照明灯带。</a:t>
            </a:r>
            <a:endParaRPr lang="zh-CN" altLang="en-US" sz="1000">
              <a:latin typeface="+mj-lt"/>
            </a:endParaRPr>
          </a:p>
        </p:txBody>
      </p:sp>
      <p:grpSp>
        <p:nvGrpSpPr>
          <p:cNvPr id="11" name="组合 10"/>
          <p:cNvGrpSpPr/>
          <p:nvPr/>
        </p:nvGrpSpPr>
        <p:grpSpPr>
          <a:xfrm>
            <a:off x="4355465" y="1635760"/>
            <a:ext cx="6016625" cy="2150745"/>
            <a:chOff x="6747" y="1369"/>
            <a:chExt cx="9475" cy="3387"/>
          </a:xfrm>
        </p:grpSpPr>
        <p:sp>
          <p:nvSpPr>
            <p:cNvPr id="14" name="文本框 13"/>
            <p:cNvSpPr txBox="1"/>
            <p:nvPr/>
          </p:nvSpPr>
          <p:spPr>
            <a:xfrm>
              <a:off x="6747" y="1369"/>
              <a:ext cx="2597" cy="58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2.地线隔离</a:t>
              </a:r>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5" name="文本框 14"/>
            <p:cNvSpPr txBox="1"/>
            <p:nvPr/>
          </p:nvSpPr>
          <p:spPr>
            <a:xfrm>
              <a:off x="6859" y="1949"/>
              <a:ext cx="6049" cy="973"/>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400"/>
                <a:t>城市轨道交通供电系统中，由于轨道是供电线路的回流部分（回流轨），其供电系统一般需要采用隔离变压器，以便轨道与车站的地线完全隔离。</a:t>
              </a:r>
              <a:endParaRPr lang="zh-CN" altLang="en-US" sz="1400"/>
            </a:p>
          </p:txBody>
        </p:sp>
        <p:sp>
          <p:nvSpPr>
            <p:cNvPr id="8" name="文本框 7"/>
            <p:cNvSpPr txBox="1"/>
            <p:nvPr/>
          </p:nvSpPr>
          <p:spPr>
            <a:xfrm>
              <a:off x="9014" y="3256"/>
              <a:ext cx="7209" cy="150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171450" indent="-171450">
                <a:buFont typeface="Arial" pitchFamily="34" charset="0"/>
                <a:buChar char="•"/>
              </a:pPr>
              <a:r>
                <a:rPr lang="zh-CN" altLang="en-US" sz="1400" b="1">
                  <a:latin typeface="微软雅黑" panose="020b0503020204020204" pitchFamily="34" charset="-122"/>
                  <a:ea typeface="微软雅黑" panose="020b0503020204020204" pitchFamily="34" charset="-122"/>
                  <a:cs typeface="微软雅黑" panose="020b0503020204020204" pitchFamily="34" charset="-122"/>
                </a:rPr>
                <a:t>门体绝缘</a:t>
              </a:r>
              <a:r>
                <a:rPr lang="zh-CN" altLang="en-US" sz="1400"/>
                <a:t>。 </a:t>
              </a:r>
              <a:endParaRPr lang="zh-CN" altLang="en-US" sz="1400"/>
            </a:p>
            <a:p>
              <a:pPr marL="171450" indent="-171450">
                <a:buFont typeface="Arial" pitchFamily="34" charset="0"/>
                <a:buChar char="•"/>
              </a:pPr>
              <a:r>
                <a:rPr lang="zh-CN" altLang="en-US" sz="1400" b="1">
                  <a:latin typeface="微软雅黑" panose="020b0503020204020204" pitchFamily="34" charset="-122"/>
                  <a:ea typeface="微软雅黑" panose="020b0503020204020204" pitchFamily="34" charset="-122"/>
                  <a:cs typeface="微软雅黑" panose="020b0503020204020204" pitchFamily="34" charset="-122"/>
                </a:rPr>
                <a:t>等电位连接</a:t>
              </a:r>
              <a:r>
                <a:rPr lang="zh-CN" altLang="en-US" sz="1400"/>
                <a:t> </a:t>
              </a:r>
              <a:endParaRPr lang="zh-CN" altLang="en-US" sz="1400"/>
            </a:p>
            <a:p>
              <a:pPr marL="171450" indent="-171450">
                <a:buFont typeface="Arial" pitchFamily="34" charset="0"/>
                <a:buChar char="•"/>
              </a:pPr>
              <a:r>
                <a:rPr lang="zh-CN" altLang="en-US" sz="1400" b="1">
                  <a:latin typeface="微软雅黑" panose="020b0503020204020204" pitchFamily="34" charset="-122"/>
                  <a:ea typeface="微软雅黑" panose="020b0503020204020204" pitchFamily="34" charset="-122"/>
                  <a:cs typeface="微软雅黑" panose="020b0503020204020204" pitchFamily="34" charset="-122"/>
                </a:rPr>
                <a:t>电源监控</a:t>
              </a:r>
              <a:endParaRPr lang="zh-CN" altLang="en-US" sz="1400" b="1">
                <a:latin typeface="微软雅黑" panose="020b0503020204020204" pitchFamily="34" charset="-122"/>
                <a:ea typeface="微软雅黑" panose="020b0503020204020204" pitchFamily="34" charset="-122"/>
                <a:cs typeface="微软雅黑" panose="020b0503020204020204" pitchFamily="34" charset="-122"/>
              </a:endParaRPr>
            </a:p>
            <a:p>
              <a:pPr marL="171450" indent="-171450">
                <a:buFont typeface="Arial" pitchFamily="34" charset="0"/>
                <a:buChar char="•"/>
              </a:pPr>
              <a:r>
                <a:rPr lang="zh-CN" altLang="en-US" sz="1400" b="1">
                  <a:latin typeface="微软雅黑" panose="020b0503020204020204" pitchFamily="34" charset="-122"/>
                  <a:ea typeface="微软雅黑" panose="020b0503020204020204" pitchFamily="34" charset="-122"/>
                  <a:cs typeface="微软雅黑" panose="020b0503020204020204" pitchFamily="34" charset="-122"/>
                </a:rPr>
                <a:t>双电源自动切换单元</a:t>
              </a:r>
              <a:endParaRPr lang="zh-CN" altLang="en-US" sz="1400" b="1">
                <a:latin typeface="微软雅黑" panose="020b0503020204020204" pitchFamily="34" charset="-122"/>
                <a:ea typeface="微软雅黑" panose="020b0503020204020204" pitchFamily="34" charset="-122"/>
                <a:cs typeface="微软雅黑" panose="020b0503020204020204" pitchFamily="34"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22" presetClass="entr" presetSubtype="2" dur="500" fill="hold"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right)">
                                      <p:cBhvr>
                                        <p:cTn id="31" dur="500"/>
                                        <p:tgtEl>
                                          <p:spTgt spid="25"/>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4" dur="50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wipe(down)">
                                      <p:cBhvr>
                                        <p:cTn id="36" dur="500"/>
                                        <p:tgtEl>
                                          <p:spTgt spid="2"/>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4" presetClass="entr" presetSubtype="16" dur="200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box(in)">
                                      <p:cBhvr>
                                        <p:cTn id="41" dur="2000"/>
                                        <p:tgtEl>
                                          <p:spTgt spid="10"/>
                                        </p:tgtEl>
                                      </p:cBhvr>
                                    </p:animEffect>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29" presetClass="entr" presetSubtype="0" dur="1000"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 calcmode="lin" valueType="num">
                                      <p:cBhvr>
                                        <p:cTn id="46" dur="1000" fill="hold"/>
                                        <p:tgtEl>
                                          <p:spTgt spid="13"/>
                                        </p:tgtEl>
                                        <p:attrNameLst>
                                          <p:attrName>ppt_x</p:attrName>
                                        </p:attrNameLst>
                                      </p:cBhvr>
                                      <p:tavLst>
                                        <p:tav tm="0">
                                          <p:val>
                                            <p:strVal val="#ppt_x-.2"/>
                                          </p:val>
                                        </p:tav>
                                        <p:tav tm="100000">
                                          <p:val>
                                            <p:strVal val="#ppt_x"/>
                                          </p:val>
                                        </p:tav>
                                      </p:tavLst>
                                    </p:anim>
                                    <p:anim calcmode="lin" valueType="num">
                                      <p:cBhvr>
                                        <p:cTn id="47" dur="1000" fill="hold"/>
                                        <p:tgtEl>
                                          <p:spTgt spid="13"/>
                                        </p:tgtEl>
                                        <p:attrNameLst>
                                          <p:attrName>ppt_y</p:attrName>
                                        </p:attrNameLst>
                                      </p:cBhvr>
                                      <p:tavLst>
                                        <p:tav tm="0">
                                          <p:val>
                                            <p:strVal val="#ppt_y"/>
                                          </p:val>
                                        </p:tav>
                                        <p:tav tm="100000">
                                          <p:val>
                                            <p:strVal val="#ppt_y"/>
                                          </p:val>
                                        </p:tav>
                                      </p:tavLst>
                                    </p:anim>
                                    <p:animEffect transition="in" filter="wipe(right)" prLst="gradientSize: 0.1">
                                      <p:cBhvr>
                                        <p:cTn id="48" dur="1000"/>
                                        <p:tgtEl>
                                          <p:spTgt spid="13"/>
                                        </p:tgtEl>
                                      </p:cBhvr>
                                    </p:animEffect>
                                  </p:childTnLst>
                                </p:cTn>
                              </p:par>
                            </p:childTnLst>
                          </p:cTn>
                        </p:par>
                      </p:childTnLst>
                    </p:cTn>
                  </p:par>
                  <p:par>
                    <p:cTn id="49" fill="hold" nodeType="clickPar">
                      <p:stCondLst>
                        <p:cond delay="indefinite"/>
                        <p:cond evt="onBegin" delay="0">
                          <p:tn val="48"/>
                        </p:cond>
                      </p:stCondLst>
                      <p:childTnLst>
                        <p:par>
                          <p:cTn id="50" fill="hold">
                            <p:stCondLst>
                              <p:cond delay="0"/>
                            </p:stCondLst>
                            <p:childTnLst>
                              <p:par>
                                <p:cTn id="51" presetID="22" presetClass="entr" presetSubtype="4" dur="500" fill="hold" nodeType="click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wipe(down)">
                                      <p:cBhvr>
                                        <p:cTn id="5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2" grpId="0"/>
      <p:bldP spid="1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611505" y="210185"/>
            <a:ext cx="490982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a:t>
            </a:r>
            <a:r>
              <a:rPr kumimoji="0" lang="en-US" altLang="zh-CN" sz="2000" b="1" i="0" kern="0" cap="none" spc="0" normalizeH="0" baseline="0" noProof="0">
                <a:solidFill>
                  <a:schemeClr val="bg1"/>
                </a:solidFill>
                <a:latin typeface="Arial" pitchFamily="34" charset="0"/>
                <a:ea typeface="微软雅黑" panose="020b0503020204020204" pitchFamily="34" charset="-122"/>
                <a:cs typeface="Arial" pitchFamily="34" charset="0"/>
              </a:rPr>
              <a:t>6</a:t>
            </a: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：安全门系统接地和绝缘方案</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sp>
        <p:nvSpPr>
          <p:cNvPr id="21" name="TextBox 20"/>
          <p:cNvSpPr txBox="1"/>
          <p:nvPr/>
        </p:nvSpPr>
        <p:spPr>
          <a:xfrm>
            <a:off x="6350635" y="3940175"/>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sp>
        <p:nvSpPr>
          <p:cNvPr id="24" name="TextBox 23"/>
          <p:cNvSpPr txBox="1"/>
          <p:nvPr/>
        </p:nvSpPr>
        <p:spPr>
          <a:xfrm>
            <a:off x="7896860" y="4623435"/>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graphicFrame>
        <p:nvGraphicFramePr>
          <p:cNvPr id="10" name="表格 9"/>
          <p:cNvGraphicFramePr>
            <a:graphicFrameLocks noGrp="1"/>
          </p:cNvGraphicFramePr>
          <p:nvPr>
            <p:custDataLst>
              <p:tags r:id="rId4"/>
            </p:custDataLst>
          </p:nvPr>
        </p:nvGraphicFramePr>
        <p:xfrm>
          <a:off x="1475105" y="987425"/>
          <a:ext cx="6399531" cy="1537335"/>
        </p:xfrm>
        <a:graphic>
          <a:graphicData uri="http://schemas.openxmlformats.org/drawingml/2006/table">
            <a:tbl>
              <a:tblPr firstRow="1" bandRow="1">
                <a:tableStyleId>{5C22544A-7EE6-4342-B048-85BDC9FD1C3A}</a:tableStyleId>
              </a:tblPr>
              <a:tblGrid>
                <a:gridCol w="3199765"/>
                <a:gridCol w="1599883"/>
                <a:gridCol w="116840"/>
                <a:gridCol w="1599565"/>
              </a:tblGrid>
              <a:tr h="424180">
                <a:tc>
                  <a:txBody>
                    <a:bodyPr vert="horz" wrap="square"/>
                    <a:lstStyle/>
                    <a:p>
                      <a:pPr algn="ctr">
                        <a:buNone/>
                      </a:pPr>
                      <a:r>
                        <a:rPr lang="zh-CN" altLang="en-US"/>
                        <a:t>安全门系统接地方案</a:t>
                      </a:r>
                      <a:endParaRPr lang="zh-CN" altLang="en-US"/>
                    </a:p>
                  </a:txBody>
                  <a:tcPr/>
                </a:tc>
                <a:tc gridSpan="3">
                  <a:txBody>
                    <a:bodyPr vert="horz" wrap="square"/>
                    <a:lstStyle/>
                    <a:p>
                      <a:pPr algn="ctr">
                        <a:buNone/>
                      </a:pPr>
                      <a:r>
                        <a:rPr lang="zh-CN" altLang="en-US"/>
                        <a:t>系统绝缘方案</a:t>
                      </a:r>
                      <a:endParaRPr lang="zh-CN" altLang="en-US"/>
                    </a:p>
                  </a:txBody>
                  <a:tcPr/>
                </a:tc>
                <a:tc hMerge="1">
                  <a:txBody>
                    <a:bodyPr vert="horz" wrap="square"/>
                    <a:lstStyle/>
                    <a:p/>
                  </a:txBody>
                  <a:tcPr/>
                </a:tc>
                <a:tc hMerge="1">
                  <a:txBody>
                    <a:bodyPr vert="horz" wrap="square"/>
                    <a:lstStyle/>
                    <a:p/>
                  </a:txBody>
                  <a:tcPr/>
                </a:tc>
              </a:tr>
              <a:tr h="515620">
                <a:tc rowSpan="2">
                  <a:txBody>
                    <a:bodyPr vert="horz" wrap="square"/>
                    <a:lstStyle/>
                    <a:p>
                      <a:pPr algn="ctr">
                        <a:buNone/>
                      </a:pPr>
                      <a:endParaRPr lang="zh-CN" altLang="en-US" sz="1600"/>
                    </a:p>
                    <a:p>
                      <a:pPr algn="ctr">
                        <a:buNone/>
                      </a:pPr>
                      <a:r>
                        <a:rPr lang="zh-CN" altLang="en-US" sz="1600"/>
                        <a:t>顶箱及踏步板内连续的接地铜排，接地导线将安全门的各金属部件相连</a:t>
                      </a:r>
                      <a:endParaRPr lang="zh-CN" altLang="en-US" sz="1600"/>
                    </a:p>
                  </a:txBody>
                  <a:tcPr/>
                </a:tc>
                <a:tc gridSpan="2">
                  <a:txBody>
                    <a:bodyPr vert="horz" wrap="square"/>
                    <a:lstStyle/>
                    <a:p>
                      <a:pPr algn="ctr">
                        <a:buNone/>
                      </a:pPr>
                      <a:r>
                        <a:rPr lang="zh-CN" altLang="en-US"/>
                        <a:t>橡胶地板方案</a:t>
                      </a:r>
                      <a:endParaRPr lang="zh-CN" altLang="en-US"/>
                    </a:p>
                  </a:txBody>
                  <a:tcPr/>
                </a:tc>
                <a:tc hMerge="1">
                  <a:txBody>
                    <a:bodyPr vert="horz" wrap="square"/>
                    <a:lstStyle/>
                    <a:p/>
                  </a:txBody>
                  <a:tcPr/>
                </a:tc>
                <a:tc>
                  <a:txBody>
                    <a:bodyPr vert="horz" wrap="square"/>
                    <a:lstStyle/>
                    <a:p>
                      <a:pPr algn="ctr">
                        <a:buNone/>
                      </a:pPr>
                      <a:r>
                        <a:rPr lang="zh-CN" altLang="en-US"/>
                        <a:t>绝缘薄膜方案</a:t>
                      </a:r>
                      <a:endParaRPr lang="zh-CN" altLang="en-US"/>
                    </a:p>
                  </a:txBody>
                  <a:tcPr/>
                </a:tc>
              </a:tr>
              <a:tr h="597535">
                <a:tc vMerge="1">
                  <a:txBody>
                    <a:bodyPr vert="horz" wrap="square"/>
                    <a:lstStyle/>
                    <a:p/>
                  </a:txBody>
                  <a:tcPr/>
                </a:tc>
                <a:tc>
                  <a:txBody>
                    <a:bodyPr vert="horz" wrap="square"/>
                    <a:lstStyle/>
                    <a:p>
                      <a:pPr algn="ctr">
                        <a:buNone/>
                      </a:pPr>
                      <a:r>
                        <a:rPr lang="zh-CN" altLang="en-US" sz="1600"/>
                        <a:t>橡胶地板敷设在地面面层</a:t>
                      </a:r>
                      <a:endParaRPr lang="zh-CN" altLang="en-US" sz="1600"/>
                    </a:p>
                  </a:txBody>
                  <a:tcPr/>
                </a:tc>
                <a:tc gridSpan="2">
                  <a:txBody>
                    <a:bodyPr vert="horz" wrap="square"/>
                    <a:lstStyle/>
                    <a:p>
                      <a:pPr algn="ctr">
                        <a:buNone/>
                      </a:pPr>
                      <a:r>
                        <a:rPr lang="zh-CN" altLang="en-US" sz="1600"/>
                        <a:t>在地铁站台实体中设置绝缘层</a:t>
                      </a:r>
                      <a:endParaRPr lang="zh-CN" altLang="en-US" sz="1600"/>
                    </a:p>
                  </a:txBody>
                  <a:tcPr/>
                </a:tc>
                <a:tc hMerge="1">
                  <a:txBody>
                    <a:bodyPr vert="horz" wrap="square"/>
                    <a:lstStyle/>
                    <a:p/>
                  </a:txBody>
                  <a:tcPr/>
                </a:tc>
              </a:tr>
            </a:tbl>
          </a:graphicData>
        </a:graphic>
      </p:graphicFrame>
      <p:sp>
        <p:nvSpPr>
          <p:cNvPr id="11" name="文本框 10"/>
          <p:cNvSpPr txBox="1"/>
          <p:nvPr/>
        </p:nvSpPr>
        <p:spPr>
          <a:xfrm>
            <a:off x="899160" y="3001010"/>
            <a:ext cx="3496310" cy="452120"/>
          </a:xfrm>
          <a:prstGeom prst="rect">
            <a:avLst/>
          </a:prstGeom>
          <a:noFill/>
          <a:ln w="9525">
            <a:noFill/>
          </a:ln>
        </p:spPr>
        <p:txBody>
          <a:bodyPr wrap="square">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266700" algn="ctr"/>
            <a:r>
              <a:rPr lang="zh-CN" sz="1800" b="1">
                <a:latin typeface="微软雅黑" panose="020b0503020204020204" pitchFamily="34" charset="-122"/>
                <a:ea typeface="微软雅黑" panose="020b0503020204020204" pitchFamily="34" charset="-122"/>
              </a:rPr>
              <a:t>接地和绝缘的检测标准</a:t>
            </a:r>
            <a:r>
              <a:rPr lang="en-US" altLang="zh-CN" sz="1800" b="1">
                <a:latin typeface="微软雅黑" panose="020b0503020204020204" pitchFamily="34" charset="-122"/>
                <a:ea typeface="微软雅黑" panose="020b0503020204020204" pitchFamily="34" charset="-122"/>
              </a:rPr>
              <a:t>              </a:t>
            </a:r>
            <a:endParaRPr lang="zh-CN" sz="1800" b="0">
              <a:ea typeface="宋体" panose="02010600030101010101" pitchFamily="2" charset="-122"/>
            </a:endParaRPr>
          </a:p>
        </p:txBody>
      </p:sp>
      <p:sp>
        <p:nvSpPr>
          <p:cNvPr id="12" name="文本框 11"/>
          <p:cNvSpPr txBox="1"/>
          <p:nvPr/>
        </p:nvSpPr>
        <p:spPr>
          <a:xfrm>
            <a:off x="1691640" y="3449320"/>
            <a:ext cx="2150110" cy="800100"/>
          </a:xfrm>
          <a:prstGeom prst="rect">
            <a:avLst/>
          </a:prstGeom>
          <a:noFill/>
        </p:spPr>
        <p:txBody>
          <a:bodyPr wrap="square" rtlCol="0" anchor="t">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sz="1600">
                <a:sym typeface="+mn-ea"/>
              </a:rPr>
              <a:t>要求安全门门体与钢轨连接接线端子的距离必须为最短距离</a:t>
            </a:r>
            <a:endParaRPr lang="zh-CN" altLang="en-US" sz="1600">
              <a:sym typeface="+mn-ea"/>
            </a:endParaRPr>
          </a:p>
        </p:txBody>
      </p:sp>
      <p:sp>
        <p:nvSpPr>
          <p:cNvPr id="19" name="文本框 18"/>
          <p:cNvSpPr txBox="1"/>
          <p:nvPr/>
        </p:nvSpPr>
        <p:spPr>
          <a:xfrm>
            <a:off x="4787900" y="2964180"/>
            <a:ext cx="2562860" cy="368300"/>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sz="1800" b="1">
                <a:latin typeface="微软雅黑" panose="020b0503020204020204" pitchFamily="34" charset="-122"/>
                <a:ea typeface="微软雅黑" panose="020b0503020204020204" pitchFamily="34" charset="-122"/>
                <a:sym typeface="+mn-ea"/>
              </a:rPr>
              <a:t>安全门的绝缘性故障</a:t>
            </a:r>
            <a:endParaRPr lang="zh-CN" altLang="en-US" sz="1800" b="1">
              <a:latin typeface="微软雅黑" panose="020b0503020204020204" pitchFamily="34" charset="-122"/>
              <a:ea typeface="微软雅黑" panose="020b0503020204020204" pitchFamily="34" charset="-122"/>
              <a:sym typeface="+mn-ea"/>
            </a:endParaRPr>
          </a:p>
        </p:txBody>
      </p:sp>
      <p:sp>
        <p:nvSpPr>
          <p:cNvPr id="20" name="文本框 19"/>
          <p:cNvSpPr txBox="1"/>
          <p:nvPr/>
        </p:nvSpPr>
        <p:spPr>
          <a:xfrm>
            <a:off x="5219700" y="3411220"/>
            <a:ext cx="2399030" cy="829945"/>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285750" indent="-285750" algn="l">
              <a:buFont typeface="Arial" pitchFamily="34" charset="0"/>
              <a:buChar char="•"/>
            </a:pPr>
            <a:r>
              <a:rPr lang="zh-CN" sz="1600">
                <a:solidFill>
                  <a:srgbClr val="FF0000"/>
                </a:solidFill>
                <a:sym typeface="+mn-ea"/>
              </a:rPr>
              <a:t>环境因素问题</a:t>
            </a:r>
            <a:endParaRPr lang="zh-CN" sz="1600" b="0">
              <a:solidFill>
                <a:srgbClr val="FF0000"/>
              </a:solidFill>
              <a:ea typeface="宋体" panose="02010600030101010101" pitchFamily="2" charset="-122"/>
            </a:endParaRPr>
          </a:p>
          <a:p>
            <a:pPr marL="285750" indent="-285750" algn="l">
              <a:buFont typeface="Arial" pitchFamily="34" charset="0"/>
              <a:buChar char="•"/>
            </a:pPr>
            <a:r>
              <a:rPr lang="zh-CN" sz="1600">
                <a:solidFill>
                  <a:srgbClr val="FF0000"/>
                </a:solidFill>
                <a:sym typeface="+mn-ea"/>
              </a:rPr>
              <a:t>电气影响问</a:t>
            </a:r>
            <a:endParaRPr lang="zh-CN" sz="1600" b="0">
              <a:solidFill>
                <a:srgbClr val="FF0000"/>
              </a:solidFill>
              <a:ea typeface="宋体" panose="02010600030101010101" pitchFamily="2" charset="-122"/>
            </a:endParaRPr>
          </a:p>
          <a:p>
            <a:pPr marL="285750" indent="-285750" algn="l">
              <a:buFont typeface="Arial" pitchFamily="34" charset="0"/>
              <a:buChar char="•"/>
            </a:pPr>
            <a:r>
              <a:rPr lang="zh-CN" sz="1600">
                <a:solidFill>
                  <a:srgbClr val="FF0000"/>
                </a:solidFill>
                <a:sym typeface="+mn-ea"/>
              </a:rPr>
              <a:t>安全门打火问题</a:t>
            </a:r>
            <a:endParaRPr lang="zh-CN" altLang="en-US" sz="1600">
              <a:solidFill>
                <a:srgbClr val="FF0000"/>
              </a:solidFill>
              <a:sym typeface="+mn-ea"/>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22" presetClass="entr" presetSubtype="2" dur="500" fill="hold"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right)">
                                      <p:cBhvr>
                                        <p:cTn id="31" dur="500"/>
                                        <p:tgtEl>
                                          <p:spTgt spid="25"/>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10" presetClass="entr" presetSubtype="0" dur="500" fill="hold"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22" presetClass="entr" presetSubtype="4" dur="50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wipe(down)">
                                      <p:cBhvr>
                                        <p:cTn id="41" dur="500"/>
                                        <p:tgtEl>
                                          <p:spTgt spid="11"/>
                                        </p:tgtEl>
                                      </p:cBhvr>
                                    </p:animEffect>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29" presetClass="entr" presetSubtype="0" dur="1000" fill="hold" grpId="0" nodeType="clickEffect">
                                  <p:stCondLst>
                                    <p:cond delay="0"/>
                                  </p:stCondLst>
                                  <p:childTnLst>
                                    <p:set>
                                      <p:cBhvr>
                                        <p:cTn id="45" dur="1" fill="hold">
                                          <p:stCondLst>
                                            <p:cond delay="0"/>
                                          </p:stCondLst>
                                        </p:cTn>
                                        <p:tgtEl>
                                          <p:spTgt spid="12"/>
                                        </p:tgtEl>
                                        <p:attrNameLst>
                                          <p:attrName>style.visibility</p:attrName>
                                        </p:attrNameLst>
                                      </p:cBhvr>
                                      <p:to>
                                        <p:strVal val="visible"/>
                                      </p:to>
                                    </p:set>
                                    <p:anim calcmode="lin" valueType="num">
                                      <p:cBhvr>
                                        <p:cTn id="46" dur="1000" fill="hold"/>
                                        <p:tgtEl>
                                          <p:spTgt spid="12"/>
                                        </p:tgtEl>
                                        <p:attrNameLst>
                                          <p:attrName>ppt_x</p:attrName>
                                        </p:attrNameLst>
                                      </p:cBhvr>
                                      <p:tavLst>
                                        <p:tav tm="0">
                                          <p:val>
                                            <p:strVal val="#ppt_x-.2"/>
                                          </p:val>
                                        </p:tav>
                                        <p:tav tm="100000">
                                          <p:val>
                                            <p:strVal val="#ppt_x"/>
                                          </p:val>
                                        </p:tav>
                                      </p:tavLst>
                                    </p:anim>
                                    <p:anim calcmode="lin" valueType="num">
                                      <p:cBhvr>
                                        <p:cTn id="47" dur="1000" fill="hold"/>
                                        <p:tgtEl>
                                          <p:spTgt spid="12"/>
                                        </p:tgtEl>
                                        <p:attrNameLst>
                                          <p:attrName>ppt_y</p:attrName>
                                        </p:attrNameLst>
                                      </p:cBhvr>
                                      <p:tavLst>
                                        <p:tav tm="0">
                                          <p:val>
                                            <p:strVal val="#ppt_y"/>
                                          </p:val>
                                        </p:tav>
                                        <p:tav tm="100000">
                                          <p:val>
                                            <p:strVal val="#ppt_y"/>
                                          </p:val>
                                        </p:tav>
                                      </p:tavLst>
                                    </p:anim>
                                    <p:animEffect transition="in" filter="wipe(right)" prLst="gradientSize: 0.1">
                                      <p:cBhvr>
                                        <p:cTn id="48" dur="1000"/>
                                        <p:tgtEl>
                                          <p:spTgt spid="12"/>
                                        </p:tgtEl>
                                      </p:cBhvr>
                                    </p:animEffect>
                                  </p:childTnLst>
                                </p:cTn>
                              </p:par>
                            </p:childTnLst>
                          </p:cTn>
                        </p:par>
                      </p:childTnLst>
                    </p:cTn>
                  </p:par>
                  <p:par>
                    <p:cTn id="49" fill="hold" nodeType="clickPar">
                      <p:stCondLst>
                        <p:cond delay="indefinite"/>
                        <p:cond evt="onBegin" delay="0">
                          <p:tn val="48"/>
                        </p:cond>
                      </p:stCondLst>
                      <p:childTnLst>
                        <p:par>
                          <p:cTn id="50" fill="hold">
                            <p:stCondLst>
                              <p:cond delay="0"/>
                            </p:stCondLst>
                            <p:childTnLst>
                              <p:par>
                                <p:cTn id="51" presetID="22" presetClass="entr" presetSubtype="4" dur="500"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animEffect transition="in" filter="wipe(down)">
                                      <p:cBhvr>
                                        <p:cTn id="53" dur="500"/>
                                        <p:tgtEl>
                                          <p:spTgt spid="19"/>
                                        </p:tgtEl>
                                      </p:cBhvr>
                                    </p:animEffect>
                                  </p:childTnLst>
                                </p:cTn>
                              </p:par>
                            </p:childTnLst>
                          </p:cTn>
                        </p:par>
                      </p:childTnLst>
                    </p:cTn>
                  </p:par>
                  <p:par>
                    <p:cTn id="54" fill="hold" nodeType="clickPar">
                      <p:stCondLst>
                        <p:cond delay="indefinite"/>
                        <p:cond evt="onBegin" delay="0">
                          <p:tn val="53"/>
                        </p:cond>
                      </p:stCondLst>
                      <p:childTnLst>
                        <p:par>
                          <p:cTn id="55" fill="hold">
                            <p:stCondLst>
                              <p:cond delay="0"/>
                            </p:stCondLst>
                            <p:childTnLst>
                              <p:par>
                                <p:cTn id="56" presetID="29" presetClass="entr" presetSubtype="0" dur="1000"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 calcmode="lin" valueType="num">
                                      <p:cBhvr>
                                        <p:cTn id="58" dur="1000" fill="hold"/>
                                        <p:tgtEl>
                                          <p:spTgt spid="20"/>
                                        </p:tgtEl>
                                        <p:attrNameLst>
                                          <p:attrName>ppt_x</p:attrName>
                                        </p:attrNameLst>
                                      </p:cBhvr>
                                      <p:tavLst>
                                        <p:tav tm="0">
                                          <p:val>
                                            <p:strVal val="#ppt_x-.2"/>
                                          </p:val>
                                        </p:tav>
                                        <p:tav tm="100000">
                                          <p:val>
                                            <p:strVal val="#ppt_x"/>
                                          </p:val>
                                        </p:tav>
                                      </p:tavLst>
                                    </p:anim>
                                    <p:anim calcmode="lin" valueType="num">
                                      <p:cBhvr>
                                        <p:cTn id="59" dur="1000" fill="hold"/>
                                        <p:tgtEl>
                                          <p:spTgt spid="20"/>
                                        </p:tgtEl>
                                        <p:attrNameLst>
                                          <p:attrName>ppt_y</p:attrName>
                                        </p:attrNameLst>
                                      </p:cBhvr>
                                      <p:tavLst>
                                        <p:tav tm="0">
                                          <p:val>
                                            <p:strVal val="#ppt_y"/>
                                          </p:val>
                                        </p:tav>
                                        <p:tav tm="100000">
                                          <p:val>
                                            <p:strVal val="#ppt_y"/>
                                          </p:val>
                                        </p:tav>
                                      </p:tavLst>
                                    </p:anim>
                                    <p:animEffect transition="in" filter="wipe(right)" prLst="gradientSize: 0.1">
                                      <p:cBhvr>
                                        <p:cTn id="60"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11" grpId="0"/>
      <p:bldP spid="12" grpId="0"/>
      <p:bldP spid="19" grpId="0"/>
      <p:bldP spid="2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121920" y="154940"/>
            <a:ext cx="490982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a:t>
            </a:r>
            <a:r>
              <a:rPr kumimoji="0" lang="en-US" altLang="zh-CN" sz="2000" b="1" i="0" kern="0" cap="none" spc="0" normalizeH="0" baseline="0" noProof="0">
                <a:solidFill>
                  <a:schemeClr val="bg1"/>
                </a:solidFill>
                <a:latin typeface="Arial" pitchFamily="34" charset="0"/>
                <a:ea typeface="微软雅黑" panose="020b0503020204020204" pitchFamily="34" charset="-122"/>
                <a:cs typeface="Arial" pitchFamily="34" charset="0"/>
              </a:rPr>
              <a:t>7</a:t>
            </a: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：安全门电源方案</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401320" y="1131570"/>
            <a:ext cx="3388995" cy="919480"/>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400">
                <a:latin typeface="微软雅黑" panose="020b0503020204020204" pitchFamily="34" charset="-122"/>
                <a:ea typeface="微软雅黑" panose="020b0503020204020204" pitchFamily="34" charset="-122"/>
                <a:cs typeface="微软雅黑" panose="020b0503020204020204" pitchFamily="34" charset="-122"/>
              </a:rPr>
              <a:t>安全门系统驱动电机均为直流电机，主要有DC48V、DC110V两种，其驱动电源的供电方式主要有交流方案和直流方案两种。</a:t>
            </a:r>
            <a:endParaRPr lang="zh-CN" altLang="en-US" sz="1400">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9" name="组合 8"/>
          <p:cNvGrpSpPr/>
          <p:nvPr/>
        </p:nvGrpSpPr>
        <p:grpSpPr>
          <a:xfrm>
            <a:off x="280670" y="2780665"/>
            <a:ext cx="3629660" cy="1978660"/>
            <a:chOff x="442" y="4379"/>
            <a:chExt cx="5716" cy="3116"/>
          </a:xfrm>
        </p:grpSpPr>
        <p:sp>
          <p:nvSpPr>
            <p:cNvPr id="5" name="文本框 4"/>
            <p:cNvSpPr txBox="1"/>
            <p:nvPr/>
          </p:nvSpPr>
          <p:spPr>
            <a:xfrm>
              <a:off x="2210" y="7013"/>
              <a:ext cx="2562" cy="48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400" b="1"/>
                <a:t>交流方案</a:t>
              </a:r>
              <a:endParaRPr lang="zh-CN" altLang="en-US" sz="1400" b="1"/>
            </a:p>
          </p:txBody>
        </p:sp>
        <p:pic>
          <p:nvPicPr>
            <p:cNvPr id="7" name="图片 2"/>
            <p:cNvPicPr>
              <a:picLocks noChangeAspect="1"/>
            </p:cNvPicPr>
            <p:nvPr>
              <p:custDataLst>
                <p:tags r:id="rId5"/>
              </p:custDataLst>
            </p:nvPr>
          </p:nvPicPr>
          <p:blipFill>
            <a:blip r:embed="rId4"/>
            <a:stretch>
              <a:fillRect/>
            </a:stretch>
          </p:blipFill>
          <p:spPr>
            <a:xfrm>
              <a:off x="442" y="4379"/>
              <a:ext cx="5717" cy="2554"/>
            </a:xfrm>
            <a:prstGeom prst="rect">
              <a:avLst/>
            </a:prstGeom>
            <a:noFill/>
            <a:ln w="9525">
              <a:noFill/>
            </a:ln>
          </p:spPr>
        </p:pic>
      </p:grpSp>
      <p:grpSp>
        <p:nvGrpSpPr>
          <p:cNvPr id="10" name="组合 9"/>
          <p:cNvGrpSpPr/>
          <p:nvPr/>
        </p:nvGrpSpPr>
        <p:grpSpPr>
          <a:xfrm>
            <a:off x="4787900" y="2787650"/>
            <a:ext cx="3685540" cy="2034540"/>
            <a:chOff x="7540" y="4390"/>
            <a:chExt cx="5804" cy="3204"/>
          </a:xfrm>
        </p:grpSpPr>
        <p:sp>
          <p:nvSpPr>
            <p:cNvPr id="6" name="文本框 5"/>
            <p:cNvSpPr txBox="1"/>
            <p:nvPr/>
          </p:nvSpPr>
          <p:spPr>
            <a:xfrm>
              <a:off x="8458" y="7112"/>
              <a:ext cx="3617" cy="48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1400" b="1"/>
                <a:t>直流方案</a:t>
              </a:r>
              <a:endParaRPr lang="en-US" altLang="zh-CN" sz="1400" b="1"/>
            </a:p>
          </p:txBody>
        </p:sp>
        <p:pic>
          <p:nvPicPr>
            <p:cNvPr id="8" name="图片 3"/>
            <p:cNvPicPr>
              <a:picLocks noChangeAspect="1"/>
            </p:cNvPicPr>
            <p:nvPr>
              <p:custDataLst>
                <p:tags r:id="rId7"/>
              </p:custDataLst>
            </p:nvPr>
          </p:nvPicPr>
          <p:blipFill>
            <a:blip r:embed="rId6"/>
            <a:stretch>
              <a:fillRect/>
            </a:stretch>
          </p:blipFill>
          <p:spPr>
            <a:xfrm>
              <a:off x="7540" y="4390"/>
              <a:ext cx="5805" cy="2486"/>
            </a:xfrm>
            <a:prstGeom prst="rect">
              <a:avLst/>
            </a:prstGeom>
            <a:noFill/>
            <a:ln w="9525">
              <a:noFill/>
            </a:ln>
          </p:spPr>
        </p:pic>
      </p:grpSp>
      <p:grpSp>
        <p:nvGrpSpPr>
          <p:cNvPr id="11" name="组合 10"/>
          <p:cNvGrpSpPr/>
          <p:nvPr/>
        </p:nvGrpSpPr>
        <p:grpSpPr>
          <a:xfrm>
            <a:off x="4715510" y="948055"/>
            <a:ext cx="3561080" cy="1548130"/>
            <a:chOff x="4365" y="1861"/>
            <a:chExt cx="5608" cy="2438"/>
          </a:xfrm>
        </p:grpSpPr>
        <p:pic>
          <p:nvPicPr>
            <p:cNvPr id="1073744057" name="图片 229" descr="图片1"/>
            <p:cNvPicPr>
              <a:picLocks noChangeAspect="1"/>
            </p:cNvPicPr>
            <p:nvPr>
              <p:custDataLst>
                <p:tags r:id="rId9"/>
              </p:custDataLst>
            </p:nvPr>
          </p:nvPicPr>
          <p:blipFill>
            <a:blip r:embed="rId8"/>
            <a:stretch>
              <a:fillRect/>
            </a:stretch>
          </p:blipFill>
          <p:spPr>
            <a:xfrm>
              <a:off x="4365" y="1861"/>
              <a:ext cx="4093" cy="1996"/>
            </a:xfrm>
            <a:prstGeom prst="rect">
              <a:avLst/>
            </a:prstGeom>
            <a:noFill/>
            <a:ln w="9525">
              <a:noFill/>
            </a:ln>
          </p:spPr>
        </p:pic>
        <p:sp>
          <p:nvSpPr>
            <p:cNvPr id="14" name="文本框 13"/>
            <p:cNvSpPr txBox="1"/>
            <p:nvPr/>
          </p:nvSpPr>
          <p:spPr>
            <a:xfrm>
              <a:off x="5499" y="3937"/>
              <a:ext cx="4474" cy="362"/>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900" b="1"/>
                <a:t>安全门电源方案选择</a:t>
              </a:r>
              <a:endParaRPr lang="zh-CN" altLang="en-US" sz="900" b="1"/>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22" presetClass="entr" presetSubtype="2" dur="500" fill="hold"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right)">
                                      <p:cBhvr>
                                        <p:cTn id="31" dur="500"/>
                                        <p:tgtEl>
                                          <p:spTgt spid="25"/>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4" dur="50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wipe(down)">
                                      <p:cBhvr>
                                        <p:cTn id="36" dur="500"/>
                                        <p:tgtEl>
                                          <p:spTgt spid="2"/>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4" presetClass="entr" presetSubtype="16" dur="2000" fill="hold"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box(in)">
                                      <p:cBhvr>
                                        <p:cTn id="41" dur="2000"/>
                                        <p:tgtEl>
                                          <p:spTgt spid="11"/>
                                        </p:tgtEl>
                                      </p:cBhvr>
                                    </p:animEffect>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4" presetClass="entr" presetSubtype="16" dur="2000" fill="hold" nodeType="click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box(in)">
                                      <p:cBhvr>
                                        <p:cTn id="46" dur="2000"/>
                                        <p:tgtEl>
                                          <p:spTgt spid="9"/>
                                        </p:tgtEl>
                                      </p:cBhvr>
                                    </p:animEffect>
                                  </p:childTnLst>
                                </p:cTn>
                              </p:par>
                            </p:childTnLst>
                          </p:cTn>
                        </p:par>
                      </p:childTnLst>
                    </p:cTn>
                  </p:par>
                  <p:par>
                    <p:cTn id="47" fill="hold" nodeType="clickPar">
                      <p:stCondLst>
                        <p:cond delay="indefinite"/>
                        <p:cond evt="onBegin" delay="0">
                          <p:tn val="46"/>
                        </p:cond>
                      </p:stCondLst>
                      <p:childTnLst>
                        <p:par>
                          <p:cTn id="48" fill="hold">
                            <p:stCondLst>
                              <p:cond delay="0"/>
                            </p:stCondLst>
                            <p:childTnLst>
                              <p:par>
                                <p:cTn id="49" presetID="4" presetClass="entr" presetSubtype="16" dur="2000" fill="hold" nodeType="clickEffect">
                                  <p:stCondLst>
                                    <p:cond delay="0"/>
                                  </p:stCondLst>
                                  <p:childTnLst>
                                    <p:set>
                                      <p:cBhvr>
                                        <p:cTn id="50" dur="1" fill="hold">
                                          <p:stCondLst>
                                            <p:cond delay="0"/>
                                          </p:stCondLst>
                                        </p:cTn>
                                        <p:tgtEl>
                                          <p:spTgt spid="10"/>
                                        </p:tgtEl>
                                        <p:attrNameLst>
                                          <p:attrName>style.visibility</p:attrName>
                                        </p:attrNameLst>
                                      </p:cBhvr>
                                      <p:to>
                                        <p:strVal val="visible"/>
                                      </p:to>
                                    </p:set>
                                    <p:animEffect transition="in" filter="box(in)">
                                      <p:cBhvr>
                                        <p:cTn id="51"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0"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9"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40" name="Group 39"/>
          <p:cNvGrpSpPr/>
          <p:nvPr/>
        </p:nvGrpSpPr>
        <p:grpSpPr>
          <a:xfrm>
            <a:off x="124547" y="3744603"/>
            <a:ext cx="8839941" cy="852484"/>
            <a:chOff x="0" y="5681670"/>
            <a:chExt cx="12198096" cy="1176329"/>
          </a:xfrm>
        </p:grpSpPr>
        <p:pic>
          <p:nvPicPr>
            <p:cNvPr id="41" name="Picture 40"/>
            <p:cNvPicPr>
              <a:picLocks noChangeAspect="1"/>
            </p:cNvPicPr>
            <p:nvPr/>
          </p:nvPicPr>
          <p:blipFill>
            <a:blip r:embed="rId4">
              <a:lum/>
              <a:extLst>
                <a:ext uri="{28A0092B-C50C-407E-A947-70E740481C1C}">
                  <a14:useLocalDpi xmlns:a14="http://schemas.microsoft.com/office/drawing/2010/main" val="0"/>
                </a:ext>
              </a:extLst>
            </a:blip>
            <a:srcRect t="74859"/>
            <a:stretch>
              <a:fillRect/>
            </a:stretch>
          </p:blipFill>
          <p:spPr>
            <a:xfrm>
              <a:off x="0" y="5681670"/>
              <a:ext cx="8318234" cy="1176329"/>
            </a:xfrm>
            <a:prstGeom prst="rect">
              <a:avLst/>
            </a:prstGeom>
            <a:effectLst/>
          </p:spPr>
        </p:pic>
        <p:pic>
          <p:nvPicPr>
            <p:cNvPr id="42" name="Picture 41"/>
            <p:cNvPicPr>
              <a:picLocks noChangeAspect="1"/>
            </p:cNvPicPr>
            <p:nvPr/>
          </p:nvPicPr>
          <p:blipFill>
            <a:blip r:embed="rId4">
              <a:lum/>
              <a:extLst>
                <a:ext uri="{28A0092B-C50C-407E-A947-70E740481C1C}">
                  <a14:useLocalDpi xmlns:a14="http://schemas.microsoft.com/office/drawing/2010/main" val="0"/>
                </a:ext>
              </a:extLst>
            </a:blip>
            <a:srcRect t="74859" r="52605"/>
            <a:stretch>
              <a:fillRect/>
            </a:stretch>
          </p:blipFill>
          <p:spPr>
            <a:xfrm>
              <a:off x="8255677" y="5681670"/>
              <a:ext cx="3942419" cy="1176329"/>
            </a:xfrm>
            <a:prstGeom prst="rect">
              <a:avLst/>
            </a:prstGeom>
            <a:effectLst/>
          </p:spPr>
        </p:pic>
      </p:grpSp>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43" name="TextBox 42"/>
          <p:cNvSpPr txBox="1"/>
          <p:nvPr/>
        </p:nvSpPr>
        <p:spPr>
          <a:xfrm>
            <a:off x="1619468" y="1780049"/>
            <a:ext cx="6329680" cy="768350"/>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400">
                <a:solidFill>
                  <a:schemeClr val="bg1"/>
                </a:solidFill>
                <a:latin typeface="Impact" panose="020b0806030902050204" pitchFamily="34" charset="0"/>
                <a:ea typeface="微软雅黑" panose="020b0503020204020204" pitchFamily="34" charset="-122"/>
              </a:rPr>
              <a:t>本节课程已结束，谢谢！</a:t>
            </a:r>
            <a:endParaRPr lang="zh-CN" altLang="en-US" sz="4400">
              <a:solidFill>
                <a:schemeClr val="bg1"/>
              </a:solidFill>
              <a:latin typeface="Impact" panose="020b0806030902050204" pitchFamily="34" charset="0"/>
              <a:ea typeface="微软雅黑" panose="020b0503020204020204" pitchFamily="34" charset="-122"/>
            </a:endParaRPr>
          </a:p>
        </p:txBody>
      </p:sp>
      <p:grpSp>
        <p:nvGrpSpPr>
          <p:cNvPr id="5" name="组合 4"/>
          <p:cNvGrpSpPr/>
          <p:nvPr/>
        </p:nvGrpSpPr>
        <p:grpSpPr>
          <a:xfrm>
            <a:off x="466725" y="195580"/>
            <a:ext cx="1983740" cy="975360"/>
            <a:chOff x="5952" y="4718"/>
            <a:chExt cx="3124" cy="1536"/>
          </a:xfrm>
        </p:grpSpPr>
        <p:pic>
          <p:nvPicPr>
            <p:cNvPr id="3" name="图片 2" descr="火车_#f4ea29_128_3636046"/>
            <p:cNvPicPr>
              <a:picLocks noChangeAspect="1"/>
            </p:cNvPicPr>
            <p:nvPr>
              <p:custDataLst>
                <p:tags r:id="rId6"/>
              </p:custDataLst>
            </p:nvPr>
          </p:nvPicPr>
          <p:blipFill>
            <a:blip r:embed="rId5"/>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7"/>
              </p:custDataLst>
            </p:nvPr>
          </p:nvPicPr>
          <p:blipFill>
            <a:blip r:embed="rId5"/>
            <a:stretch>
              <a:fillRect/>
            </a:stretch>
          </p:blipFill>
          <p:spPr>
            <a:xfrm flipH="1">
              <a:off x="5952" y="4718"/>
              <a:ext cx="1536" cy="1536"/>
            </a:xfrm>
            <a:prstGeom prst="rect">
              <a:avLst/>
            </a:prstGeom>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path" presetSubtype="0" dur="5000" fill="hold" nodeType="withEffect">
                                  <p:stCondLst>
                                    <p:cond delay="0"/>
                                  </p:stCondLst>
                                  <p:childTnLst>
                                    <p:animMotion origin="layout" path="M -1.94444E-06 -1.66873E-06 L -0.68298 -0.00154" pathEditMode="relative" rAng="0" ptsTypes="AA">
                                      <p:cBhvr>
                                        <p:cTn id="6" dur="5000" fill="hold"/>
                                        <p:tgtEl>
                                          <p:spTgt spid="62"/>
                                        </p:tgtEl>
                                        <p:attrNameLst>
                                          <p:attrName>ppt_x</p:attrName>
                                          <p:attrName>ppt_y</p:attrName>
                                        </p:attrNameLst>
                                      </p:cBhvr>
                                      <p:rCtr x="-34149" y="-93"/>
                                    </p:animMotion>
                                  </p:childTnLst>
                                </p:cTn>
                              </p:par>
                              <p:par>
                                <p:cTn id="7" presetID="42" presetClass="path" presetSubtype="0" dur="5000" fill="hold" nodeType="withEffect">
                                  <p:stCondLst>
                                    <p:cond delay="0"/>
                                  </p:stCondLst>
                                  <p:childTnLst>
                                    <p:animMotion origin="layout" path="M -0.0316 -4.25216E-06 L -0.61059 -4.25216E-06" pathEditMode="relative" rAng="0" ptsTypes="AA">
                                      <p:cBhvr>
                                        <p:cTn id="8" dur="5000" fill="hold"/>
                                        <p:tgtEl>
                                          <p:spTgt spid="60"/>
                                        </p:tgtEl>
                                        <p:attrNameLst>
                                          <p:attrName>ppt_x</p:attrName>
                                          <p:attrName>ppt_y</p:attrName>
                                        </p:attrNameLst>
                                      </p:cBhvr>
                                      <p:rCtr x="-28958" y="0"/>
                                    </p:animMotion>
                                  </p:childTnLst>
                                </p:cTn>
                              </p:par>
                              <p:par>
                                <p:cTn id="9" presetID="42" presetClass="path" presetSubtype="0" dur="5000" fill="hold" nodeType="withEffect">
                                  <p:stCondLst>
                                    <p:cond delay="0"/>
                                  </p:stCondLst>
                                  <p:childTnLst>
                                    <p:animMotion origin="layout" path="M -1.94444E-06 -5.19159E-07 L -0.63107 0.00742" pathEditMode="relative" rAng="0" ptsTypes="AA">
                                      <p:cBhvr>
                                        <p:cTn id="10" dur="5000" fill="hold"/>
                                        <p:tgtEl>
                                          <p:spTgt spid="19"/>
                                        </p:tgtEl>
                                        <p:attrNameLst>
                                          <p:attrName>ppt_x</p:attrName>
                                          <p:attrName>ppt_y</p:attrName>
                                        </p:attrNameLst>
                                      </p:cBhvr>
                                      <p:rCtr x="-31563" y="371"/>
                                    </p:animMotion>
                                  </p:childTnLst>
                                </p:cTn>
                              </p:par>
                              <p:par>
                                <p:cTn id="11" presetID="2" presetClass="entr" presetSubtype="4" dur="500" fill="hold" nodeType="withEffect">
                                  <p:stCondLst>
                                    <p:cond delay="0"/>
                                  </p:stCondLst>
                                  <p:childTnLst>
                                    <p:set>
                                      <p:cBhvr>
                                        <p:cTn id="12" dur="1" fill="hold">
                                          <p:stCondLst>
                                            <p:cond delay="0"/>
                                          </p:stCondLst>
                                        </p:cTn>
                                        <p:tgtEl>
                                          <p:spTgt spid="40"/>
                                        </p:tgtEl>
                                        <p:attrNameLst>
                                          <p:attrName>style.visibility</p:attrName>
                                        </p:attrNameLst>
                                      </p:cBhvr>
                                      <p:to>
                                        <p:strVal val="visible"/>
                                      </p:to>
                                    </p:set>
                                    <p:anim calcmode="lin" valueType="num">
                                      <p:cBhvr additive="base">
                                        <p:cTn id="13" dur="500" fill="hold"/>
                                        <p:tgtEl>
                                          <p:spTgt spid="40"/>
                                        </p:tgtEl>
                                        <p:attrNameLst>
                                          <p:attrName>ppt_x</p:attrName>
                                        </p:attrNameLst>
                                      </p:cBhvr>
                                      <p:tavLst>
                                        <p:tav tm="0">
                                          <p:val>
                                            <p:strVal val="#ppt_x"/>
                                          </p:val>
                                        </p:tav>
                                        <p:tav tm="100000">
                                          <p:val>
                                            <p:strVal val="#ppt_x"/>
                                          </p:val>
                                        </p:tav>
                                      </p:tavLst>
                                    </p:anim>
                                    <p:anim calcmode="lin" valueType="num">
                                      <p:cBhvr additive="base">
                                        <p:cTn id="14" dur="500" fill="hold"/>
                                        <p:tgtEl>
                                          <p:spTgt spid="40"/>
                                        </p:tgtEl>
                                        <p:attrNameLst>
                                          <p:attrName>ppt_y</p:attrName>
                                        </p:attrNameLst>
                                      </p:cBhvr>
                                      <p:tavLst>
                                        <p:tav tm="0">
                                          <p:val>
                                            <p:strVal val="1+#ppt_h/2"/>
                                          </p:val>
                                        </p:tav>
                                        <p:tav tm="100000">
                                          <p:val>
                                            <p:strVal val="#ppt_y"/>
                                          </p:val>
                                        </p:tav>
                                      </p:tavLst>
                                    </p:anim>
                                  </p:childTnLst>
                                </p:cTn>
                              </p:par>
                              <p:par>
                                <p:cTn id="15" presetID="2" presetClass="entr" presetSubtype="1" dur="500" fill="hold" grpId="0" nodeType="withEffect">
                                  <p:stCondLst>
                                    <p:cond delay="1100"/>
                                  </p:stCondLst>
                                  <p:childTnLst>
                                    <p:set>
                                      <p:cBhvr>
                                        <p:cTn id="16" dur="1" fill="hold">
                                          <p:stCondLst>
                                            <p:cond delay="0"/>
                                          </p:stCondLst>
                                        </p:cTn>
                                        <p:tgtEl>
                                          <p:spTgt spid="43"/>
                                        </p:tgtEl>
                                        <p:attrNameLst>
                                          <p:attrName>style.visibility</p:attrName>
                                        </p:attrNameLst>
                                      </p:cBhvr>
                                      <p:to>
                                        <p:strVal val="visible"/>
                                      </p:to>
                                    </p:set>
                                    <p:anim calcmode="lin" valueType="num">
                                      <p:cBhvr additive="base">
                                        <p:cTn id="17" dur="500" fill="hold"/>
                                        <p:tgtEl>
                                          <p:spTgt spid="43"/>
                                        </p:tgtEl>
                                        <p:attrNameLst>
                                          <p:attrName>ppt_x</p:attrName>
                                        </p:attrNameLst>
                                      </p:cBhvr>
                                      <p:tavLst>
                                        <p:tav tm="0">
                                          <p:val>
                                            <p:strVal val="#ppt_x"/>
                                          </p:val>
                                        </p:tav>
                                        <p:tav tm="100000">
                                          <p:val>
                                            <p:strVal val="#ppt_x"/>
                                          </p:val>
                                        </p:tav>
                                      </p:tavLst>
                                    </p:anim>
                                    <p:anim calcmode="lin" valueType="num">
                                      <p:cBhvr additive="base">
                                        <p:cTn id="18" dur="500" fill="hold"/>
                                        <p:tgtEl>
                                          <p:spTgt spid="4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0" y="0"/>
            <a:ext cx="9144000" cy="397149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sz="1600"/>
          </a:p>
        </p:txBody>
      </p:sp>
      <p:pic>
        <p:nvPicPr>
          <p:cNvPr id="64" name="Picture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295" y="1655767"/>
            <a:ext cx="3814444" cy="2032074"/>
          </a:xfrm>
          <a:prstGeom prst="rect">
            <a:avLst/>
          </a:prstGeom>
        </p:spPr>
      </p:pic>
      <p:sp>
        <p:nvSpPr>
          <p:cNvPr id="56" name="Rectangle 14"/>
          <p:cNvSpPr/>
          <p:nvPr/>
        </p:nvSpPr>
        <p:spPr>
          <a:xfrm>
            <a:off x="-20320" y="3579862"/>
            <a:ext cx="9144000" cy="156363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sz="1600"/>
          </a:p>
        </p:txBody>
      </p:sp>
      <p:pic>
        <p:nvPicPr>
          <p:cNvPr id="63" name="Picture 13"/>
          <p:cNvPicPr>
            <a:picLocks noChangeAspect="1"/>
          </p:cNvPicPr>
          <p:nvPr>
            <p:custDataLst>
              <p:tags r:id="rId5"/>
            </p:custDataLst>
          </p:nvPr>
        </p:nvPicPr>
        <p:blipFill>
          <a:blip r:embed="rId4">
            <a:extLst>
              <a:ext uri="{28A0092B-C50C-407E-A947-70E740481C1C}">
                <a14:useLocalDpi xmlns:a14="http://schemas.microsoft.com/office/drawing/2010/main" val="0"/>
              </a:ext>
            </a:extLst>
          </a:blip>
          <a:srcRect l="56754" t="17910" r="8768" b="15422"/>
          <a:stretch>
            <a:fillRect/>
          </a:stretch>
        </p:blipFill>
        <p:spPr>
          <a:xfrm>
            <a:off x="1115239" y="1491354"/>
            <a:ext cx="3353324" cy="3647284"/>
          </a:xfrm>
          <a:prstGeom prst="rect">
            <a:avLst/>
          </a:prstGeom>
          <a:effectLst>
            <a:outerShdw blurRad="50800" dist="76200" dir="2700000" sx="99000" sy="99000" algn="tl" rotWithShape="0">
              <a:prstClr val="black">
                <a:alpha val="30000"/>
              </a:prstClr>
            </a:outerShdw>
          </a:effectLst>
        </p:spPr>
      </p:pic>
      <p:sp>
        <p:nvSpPr>
          <p:cNvPr id="13" name="TextBox 12"/>
          <p:cNvSpPr txBox="1"/>
          <p:nvPr/>
        </p:nvSpPr>
        <p:spPr>
          <a:xfrm>
            <a:off x="3491865" y="1779270"/>
            <a:ext cx="5121910" cy="1301750"/>
          </a:xfrm>
          <a:prstGeom prst="rect">
            <a:avLst/>
          </a:prstGeom>
          <a:noFill/>
        </p:spPr>
        <p:txBody>
          <a:bodyPr wrap="non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b="1">
                <a:solidFill>
                  <a:schemeClr val="bg1"/>
                </a:solidFill>
                <a:latin typeface="微软雅黑" panose="020b0503020204020204" pitchFamily="34" charset="-122"/>
                <a:ea typeface="微软雅黑" panose="020b0503020204020204" pitchFamily="34" charset="-122"/>
              </a:rPr>
              <a:t>项目五</a:t>
            </a:r>
            <a:r>
              <a:rPr lang="en-US" altLang="zh-CN" sz="2800" b="1">
                <a:solidFill>
                  <a:schemeClr val="bg1"/>
                </a:solidFill>
                <a:latin typeface="微软雅黑" panose="020b0503020204020204" pitchFamily="34" charset="-122"/>
                <a:ea typeface="微软雅黑" panose="020b0503020204020204" pitchFamily="34" charset="-122"/>
              </a:rPr>
              <a:t>  安全门电源系统</a:t>
            </a:r>
            <a:endParaRPr lang="en-US" altLang="zh-CN" sz="2800" b="1">
              <a:solidFill>
                <a:schemeClr val="bg1"/>
              </a:solidFill>
              <a:latin typeface="微软雅黑" panose="020b0503020204020204" pitchFamily="34" charset="-122"/>
              <a:ea typeface="微软雅黑" panose="020b0503020204020204" pitchFamily="34" charset="-122"/>
            </a:endParaRPr>
          </a:p>
          <a:p>
            <a:pPr algn="ctr"/>
            <a:r>
              <a:rPr lang="zh-CN" altLang="en-US" sz="2800" b="1">
                <a:solidFill>
                  <a:schemeClr val="bg1"/>
                </a:solidFill>
                <a:latin typeface="微软雅黑" panose="020b0503020204020204" pitchFamily="34" charset="-122"/>
                <a:ea typeface="微软雅黑" panose="020b0503020204020204" pitchFamily="34" charset="-122"/>
              </a:rPr>
              <a:t>学习情景</a:t>
            </a:r>
            <a:r>
              <a:rPr lang="en-US" altLang="zh-CN" sz="2800" b="1">
                <a:solidFill>
                  <a:schemeClr val="bg1"/>
                </a:solidFill>
                <a:latin typeface="微软雅黑" panose="020b0503020204020204" pitchFamily="34" charset="-122"/>
                <a:ea typeface="微软雅黑" panose="020b0503020204020204" pitchFamily="34" charset="-122"/>
              </a:rPr>
              <a:t>5</a:t>
            </a:r>
            <a:r>
              <a:rPr lang="zh-CN" altLang="en-US" sz="2800" b="1">
                <a:solidFill>
                  <a:schemeClr val="bg1"/>
                </a:solidFill>
                <a:latin typeface="微软雅黑" panose="020b0503020204020204" pitchFamily="34" charset="-122"/>
                <a:ea typeface="微软雅黑" panose="020b0503020204020204" pitchFamily="34" charset="-122"/>
              </a:rPr>
              <a:t>.</a:t>
            </a:r>
            <a:r>
              <a:rPr lang="en-US" altLang="zh-CN" sz="2800" b="1">
                <a:solidFill>
                  <a:schemeClr val="bg1"/>
                </a:solidFill>
                <a:latin typeface="微软雅黑" panose="020b0503020204020204" pitchFamily="34" charset="-122"/>
                <a:ea typeface="微软雅黑" panose="020b0503020204020204" pitchFamily="34" charset="-122"/>
              </a:rPr>
              <a:t>2</a:t>
            </a:r>
            <a:r>
              <a:rPr lang="zh-CN" altLang="en-US" sz="2800" b="1">
                <a:solidFill>
                  <a:schemeClr val="bg1"/>
                </a:solidFill>
                <a:latin typeface="微软雅黑" panose="020b0503020204020204" pitchFamily="34" charset="-122"/>
                <a:ea typeface="微软雅黑" panose="020b0503020204020204" pitchFamily="34" charset="-122"/>
              </a:rPr>
              <a:t> 安全门系统UPS电源认知</a:t>
            </a:r>
            <a:endParaRPr lang="zh-CN" altLang="en-US" sz="2800" b="1">
              <a:solidFill>
                <a:schemeClr val="bg1"/>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4925" y="2931795"/>
            <a:ext cx="1983740" cy="975360"/>
            <a:chOff x="5952" y="4718"/>
            <a:chExt cx="3124" cy="1536"/>
          </a:xfrm>
        </p:grpSpPr>
        <p:pic>
          <p:nvPicPr>
            <p:cNvPr id="2" name="图片 1" descr="火车_#f4ea29_128_3636046"/>
            <p:cNvPicPr>
              <a:picLocks noChangeAspect="1"/>
            </p:cNvPicPr>
            <p:nvPr>
              <p:custDataLst>
                <p:tags r:id="rId7"/>
              </p:custDataLst>
            </p:nvPr>
          </p:nvPicPr>
          <p:blipFill>
            <a:blip r:embed="rId6"/>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8"/>
              </p:custDataLst>
            </p:nvPr>
          </p:nvPicPr>
          <p:blipFill>
            <a:blip r:embed="rId6"/>
            <a:stretch>
              <a:fillRect/>
            </a:stretch>
          </p:blipFill>
          <p:spPr>
            <a:xfrm flipH="1">
              <a:off x="5952" y="4718"/>
              <a:ext cx="1536" cy="1536"/>
            </a:xfrm>
            <a:prstGeom prst="rect">
              <a:avLst/>
            </a:prstGeom>
          </p:spPr>
        </p:pic>
      </p:grpSp>
      <p:grpSp>
        <p:nvGrpSpPr>
          <p:cNvPr id="6" name="组合 5"/>
          <p:cNvGrpSpPr/>
          <p:nvPr/>
        </p:nvGrpSpPr>
        <p:grpSpPr>
          <a:xfrm>
            <a:off x="5720080" y="183515"/>
            <a:ext cx="2811780" cy="1066800"/>
            <a:chOff x="8674" y="308"/>
            <a:chExt cx="4428" cy="1680"/>
          </a:xfrm>
        </p:grpSpPr>
        <p:pic>
          <p:nvPicPr>
            <p:cNvPr id="7" name="Picture 2"/>
            <p:cNvPicPr>
              <a:picLocks noChangeAspect="1"/>
            </p:cNvPicPr>
            <p:nvPr>
              <p:custDataLst>
                <p:tags r:id="rId10"/>
              </p:custDataLst>
            </p:nvPr>
          </p:nvPicPr>
          <p:blipFill>
            <a:blip r:embed="rId9">
              <a:extLst>
                <a:ext uri="{28A0092B-C50C-407E-A947-70E740481C1C}">
                  <a14:useLocalDpi xmlns:a14="http://schemas.microsoft.com/office/drawing/2010/main" val="0"/>
                </a:ext>
              </a:extLst>
            </a:blip>
            <a:srcRect l="90099" t="34704" r="801" b="56457"/>
            <a:stretch>
              <a:fillRect/>
            </a:stretch>
          </p:blipFill>
          <p:spPr>
            <a:xfrm flipH="1">
              <a:off x="9927" y="308"/>
              <a:ext cx="1440" cy="787"/>
            </a:xfrm>
            <a:prstGeom prst="rect">
              <a:avLst/>
            </a:prstGeom>
          </p:spPr>
        </p:pic>
        <p:pic>
          <p:nvPicPr>
            <p:cNvPr id="8" name="Picture 6"/>
            <p:cNvPicPr>
              <a:picLocks noChangeAspect="1"/>
            </p:cNvPicPr>
            <p:nvPr/>
          </p:nvPicPr>
          <p:blipFill>
            <a:blip r:embed="rId9">
              <a:extLst>
                <a:ext uri="{28A0092B-C50C-407E-A947-70E740481C1C}">
                  <a14:useLocalDpi xmlns:a14="http://schemas.microsoft.com/office/drawing/2010/main" val="0"/>
                </a:ext>
              </a:extLst>
            </a:blip>
            <a:srcRect l="81756" t="30509" r="10323" b="63348"/>
            <a:stretch>
              <a:fillRect/>
            </a:stretch>
          </p:blipFill>
          <p:spPr>
            <a:xfrm flipH="1">
              <a:off x="11850" y="1442"/>
              <a:ext cx="1253" cy="547"/>
            </a:xfrm>
            <a:prstGeom prst="rect">
              <a:avLst/>
            </a:prstGeom>
          </p:spPr>
        </p:pic>
        <p:pic>
          <p:nvPicPr>
            <p:cNvPr id="9" name="Picture 7"/>
            <p:cNvPicPr>
              <a:picLocks noChangeAspect="1"/>
            </p:cNvPicPr>
            <p:nvPr/>
          </p:nvPicPr>
          <p:blipFill>
            <a:blip r:embed="rId9">
              <a:extLst>
                <a:ext uri="{28A0092B-C50C-407E-A947-70E740481C1C}">
                  <a14:useLocalDpi xmlns:a14="http://schemas.microsoft.com/office/drawing/2010/main" val="0"/>
                </a:ext>
              </a:extLst>
            </a:blip>
            <a:srcRect l="81756" t="30509" r="10323" b="63348"/>
            <a:stretch>
              <a:fillRect/>
            </a:stretch>
          </p:blipFill>
          <p:spPr>
            <a:xfrm>
              <a:off x="8674" y="1128"/>
              <a:ext cx="1253" cy="547"/>
            </a:xfrm>
            <a:prstGeom prst="rect">
              <a:avLst/>
            </a:prstGeom>
          </p:spPr>
        </p:pic>
        <p:pic>
          <p:nvPicPr>
            <p:cNvPr id="10" name="Picture 12"/>
            <p:cNvPicPr>
              <a:picLocks noChangeAspect="1"/>
            </p:cNvPicPr>
            <p:nvPr/>
          </p:nvPicPr>
          <p:blipFill>
            <a:blip r:embed="rId9">
              <a:extLst>
                <a:ext uri="{28A0092B-C50C-407E-A947-70E740481C1C}">
                  <a14:useLocalDpi xmlns:a14="http://schemas.microsoft.com/office/drawing/2010/main" val="0"/>
                </a:ext>
              </a:extLst>
            </a:blip>
            <a:srcRect l="81756" t="30509" r="10323" b="63348"/>
            <a:stretch>
              <a:fillRect/>
            </a:stretch>
          </p:blipFill>
          <p:spPr>
            <a:xfrm>
              <a:off x="11169" y="1301"/>
              <a:ext cx="858" cy="374"/>
            </a:xfrm>
            <a:prstGeom prst="rect">
              <a:avLst/>
            </a:prstGeom>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9" presetClass="entr" presetSubtype="0" dur="10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ppt_x</p:attrName>
                                        </p:attrNameLst>
                                      </p:cBhvr>
                                      <p:tavLst>
                                        <p:tav tm="0">
                                          <p:val>
                                            <p:strVal val="#ppt_x-.2"/>
                                          </p:val>
                                        </p:tav>
                                        <p:tav tm="100000">
                                          <p:val>
                                            <p:strVal val="#ppt_x"/>
                                          </p:val>
                                        </p:tav>
                                      </p:tavLst>
                                    </p:anim>
                                    <p:anim calcmode="lin" valueType="num">
                                      <p:cBhvr>
                                        <p:cTn id="8" dur="1000" fill="hold"/>
                                        <p:tgtEl>
                                          <p:spTgt spid="13"/>
                                        </p:tgtEl>
                                        <p:attrNameLst>
                                          <p:attrName>ppt_y</p:attrName>
                                        </p:attrNameLst>
                                      </p:cBhvr>
                                      <p:tavLst>
                                        <p:tav tm="0">
                                          <p:val>
                                            <p:strVal val="#ppt_y"/>
                                          </p:val>
                                        </p:tav>
                                        <p:tav tm="100000">
                                          <p:val>
                                            <p:strVal val="#ppt_y"/>
                                          </p:val>
                                        </p:tav>
                                      </p:tavLst>
                                    </p:anim>
                                    <p:animEffect transition="in" filter="wipe(right)" prLst="gradientSize: 0.1">
                                      <p:cBhvr>
                                        <p:cTn id="9"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34925"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4">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16" name="TextBox 15"/>
          <p:cNvSpPr txBox="1"/>
          <p:nvPr/>
        </p:nvSpPr>
        <p:spPr>
          <a:xfrm>
            <a:off x="683198" y="195734"/>
            <a:ext cx="2621280" cy="58356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3200" b="1" smtClean="0">
                <a:solidFill>
                  <a:schemeClr val="bg1"/>
                </a:solidFill>
                <a:latin typeface="微软雅黑" panose="020b0503020204020204" pitchFamily="34" charset="-122"/>
                <a:ea typeface="微软雅黑" panose="020b0503020204020204" pitchFamily="34" charset="-122"/>
              </a:rPr>
              <a:t>学习情景描述</a:t>
            </a:r>
            <a:endParaRPr lang="zh-CN" altLang="en-US" sz="3200" b="1" smtClean="0">
              <a:solidFill>
                <a:schemeClr val="bg1"/>
              </a:solidFill>
              <a:latin typeface="微软雅黑" panose="020b0503020204020204" pitchFamily="34" charset="-122"/>
              <a:ea typeface="微软雅黑" panose="020b0503020204020204" pitchFamily="34" charset="-122"/>
            </a:endParaRPr>
          </a:p>
        </p:txBody>
      </p:sp>
      <p:sp>
        <p:nvSpPr>
          <p:cNvPr id="18" name="矩形 17"/>
          <p:cNvSpPr>
            <a:spLocks noChangeArrowheads="1"/>
          </p:cNvSpPr>
          <p:nvPr/>
        </p:nvSpPr>
        <p:spPr bwMode="auto">
          <a:xfrm>
            <a:off x="1200785" y="1252855"/>
            <a:ext cx="6806565" cy="50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lvl="0" indent="457200" algn="just">
              <a:lnSpc>
                <a:spcPct val="150000"/>
              </a:lnSpc>
              <a:defRPr/>
            </a:pPr>
            <a:endParaRPr kumimoji="0" lang="zh-CN" altLang="en-US" sz="1800" b="0" i="0" u="none" strike="noStrike" kern="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endParaRPr>
          </a:p>
        </p:txBody>
      </p:sp>
      <p:pic>
        <p:nvPicPr>
          <p:cNvPr id="19"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5" name="组合 4"/>
          <p:cNvGrpSpPr/>
          <p:nvPr/>
        </p:nvGrpSpPr>
        <p:grpSpPr>
          <a:xfrm>
            <a:off x="899160" y="3940175"/>
            <a:ext cx="1983740" cy="975360"/>
            <a:chOff x="5952" y="4718"/>
            <a:chExt cx="3124" cy="1536"/>
          </a:xfrm>
        </p:grpSpPr>
        <p:pic>
          <p:nvPicPr>
            <p:cNvPr id="3" name="图片 2" descr="火车_#f4ea29_128_3636046"/>
            <p:cNvPicPr>
              <a:picLocks noChangeAspect="1"/>
            </p:cNvPicPr>
            <p:nvPr>
              <p:custDataLst>
                <p:tags r:id="rId6"/>
              </p:custDataLst>
            </p:nvPr>
          </p:nvPicPr>
          <p:blipFill>
            <a:blip r:embed="rId5"/>
            <a:stretch>
              <a:fillRect/>
            </a:stretch>
          </p:blipFill>
          <p:spPr>
            <a:xfrm>
              <a:off x="7540" y="4718"/>
              <a:ext cx="1536" cy="1536"/>
            </a:xfrm>
            <a:prstGeom prst="rect">
              <a:avLst/>
            </a:prstGeom>
          </p:spPr>
        </p:pic>
        <p:pic>
          <p:nvPicPr>
            <p:cNvPr id="4" name="图片 3" descr="火车_#f4ea29_128_3636046"/>
            <p:cNvPicPr>
              <a:picLocks noChangeAspect="1"/>
            </p:cNvPicPr>
            <p:nvPr>
              <p:custDataLst>
                <p:tags r:id="rId7"/>
              </p:custDataLst>
            </p:nvPr>
          </p:nvPicPr>
          <p:blipFill>
            <a:blip r:embed="rId5"/>
            <a:stretch>
              <a:fillRect/>
            </a:stretch>
          </p:blipFill>
          <p:spPr>
            <a:xfrm flipH="1">
              <a:off x="5952" y="4718"/>
              <a:ext cx="1536" cy="1536"/>
            </a:xfrm>
            <a:prstGeom prst="rect">
              <a:avLst/>
            </a:prstGeom>
          </p:spPr>
        </p:pic>
      </p:grpSp>
      <p:grpSp>
        <p:nvGrpSpPr>
          <p:cNvPr id="2" name="组合 1"/>
          <p:cNvGrpSpPr/>
          <p:nvPr/>
        </p:nvGrpSpPr>
        <p:grpSpPr>
          <a:xfrm>
            <a:off x="7020560" y="173990"/>
            <a:ext cx="1946910" cy="736600"/>
            <a:chOff x="11056" y="274"/>
            <a:chExt cx="3066" cy="1160"/>
          </a:xfrm>
        </p:grpSpPr>
        <p:pic>
          <p:nvPicPr>
            <p:cNvPr id="6"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70" y="761"/>
              <a:ext cx="1253" cy="547"/>
            </a:xfrm>
            <a:prstGeom prst="rect">
              <a:avLst/>
            </a:prstGeom>
          </p:spPr>
        </p:pic>
        <p:pic>
          <p:nvPicPr>
            <p:cNvPr id="7"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89" y="274"/>
              <a:ext cx="858" cy="374"/>
            </a:xfrm>
            <a:prstGeom prst="rect">
              <a:avLst/>
            </a:prstGeom>
          </p:spPr>
        </p:pic>
        <p:pic>
          <p:nvPicPr>
            <p:cNvPr id="8"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56" y="648"/>
              <a:ext cx="1440" cy="787"/>
            </a:xfrm>
            <a:prstGeom prst="rect">
              <a:avLst/>
            </a:prstGeom>
          </p:spPr>
        </p:pic>
      </p:grpSp>
      <p:sp>
        <p:nvSpPr>
          <p:cNvPr id="9" name="文本框 8"/>
          <p:cNvSpPr txBox="1"/>
          <p:nvPr/>
        </p:nvSpPr>
        <p:spPr>
          <a:xfrm>
            <a:off x="827405" y="1707515"/>
            <a:ext cx="7579995" cy="1199515"/>
          </a:xfrm>
          <a:prstGeom prst="rect">
            <a:avLst/>
          </a:prstGeom>
          <a:noFill/>
        </p:spPr>
        <p:txBody>
          <a:bodyPr wrap="square" rtlCol="0">
            <a:no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a:solidFill>
                  <a:schemeClr val="bg1"/>
                </a:solidFill>
              </a:rPr>
              <a:t>城市轨道交通车站安全门系统依靠车站配电进行正常开关滑动门。</a:t>
            </a:r>
            <a:endParaRPr lang="zh-CN" altLang="en-US" sz="2000">
              <a:solidFill>
                <a:schemeClr val="bg1"/>
              </a:solidFill>
            </a:endParaRPr>
          </a:p>
          <a:p>
            <a:r>
              <a:rPr lang="zh-CN" altLang="en-US" sz="2000">
                <a:solidFill>
                  <a:schemeClr val="bg1"/>
                </a:solidFill>
              </a:rPr>
              <a:t>外部供电失效时，安全门系统依靠自己的电源系统也能开关滑动门。</a:t>
            </a:r>
            <a:endParaRPr lang="zh-CN" altLang="en-US" sz="2000">
              <a:solidFill>
                <a:schemeClr val="bg1"/>
              </a:solidFill>
            </a:endParaRPr>
          </a:p>
          <a:p>
            <a:r>
              <a:rPr lang="zh-CN" altLang="en-US" sz="2000">
                <a:solidFill>
                  <a:schemeClr val="bg1"/>
                </a:solidFill>
              </a:rPr>
              <a:t>安全门电源系统配置有UPS电源。</a:t>
            </a:r>
            <a:endParaRPr lang="zh-CN" altLang="en-US" sz="2000">
              <a:solidFill>
                <a:schemeClr val="bg1"/>
              </a:solidFill>
            </a:endParaRP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1" dur="50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0-#ppt_h/2"/>
                                          </p:val>
                                        </p:tav>
                                        <p:tav tm="100000">
                                          <p:val>
                                            <p:strVal val="#ppt_y"/>
                                          </p:val>
                                        </p:tav>
                                      </p:tavLst>
                                    </p:anim>
                                  </p:childTnLst>
                                </p:cTn>
                              </p:par>
                              <p:par>
                                <p:cTn id="13" presetID="42" presetClass="path" presetSubtype="0" dur="5000" fill="hold" nodeType="withEffect">
                                  <p:stCondLst>
                                    <p:cond delay="800"/>
                                  </p:stCondLst>
                                  <p:childTnLst>
                                    <p:animMotion origin="layout" path="M -1.94444E-06 -1.66873E-06 L -0.68298 -0.00154" pathEditMode="relative" rAng="0" ptsTypes="AA">
                                      <p:cBhvr>
                                        <p:cTn id="14" dur="5000" fill="hold"/>
                                        <p:tgtEl>
                                          <p:spTgt spid="62"/>
                                        </p:tgtEl>
                                        <p:attrNameLst>
                                          <p:attrName>ppt_x</p:attrName>
                                          <p:attrName>ppt_y</p:attrName>
                                        </p:attrNameLst>
                                      </p:cBhvr>
                                      <p:rCtr x="-34149" y="-93"/>
                                    </p:animMotion>
                                  </p:childTnLst>
                                </p:cTn>
                              </p:par>
                              <p:par>
                                <p:cTn id="15" presetID="42" presetClass="path" presetSubtype="0" dur="5000" fill="hold" nodeType="withEffect">
                                  <p:stCondLst>
                                    <p:cond delay="900"/>
                                  </p:stCondLst>
                                  <p:childTnLst>
                                    <p:animMotion origin="layout" path="M -0.0316 -4.25216E-06 L -0.61059 -4.25216E-06" pathEditMode="relative" rAng="0" ptsTypes="AA">
                                      <p:cBhvr>
                                        <p:cTn id="16" dur="5000" fill="hold"/>
                                        <p:tgtEl>
                                          <p:spTgt spid="60"/>
                                        </p:tgtEl>
                                        <p:attrNameLst>
                                          <p:attrName>ppt_x</p:attrName>
                                          <p:attrName>ppt_y</p:attrName>
                                        </p:attrNameLst>
                                      </p:cBhvr>
                                      <p:rCtr x="-28958" y="0"/>
                                    </p:animMotion>
                                  </p:childTnLst>
                                </p:cTn>
                              </p:par>
                              <p:par>
                                <p:cTn id="17" presetID="42" presetClass="path" presetSubtype="0" dur="5000" fill="hold" nodeType="withEffect">
                                  <p:stCondLst>
                                    <p:cond delay="900"/>
                                  </p:stCondLst>
                                  <p:childTnLst>
                                    <p:animMotion origin="layout" path="M -1.94444E-06 -5.19159E-07 L -0.63107 0.00742" pathEditMode="relative" rAng="0" ptsTypes="AA">
                                      <p:cBhvr>
                                        <p:cTn id="18" dur="5000" fill="hold"/>
                                        <p:tgtEl>
                                          <p:spTgt spid="19"/>
                                        </p:tgtEl>
                                        <p:attrNameLst>
                                          <p:attrName>ppt_x</p:attrName>
                                          <p:attrName>ppt_y</p:attrName>
                                        </p:attrNameLst>
                                      </p:cBhvr>
                                      <p:rCtr x="-31563" y="371"/>
                                    </p:animMotion>
                                  </p:childTnLst>
                                </p:cTn>
                              </p:par>
                              <p:par>
                                <p:cTn id="19" presetID="53" presetClass="entr" presetSubtype="16" dur="2300" fill="hold" grpId="0" nodeType="withEffect">
                                  <p:stCondLst>
                                    <p:cond delay="900"/>
                                  </p:stCondLst>
                                  <p:childTnLst>
                                    <p:set>
                                      <p:cBhvr>
                                        <p:cTn id="20" dur="1" fill="hold">
                                          <p:stCondLst>
                                            <p:cond delay="0"/>
                                          </p:stCondLst>
                                        </p:cTn>
                                        <p:tgtEl>
                                          <p:spTgt spid="18"/>
                                        </p:tgtEl>
                                        <p:attrNameLst>
                                          <p:attrName>style.visibility</p:attrName>
                                        </p:attrNameLst>
                                      </p:cBhvr>
                                      <p:to>
                                        <p:strVal val="visible"/>
                                      </p:to>
                                    </p:set>
                                    <p:anim calcmode="lin" valueType="num">
                                      <p:cBhvr>
                                        <p:cTn id="21" dur="2300" fill="hold"/>
                                        <p:tgtEl>
                                          <p:spTgt spid="18"/>
                                        </p:tgtEl>
                                        <p:attrNameLst>
                                          <p:attrName>ppt_w</p:attrName>
                                        </p:attrNameLst>
                                      </p:cBhvr>
                                      <p:tavLst>
                                        <p:tav tm="0">
                                          <p:val>
                                            <p:fltVal val="0"/>
                                          </p:val>
                                        </p:tav>
                                        <p:tav tm="100000">
                                          <p:val>
                                            <p:strVal val="#ppt_w"/>
                                          </p:val>
                                        </p:tav>
                                      </p:tavLst>
                                    </p:anim>
                                    <p:anim calcmode="lin" valueType="num">
                                      <p:cBhvr>
                                        <p:cTn id="22" dur="2300" fill="hold"/>
                                        <p:tgtEl>
                                          <p:spTgt spid="18"/>
                                        </p:tgtEl>
                                        <p:attrNameLst>
                                          <p:attrName>ppt_h</p:attrName>
                                        </p:attrNameLst>
                                      </p:cBhvr>
                                      <p:tavLst>
                                        <p:tav tm="0">
                                          <p:val>
                                            <p:fltVal val="0"/>
                                          </p:val>
                                        </p:tav>
                                        <p:tav tm="100000">
                                          <p:val>
                                            <p:strVal val="#ppt_h"/>
                                          </p:val>
                                        </p:tav>
                                      </p:tavLst>
                                    </p:anim>
                                    <p:animEffect transition="in" filter="fade">
                                      <p:cBhvr>
                                        <p:cTn id="23" dur="2300"/>
                                        <p:tgtEl>
                                          <p:spTgt spid="18"/>
                                        </p:tgtEl>
                                      </p:cBhvr>
                                    </p:animEffect>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29" presetClass="entr" presetSubtype="0" dur="100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p:cTn id="28" dur="1000" fill="hold"/>
                                        <p:tgtEl>
                                          <p:spTgt spid="9"/>
                                        </p:tgtEl>
                                        <p:attrNameLst>
                                          <p:attrName>ppt_x</p:attrName>
                                        </p:attrNameLst>
                                      </p:cBhvr>
                                      <p:tavLst>
                                        <p:tav tm="0">
                                          <p:val>
                                            <p:strVal val="#ppt_x-.2"/>
                                          </p:val>
                                        </p:tav>
                                        <p:tav tm="100000">
                                          <p:val>
                                            <p:strVal val="#ppt_x"/>
                                          </p:val>
                                        </p:tav>
                                      </p:tavLst>
                                    </p:anim>
                                    <p:anim calcmode="lin" valueType="num">
                                      <p:cBhvr>
                                        <p:cTn id="29" dur="1000" fill="hold"/>
                                        <p:tgtEl>
                                          <p:spTgt spid="9"/>
                                        </p:tgtEl>
                                        <p:attrNameLst>
                                          <p:attrName>ppt_y</p:attrName>
                                        </p:attrNameLst>
                                      </p:cBhvr>
                                      <p:tavLst>
                                        <p:tav tm="0">
                                          <p:val>
                                            <p:strVal val="#ppt_y"/>
                                          </p:val>
                                        </p:tav>
                                        <p:tav tm="100000">
                                          <p:val>
                                            <p:strVal val="#ppt_y"/>
                                          </p:val>
                                        </p:tav>
                                      </p:tavLst>
                                    </p:anim>
                                    <p:animEffect transition="in" filter="wipe(right)" prLst="gradientSize: 0.1">
                                      <p:cBhvr>
                                        <p:cTn id="3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9"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nvSpPr>
        <p:spPr>
          <a:xfrm>
            <a:off x="0" y="0"/>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3">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4">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19" name="Picture 2"/>
          <p:cNvPicPr>
            <a:picLocks noChangeAspect="1"/>
          </p:cNvPicPr>
          <p:nvPr/>
        </p:nvPicPr>
        <p:blipFill>
          <a:blip r:embed="rId3">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sp>
        <p:nvSpPr>
          <p:cNvPr id="2" name="文本框 1"/>
          <p:cNvSpPr txBox="1"/>
          <p:nvPr/>
        </p:nvSpPr>
        <p:spPr>
          <a:xfrm>
            <a:off x="5723890" y="1564005"/>
            <a:ext cx="2663190" cy="163004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457200"/>
            <a:r>
              <a:rPr lang="zh-CN" altLang="en-US" sz="2000">
                <a:solidFill>
                  <a:schemeClr val="bg1"/>
                </a:solidFill>
              </a:rPr>
              <a:t>作为一名学者，了解城市轨道交通车站安全门系统UPS电源是如何给各个设备供电的。</a:t>
            </a:r>
            <a:endParaRPr lang="zh-CN" altLang="en-US" sz="2000">
              <a:solidFill>
                <a:schemeClr val="bg1"/>
              </a:solidFill>
            </a:endParaRPr>
          </a:p>
        </p:txBody>
      </p:sp>
      <p:grpSp>
        <p:nvGrpSpPr>
          <p:cNvPr id="6" name="组合 5"/>
          <p:cNvGrpSpPr/>
          <p:nvPr/>
        </p:nvGrpSpPr>
        <p:grpSpPr>
          <a:xfrm>
            <a:off x="3347720" y="3940175"/>
            <a:ext cx="1983740" cy="975360"/>
            <a:chOff x="5952" y="4718"/>
            <a:chExt cx="3124" cy="1536"/>
          </a:xfrm>
        </p:grpSpPr>
        <p:pic>
          <p:nvPicPr>
            <p:cNvPr id="7" name="图片 6" descr="火车_#f4ea29_128_3636046"/>
            <p:cNvPicPr>
              <a:picLocks noChangeAspect="1"/>
            </p:cNvPicPr>
            <p:nvPr>
              <p:custDataLst>
                <p:tags r:id="rId6"/>
              </p:custDataLst>
            </p:nvPr>
          </p:nvPicPr>
          <p:blipFill>
            <a:blip r:embed="rId5"/>
            <a:stretch>
              <a:fillRect/>
            </a:stretch>
          </p:blipFill>
          <p:spPr>
            <a:xfrm>
              <a:off x="7540" y="4718"/>
              <a:ext cx="1536" cy="1536"/>
            </a:xfrm>
            <a:prstGeom prst="rect">
              <a:avLst/>
            </a:prstGeom>
          </p:spPr>
        </p:pic>
        <p:pic>
          <p:nvPicPr>
            <p:cNvPr id="8" name="图片 7" descr="火车_#f4ea29_128_3636046"/>
            <p:cNvPicPr>
              <a:picLocks noChangeAspect="1"/>
            </p:cNvPicPr>
            <p:nvPr>
              <p:custDataLst>
                <p:tags r:id="rId7"/>
              </p:custDataLst>
            </p:nvPr>
          </p:nvPicPr>
          <p:blipFill>
            <a:blip r:embed="rId5"/>
            <a:stretch>
              <a:fillRect/>
            </a:stretch>
          </p:blipFill>
          <p:spPr>
            <a:xfrm flipH="1">
              <a:off x="5952" y="4718"/>
              <a:ext cx="1536" cy="1536"/>
            </a:xfrm>
            <a:prstGeom prst="rect">
              <a:avLst/>
            </a:prstGeom>
          </p:spPr>
        </p:pic>
      </p:grpSp>
      <p:grpSp>
        <p:nvGrpSpPr>
          <p:cNvPr id="5" name="组合 4"/>
          <p:cNvGrpSpPr/>
          <p:nvPr/>
        </p:nvGrpSpPr>
        <p:grpSpPr>
          <a:xfrm>
            <a:off x="251460" y="267018"/>
            <a:ext cx="4966970" cy="4123373"/>
            <a:chOff x="396" y="421"/>
            <a:chExt cx="7822" cy="6494"/>
          </a:xfrm>
        </p:grpSpPr>
        <p:sp>
          <p:nvSpPr>
            <p:cNvPr id="4" name="文本框 3"/>
            <p:cNvSpPr txBox="1"/>
            <p:nvPr/>
          </p:nvSpPr>
          <p:spPr>
            <a:xfrm>
              <a:off x="1983" y="6431"/>
              <a:ext cx="5127" cy="483"/>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chemeClr val="bg1"/>
                  </a:solidFill>
                  <a:sym typeface="+mn-ea"/>
                </a:rPr>
                <a:t>安全门系统配置UPS电源原理图</a:t>
              </a:r>
              <a:endParaRPr lang="zh-CN" altLang="en-US" sz="1400">
                <a:solidFill>
                  <a:schemeClr val="bg1"/>
                </a:solidFill>
                <a:sym typeface="+mn-ea"/>
              </a:endParaRPr>
            </a:p>
          </p:txBody>
        </p:sp>
        <p:pic>
          <p:nvPicPr>
            <p:cNvPr id="3" name="图片 -2147482454"/>
            <p:cNvPicPr>
              <a:picLocks noChangeAspect="1"/>
            </p:cNvPicPr>
            <p:nvPr>
              <p:custDataLst>
                <p:tags r:id="rId9"/>
              </p:custDataLst>
            </p:nvPr>
          </p:nvPicPr>
          <p:blipFill>
            <a:blip r:embed="rId8"/>
            <a:srcRect b="760"/>
            <a:stretch>
              <a:fillRect/>
            </a:stretch>
          </p:blipFill>
          <p:spPr>
            <a:xfrm>
              <a:off x="396" y="421"/>
              <a:ext cx="7822" cy="5881"/>
            </a:xfrm>
            <a:prstGeom prst="rect">
              <a:avLst/>
            </a:prstGeom>
            <a:noFill/>
            <a:ln w="9525">
              <a:noFill/>
            </a:ln>
          </p:spPr>
        </p:pic>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42" presetClass="path" presetSubtype="0" dur="5000" fill="hold" nodeType="withEffect">
                                  <p:stCondLst>
                                    <p:cond delay="800"/>
                                  </p:stCondLst>
                                  <p:childTnLst>
                                    <p:animMotion origin="layout" path="M -1.94444E-06 -1.66873E-06 L -0.68298 -0.00154" pathEditMode="relative" rAng="0" ptsTypes="AA">
                                      <p:cBhvr>
                                        <p:cTn id="10" dur="5000" fill="hold"/>
                                        <p:tgtEl>
                                          <p:spTgt spid="62"/>
                                        </p:tgtEl>
                                        <p:attrNameLst>
                                          <p:attrName>ppt_x</p:attrName>
                                          <p:attrName>ppt_y</p:attrName>
                                        </p:attrNameLst>
                                      </p:cBhvr>
                                      <p:rCtr x="-34149" y="-93"/>
                                    </p:animMotion>
                                  </p:childTnLst>
                                </p:cTn>
                              </p:par>
                              <p:par>
                                <p:cTn id="11" presetID="42" presetClass="path" presetSubtype="0" dur="5000" fill="hold" nodeType="withEffect">
                                  <p:stCondLst>
                                    <p:cond delay="900"/>
                                  </p:stCondLst>
                                  <p:childTnLst>
                                    <p:animMotion origin="layout" path="M -0.0316 -4.25216E-06 L -0.61059 -4.25216E-06" pathEditMode="relative" rAng="0" ptsTypes="AA">
                                      <p:cBhvr>
                                        <p:cTn id="12" dur="5000" fill="hold"/>
                                        <p:tgtEl>
                                          <p:spTgt spid="60"/>
                                        </p:tgtEl>
                                        <p:attrNameLst>
                                          <p:attrName>ppt_x</p:attrName>
                                          <p:attrName>ppt_y</p:attrName>
                                        </p:attrNameLst>
                                      </p:cBhvr>
                                      <p:rCtr x="-28958" y="0"/>
                                    </p:animMotion>
                                  </p:childTnLst>
                                </p:cTn>
                              </p:par>
                              <p:par>
                                <p:cTn id="13" presetID="42" presetClass="path" presetSubtype="0" dur="5000" fill="hold" nodeType="withEffect">
                                  <p:stCondLst>
                                    <p:cond delay="900"/>
                                  </p:stCondLst>
                                  <p:childTnLst>
                                    <p:animMotion origin="layout" path="M -1.94444E-06 -5.19159E-07 L -0.63107 0.00742" pathEditMode="relative" rAng="0" ptsTypes="AA">
                                      <p:cBhvr>
                                        <p:cTn id="14" dur="5000" fill="hold"/>
                                        <p:tgtEl>
                                          <p:spTgt spid="19"/>
                                        </p:tgtEl>
                                        <p:attrNameLst>
                                          <p:attrName>ppt_x</p:attrName>
                                          <p:attrName>ppt_y</p:attrName>
                                        </p:attrNameLst>
                                      </p:cBhvr>
                                      <p:rCtr x="-31563" y="371"/>
                                    </p:animMotion>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 presetClass="entr" presetSubtype="16" dur="200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ox(in)">
                                      <p:cBhvr>
                                        <p:cTn id="19" dur="2000"/>
                                        <p:tgtEl>
                                          <p:spTgt spid="5"/>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5" presetClass="entr" presetSubtype="10" dur="500"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checkerboard(across)">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13"/>
          <p:cNvSpPr/>
          <p:nvPr>
            <p:custDataLst>
              <p:tags r:id="rId3"/>
            </p:custDataLst>
          </p:nvPr>
        </p:nvSpPr>
        <p:spPr>
          <a:xfrm>
            <a:off x="0" y="51435"/>
            <a:ext cx="9144000"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pic>
        <p:nvPicPr>
          <p:cNvPr id="60" name="Picture 6"/>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flipH="1">
            <a:off x="12852920" y="925802"/>
            <a:ext cx="795867" cy="347134"/>
          </a:xfrm>
          <a:prstGeom prst="rect">
            <a:avLst/>
          </a:prstGeom>
        </p:spPr>
      </p:pic>
      <p:pic>
        <p:nvPicPr>
          <p:cNvPr id="62" name="Picture 12"/>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a:off x="12132840" y="436772"/>
            <a:ext cx="544528" cy="237507"/>
          </a:xfrm>
          <a:prstGeom prst="rect">
            <a:avLst/>
          </a:prstGeom>
        </p:spPr>
      </p:pic>
      <p:pic>
        <p:nvPicPr>
          <p:cNvPr id="15" name="Picture 15"/>
          <p:cNvPicPr>
            <a:picLocks noChangeAspect="1"/>
          </p:cNvPicPr>
          <p:nvPr/>
        </p:nvPicPr>
        <p:blipFill>
          <a:blip r:embed="rId5">
            <a:extLst>
              <a:ext uri="{28A0092B-C50C-407E-A947-70E740481C1C}">
                <a14:useLocalDpi xmlns:a14="http://schemas.microsoft.com/office/drawing/2010/main" val="0"/>
              </a:ext>
            </a:extLst>
          </a:blip>
          <a:srcRect t="34561" r="45132"/>
          <a:stretch>
            <a:fillRect/>
          </a:stretch>
        </p:blipFill>
        <p:spPr>
          <a:xfrm>
            <a:off x="7020272" y="3507854"/>
            <a:ext cx="1615163" cy="1083554"/>
          </a:xfrm>
          <a:prstGeom prst="rect">
            <a:avLst/>
          </a:prstGeom>
        </p:spPr>
      </p:pic>
      <p:sp>
        <p:nvSpPr>
          <p:cNvPr id="56" name="Rectangle 14"/>
          <p:cNvSpPr/>
          <p:nvPr/>
        </p:nvSpPr>
        <p:spPr>
          <a:xfrm>
            <a:off x="0" y="4587974"/>
            <a:ext cx="9144000" cy="55552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ko-KR" altLang="en-US"/>
          </a:p>
        </p:txBody>
      </p:sp>
      <p:sp>
        <p:nvSpPr>
          <p:cNvPr id="16" name="TextBox 15"/>
          <p:cNvSpPr txBox="1"/>
          <p:nvPr/>
        </p:nvSpPr>
        <p:spPr>
          <a:xfrm>
            <a:off x="323153" y="199544"/>
            <a:ext cx="2621280" cy="82994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4800" b="1">
                <a:solidFill>
                  <a:schemeClr val="bg1"/>
                </a:solidFill>
                <a:latin typeface="微软雅黑" panose="020b0503020204020204" pitchFamily="34" charset="-122"/>
                <a:ea typeface="微软雅黑" panose="020b0503020204020204" pitchFamily="34" charset="-122"/>
              </a:rPr>
              <a:t>学习目标</a:t>
            </a:r>
            <a:endParaRPr lang="zh-CN" altLang="en-US" sz="4800" b="1">
              <a:solidFill>
                <a:schemeClr val="bg1"/>
              </a:solidFill>
              <a:latin typeface="微软雅黑" panose="020b0503020204020204" pitchFamily="34" charset="-122"/>
              <a:ea typeface="微软雅黑" panose="020b0503020204020204" pitchFamily="34" charset="-122"/>
            </a:endParaRPr>
          </a:p>
        </p:txBody>
      </p:sp>
      <p:sp>
        <p:nvSpPr>
          <p:cNvPr id="17" name="矩形 16"/>
          <p:cNvSpPr/>
          <p:nvPr/>
        </p:nvSpPr>
        <p:spPr>
          <a:xfrm>
            <a:off x="3330002" y="810345"/>
            <a:ext cx="309880" cy="645160"/>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en-US" altLang="zh-CN" sz="3600">
              <a:solidFill>
                <a:schemeClr val="bg1">
                  <a:alpha val="42000"/>
                </a:schemeClr>
              </a:solidFill>
              <a:latin typeface="Impact" panose="020b0806030902050204" pitchFamily="34" charset="0"/>
            </a:endParaRPr>
          </a:p>
        </p:txBody>
      </p:sp>
      <p:pic>
        <p:nvPicPr>
          <p:cNvPr id="19" name="Picture 2"/>
          <p:cNvPicPr>
            <a:picLocks noChangeAspect="1"/>
          </p:cNvPicPr>
          <p:nvPr/>
        </p:nvPicPr>
        <p:blipFill>
          <a:blip r:embed="rId4">
            <a:extLst>
              <a:ext uri="{28A0092B-C50C-407E-A947-70E740481C1C}">
                <a14:useLocalDpi xmlns:a14="http://schemas.microsoft.com/office/drawing/2010/main" val="0"/>
              </a:ext>
            </a:extLst>
          </a:blip>
          <a:srcRect l="90099" t="34704" r="801" b="56457"/>
          <a:stretch>
            <a:fillRect/>
          </a:stretch>
        </p:blipFill>
        <p:spPr>
          <a:xfrm flipH="1">
            <a:off x="11074424" y="534774"/>
            <a:ext cx="914400" cy="499533"/>
          </a:xfrm>
          <a:prstGeom prst="rect">
            <a:avLst/>
          </a:prstGeom>
        </p:spPr>
      </p:pic>
      <p:grpSp>
        <p:nvGrpSpPr>
          <p:cNvPr id="6" name="组合 5"/>
          <p:cNvGrpSpPr/>
          <p:nvPr/>
        </p:nvGrpSpPr>
        <p:grpSpPr>
          <a:xfrm>
            <a:off x="312817" y="1344563"/>
            <a:ext cx="7587615" cy="583565"/>
            <a:chOff x="2657710" y="1695617"/>
            <a:chExt cx="7587615" cy="583565"/>
          </a:xfrm>
        </p:grpSpPr>
        <p:sp>
          <p:nvSpPr>
            <p:cNvPr id="20" name="矩形 19"/>
            <p:cNvSpPr/>
            <p:nvPr/>
          </p:nvSpPr>
          <p:spPr>
            <a:xfrm>
              <a:off x="2657710" y="1695617"/>
              <a:ext cx="636713"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01.</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21" name="TextBox 20"/>
            <p:cNvSpPr txBox="1"/>
            <p:nvPr/>
          </p:nvSpPr>
          <p:spPr>
            <a:xfrm>
              <a:off x="3323825" y="1739432"/>
              <a:ext cx="6921500"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 能掌握城市轨道交通车站安全门系统UPS电源的电路结构；</a:t>
              </a:r>
              <a:endParaRPr lang="en-US" altLang="zh-CN" sz="2000">
                <a:solidFill>
                  <a:schemeClr val="bg1"/>
                </a:solidFill>
                <a:latin typeface="微软雅黑" panose="020b0503020204020204" pitchFamily="34" charset="-122"/>
                <a:ea typeface="微软雅黑" panose="020b0503020204020204" pitchFamily="34" charset="-122"/>
              </a:endParaRPr>
            </a:p>
          </p:txBody>
        </p:sp>
        <p:grpSp>
          <p:nvGrpSpPr>
            <p:cNvPr id="5" name="组合 4"/>
            <p:cNvGrpSpPr/>
            <p:nvPr/>
          </p:nvGrpSpPr>
          <p:grpSpPr>
            <a:xfrm>
              <a:off x="3203848" y="2067694"/>
              <a:ext cx="6960235" cy="72008"/>
              <a:chOff x="3203848" y="2067694"/>
              <a:chExt cx="6960235" cy="72008"/>
            </a:xfrm>
          </p:grpSpPr>
          <p:cxnSp>
            <p:nvCxnSpPr>
              <p:cNvPr id="3" name="直接连接符 2"/>
              <p:cNvCxnSpPr/>
              <p:nvPr/>
            </p:nvCxnSpPr>
            <p:spPr>
              <a:xfrm flipV="1">
                <a:off x="3203848" y="2130812"/>
                <a:ext cx="6960235" cy="889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等腰三角形 3"/>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grpSp>
        <p:nvGrpSpPr>
          <p:cNvPr id="8" name="组合 7"/>
          <p:cNvGrpSpPr/>
          <p:nvPr/>
        </p:nvGrpSpPr>
        <p:grpSpPr>
          <a:xfrm>
            <a:off x="5075555" y="3940175"/>
            <a:ext cx="1983740" cy="975360"/>
            <a:chOff x="5952" y="4718"/>
            <a:chExt cx="3124" cy="1536"/>
          </a:xfrm>
        </p:grpSpPr>
        <p:pic>
          <p:nvPicPr>
            <p:cNvPr id="9" name="图片 8" descr="火车_#f4ea29_128_3636046"/>
            <p:cNvPicPr>
              <a:picLocks noChangeAspect="1"/>
            </p:cNvPicPr>
            <p:nvPr>
              <p:custDataLst>
                <p:tags r:id="rId7"/>
              </p:custDataLst>
            </p:nvPr>
          </p:nvPicPr>
          <p:blipFill>
            <a:blip r:embed="rId6"/>
            <a:stretch>
              <a:fillRect/>
            </a:stretch>
          </p:blipFill>
          <p:spPr>
            <a:xfrm>
              <a:off x="7540" y="4718"/>
              <a:ext cx="1536" cy="1536"/>
            </a:xfrm>
            <a:prstGeom prst="rect">
              <a:avLst/>
            </a:prstGeom>
          </p:spPr>
        </p:pic>
        <p:pic>
          <p:nvPicPr>
            <p:cNvPr id="10" name="图片 9" descr="火车_#f4ea29_128_3636046"/>
            <p:cNvPicPr>
              <a:picLocks noChangeAspect="1"/>
            </p:cNvPicPr>
            <p:nvPr>
              <p:custDataLst>
                <p:tags r:id="rId8"/>
              </p:custDataLst>
            </p:nvPr>
          </p:nvPicPr>
          <p:blipFill>
            <a:blip r:embed="rId6"/>
            <a:stretch>
              <a:fillRect/>
            </a:stretch>
          </p:blipFill>
          <p:spPr>
            <a:xfrm flipH="1">
              <a:off x="5952" y="4718"/>
              <a:ext cx="1536" cy="1536"/>
            </a:xfrm>
            <a:prstGeom prst="rect">
              <a:avLst/>
            </a:prstGeom>
          </p:spPr>
        </p:pic>
      </p:grpSp>
      <p:grpSp>
        <p:nvGrpSpPr>
          <p:cNvPr id="2" name="组合 1"/>
          <p:cNvGrpSpPr/>
          <p:nvPr/>
        </p:nvGrpSpPr>
        <p:grpSpPr>
          <a:xfrm>
            <a:off x="7020560" y="173990"/>
            <a:ext cx="1946910" cy="736600"/>
            <a:chOff x="11056" y="274"/>
            <a:chExt cx="3066" cy="1160"/>
          </a:xfrm>
        </p:grpSpPr>
        <p:pic>
          <p:nvPicPr>
            <p:cNvPr id="11" name="Picture 6"/>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flipH="1">
              <a:off x="12870" y="761"/>
              <a:ext cx="1253" cy="547"/>
            </a:xfrm>
            <a:prstGeom prst="rect">
              <a:avLst/>
            </a:prstGeom>
          </p:spPr>
        </p:pic>
        <p:pic>
          <p:nvPicPr>
            <p:cNvPr id="12" name="Picture 12"/>
            <p:cNvPicPr>
              <a:picLocks noChangeAspect="1"/>
            </p:cNvPicPr>
            <p:nvPr/>
          </p:nvPicPr>
          <p:blipFill>
            <a:blip r:embed="rId4">
              <a:extLst>
                <a:ext uri="{28A0092B-C50C-407E-A947-70E740481C1C}">
                  <a14:useLocalDpi xmlns:a14="http://schemas.microsoft.com/office/drawing/2010/main" val="0"/>
                </a:ext>
              </a:extLst>
            </a:blip>
            <a:srcRect l="81756" t="30509" r="10323" b="63348"/>
            <a:stretch>
              <a:fillRect/>
            </a:stretch>
          </p:blipFill>
          <p:spPr>
            <a:xfrm>
              <a:off x="12189" y="274"/>
              <a:ext cx="858" cy="374"/>
            </a:xfrm>
            <a:prstGeom prst="rect">
              <a:avLst/>
            </a:prstGeom>
          </p:spPr>
        </p:pic>
        <p:pic>
          <p:nvPicPr>
            <p:cNvPr id="13" name="Picture 2"/>
            <p:cNvPicPr>
              <a:picLocks noChangeAspect="1"/>
            </p:cNvPicPr>
            <p:nvPr/>
          </p:nvPicPr>
          <p:blipFill>
            <a:blip r:embed="rId4">
              <a:extLst>
                <a:ext uri="{28A0092B-C50C-407E-A947-70E740481C1C}">
                  <a14:useLocalDpi xmlns:a14="http://schemas.microsoft.com/office/drawing/2010/main" val="0"/>
                </a:ext>
              </a:extLst>
            </a:blip>
            <a:srcRect l="90099" t="34704" r="801" b="56457"/>
            <a:stretch>
              <a:fillRect/>
            </a:stretch>
          </p:blipFill>
          <p:spPr>
            <a:xfrm flipH="1">
              <a:off x="11056" y="648"/>
              <a:ext cx="1440" cy="787"/>
            </a:xfrm>
            <a:prstGeom prst="rect">
              <a:avLst/>
            </a:prstGeom>
          </p:spPr>
        </p:pic>
      </p:grpSp>
      <p:grpSp>
        <p:nvGrpSpPr>
          <p:cNvPr id="31" name="组合 30"/>
          <p:cNvGrpSpPr/>
          <p:nvPr/>
        </p:nvGrpSpPr>
        <p:grpSpPr>
          <a:xfrm>
            <a:off x="313055" y="1930400"/>
            <a:ext cx="7219950" cy="583565"/>
            <a:chOff x="481" y="3040"/>
            <a:chExt cx="11370" cy="919"/>
          </a:xfrm>
        </p:grpSpPr>
        <p:grpSp>
          <p:nvGrpSpPr>
            <p:cNvPr id="7" name="组合 6"/>
            <p:cNvGrpSpPr/>
            <p:nvPr/>
          </p:nvGrpSpPr>
          <p:grpSpPr>
            <a:xfrm>
              <a:off x="481" y="3040"/>
              <a:ext cx="11370" cy="919"/>
              <a:chOff x="2657710" y="2324211"/>
              <a:chExt cx="7219950" cy="583565"/>
            </a:xfrm>
          </p:grpSpPr>
          <p:sp>
            <p:nvSpPr>
              <p:cNvPr id="22" name="矩形 21"/>
              <p:cNvSpPr/>
              <p:nvPr/>
            </p:nvSpPr>
            <p:spPr>
              <a:xfrm>
                <a:off x="2657710" y="2324211"/>
                <a:ext cx="686406"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02.</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23" name="TextBox 22"/>
              <p:cNvSpPr txBox="1"/>
              <p:nvPr/>
            </p:nvSpPr>
            <p:spPr>
              <a:xfrm>
                <a:off x="3251435" y="2367391"/>
                <a:ext cx="6626225"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 能掌握城市轨道交通车站安全门系统UPS电源的类型；</a:t>
                </a:r>
                <a:endParaRPr lang="en-US" altLang="zh-CN" sz="2000">
                  <a:solidFill>
                    <a:schemeClr val="bg1"/>
                  </a:solidFill>
                  <a:latin typeface="微软雅黑" panose="020b0503020204020204" pitchFamily="34" charset="-122"/>
                  <a:ea typeface="微软雅黑" panose="020b0503020204020204" pitchFamily="34" charset="-122"/>
                </a:endParaRPr>
              </a:p>
            </p:txBody>
          </p:sp>
          <p:grpSp>
            <p:nvGrpSpPr>
              <p:cNvPr id="24" name="组合 23"/>
              <p:cNvGrpSpPr/>
              <p:nvPr/>
            </p:nvGrpSpPr>
            <p:grpSpPr>
              <a:xfrm>
                <a:off x="3203848" y="2696288"/>
                <a:ext cx="3179873" cy="72008"/>
                <a:chOff x="3203848" y="2067694"/>
                <a:chExt cx="3179873" cy="72008"/>
              </a:xfrm>
            </p:grpSpPr>
            <p:cxnSp>
              <p:nvCxnSpPr>
                <p:cNvPr id="25" name="直接连接符 24"/>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26" name="等腰三角形 25"/>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cxnSp>
          <p:nvCxnSpPr>
            <p:cNvPr id="14" name="直接连接符 13"/>
            <p:cNvCxnSpPr>
              <a:stCxn id="26" idx="3"/>
            </p:cNvCxnSpPr>
            <p:nvPr/>
          </p:nvCxnSpPr>
          <p:spPr>
            <a:xfrm flipV="1">
              <a:off x="6283" y="3709"/>
              <a:ext cx="4885" cy="3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0" name="组合 39"/>
          <p:cNvGrpSpPr/>
          <p:nvPr/>
        </p:nvGrpSpPr>
        <p:grpSpPr>
          <a:xfrm>
            <a:off x="313055" y="3101975"/>
            <a:ext cx="7392670" cy="582930"/>
            <a:chOff x="493" y="4885"/>
            <a:chExt cx="11642" cy="918"/>
          </a:xfrm>
        </p:grpSpPr>
        <p:grpSp>
          <p:nvGrpSpPr>
            <p:cNvPr id="34" name="组合 33"/>
            <p:cNvGrpSpPr/>
            <p:nvPr/>
          </p:nvGrpSpPr>
          <p:grpSpPr>
            <a:xfrm>
              <a:off x="493" y="4885"/>
              <a:ext cx="11643" cy="919"/>
              <a:chOff x="2657710" y="2324211"/>
              <a:chExt cx="7393305" cy="583565"/>
            </a:xfrm>
          </p:grpSpPr>
          <p:sp>
            <p:nvSpPr>
              <p:cNvPr id="35" name="矩形 34"/>
              <p:cNvSpPr/>
              <p:nvPr/>
            </p:nvSpPr>
            <p:spPr>
              <a:xfrm>
                <a:off x="2657710" y="2324211"/>
                <a:ext cx="684803"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04.</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36" name="TextBox 35"/>
              <p:cNvSpPr txBox="1"/>
              <p:nvPr/>
            </p:nvSpPr>
            <p:spPr>
              <a:xfrm>
                <a:off x="3225400" y="2368026"/>
                <a:ext cx="6825615"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 </a:t>
                </a:r>
                <a:r>
                  <a:rPr lang="zh-CN" altLang="en-US" sz="2000">
                    <a:solidFill>
                      <a:schemeClr val="bg1"/>
                    </a:solidFill>
                    <a:latin typeface="微软雅黑" panose="020b0503020204020204" pitchFamily="34" charset="-122"/>
                    <a:ea typeface="微软雅黑" panose="020b0503020204020204" pitchFamily="34" charset="-122"/>
                  </a:rPr>
                  <a:t>了解城市轨道交通车站安全门系统UPS电源维护方法；</a:t>
                </a:r>
                <a:endParaRPr lang="zh-CN" altLang="en-US" sz="2000">
                  <a:solidFill>
                    <a:schemeClr val="bg1"/>
                  </a:solidFill>
                  <a:latin typeface="微软雅黑" panose="020b0503020204020204" pitchFamily="34" charset="-122"/>
                  <a:ea typeface="微软雅黑" panose="020b0503020204020204" pitchFamily="34" charset="-122"/>
                </a:endParaRPr>
              </a:p>
            </p:txBody>
          </p:sp>
          <p:grpSp>
            <p:nvGrpSpPr>
              <p:cNvPr id="37" name="组合 36"/>
              <p:cNvGrpSpPr/>
              <p:nvPr/>
            </p:nvGrpSpPr>
            <p:grpSpPr>
              <a:xfrm>
                <a:off x="3203848" y="2696288"/>
                <a:ext cx="3179873" cy="72008"/>
                <a:chOff x="3203848" y="2067694"/>
                <a:chExt cx="3179873" cy="72008"/>
              </a:xfrm>
            </p:grpSpPr>
            <p:cxnSp>
              <p:nvCxnSpPr>
                <p:cNvPr id="38" name="直接连接符 37"/>
                <p:cNvCxnSpPr/>
                <p:nvPr/>
              </p:nvCxnSpPr>
              <p:spPr>
                <a:xfrm>
                  <a:off x="3203848" y="2139702"/>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9" name="等腰三角形 38"/>
                <p:cNvSpPr/>
                <p:nvPr/>
              </p:nvSpPr>
              <p:spPr>
                <a:xfrm>
                  <a:off x="6300192" y="2067694"/>
                  <a:ext cx="83529" cy="720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grpSp>
        <p:cxnSp>
          <p:nvCxnSpPr>
            <p:cNvPr id="33" name="直接连接符 32"/>
            <p:cNvCxnSpPr/>
            <p:nvPr>
              <p:custDataLst>
                <p:tags r:id="rId9"/>
              </p:custDataLst>
            </p:nvPr>
          </p:nvCxnSpPr>
          <p:spPr>
            <a:xfrm>
              <a:off x="6229" y="5585"/>
              <a:ext cx="5003"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42" name="组合 41"/>
          <p:cNvGrpSpPr/>
          <p:nvPr/>
        </p:nvGrpSpPr>
        <p:grpSpPr>
          <a:xfrm>
            <a:off x="313055" y="2515870"/>
            <a:ext cx="8324850" cy="582930"/>
            <a:chOff x="493" y="3962"/>
            <a:chExt cx="13110" cy="918"/>
          </a:xfrm>
        </p:grpSpPr>
        <p:grpSp>
          <p:nvGrpSpPr>
            <p:cNvPr id="28" name="组合 27"/>
            <p:cNvGrpSpPr/>
            <p:nvPr/>
          </p:nvGrpSpPr>
          <p:grpSpPr>
            <a:xfrm>
              <a:off x="493" y="3962"/>
              <a:ext cx="13111" cy="919"/>
              <a:chOff x="2657710" y="2324211"/>
              <a:chExt cx="8325485" cy="583565"/>
            </a:xfrm>
          </p:grpSpPr>
          <p:sp>
            <p:nvSpPr>
              <p:cNvPr id="29" name="矩形 28"/>
              <p:cNvSpPr/>
              <p:nvPr/>
            </p:nvSpPr>
            <p:spPr>
              <a:xfrm>
                <a:off x="2657710" y="2324211"/>
                <a:ext cx="697627" cy="58356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3200" b="0" i="0" u="none" strike="noStrike" kern="0" cap="none" spc="0" normalizeH="0" baseline="0" noProof="0" smtClean="0">
                    <a:ln>
                      <a:noFill/>
                    </a:ln>
                    <a:solidFill>
                      <a:sysClr val="window" lastClr="FFFFFF"/>
                    </a:solidFill>
                    <a:effectLst/>
                    <a:uLnTx/>
                    <a:uFillTx/>
                    <a:latin typeface="Impact" panose="020b0806030902050204" pitchFamily="34" charset="0"/>
                    <a:ea typeface="微软雅黑" panose="020b0503020204020204" pitchFamily="34" charset="-122"/>
                  </a:rPr>
                  <a:t>03.</a:t>
                </a:r>
                <a:endParaRPr kumimoji="0" lang="zh-CN" altLang="en-US" sz="3200" b="0" i="0" u="none" strike="noStrike" kern="0" cap="none" spc="0" normalizeH="0" baseline="0" noProof="0">
                  <a:ln>
                    <a:noFill/>
                  </a:ln>
                  <a:solidFill>
                    <a:sysClr val="window" lastClr="FFFFFF"/>
                  </a:solidFill>
                  <a:effectLst/>
                  <a:uLnTx/>
                  <a:uFillTx/>
                  <a:latin typeface="Impact" panose="020b0806030902050204" pitchFamily="34" charset="0"/>
                  <a:ea typeface="微软雅黑" panose="020b0503020204020204" pitchFamily="34" charset="-122"/>
                </a:endParaRPr>
              </a:p>
            </p:txBody>
          </p:sp>
          <p:sp>
            <p:nvSpPr>
              <p:cNvPr id="30" name="TextBox 29"/>
              <p:cNvSpPr txBox="1"/>
              <p:nvPr/>
            </p:nvSpPr>
            <p:spPr>
              <a:xfrm>
                <a:off x="3179680" y="2380091"/>
                <a:ext cx="7803515" cy="398780"/>
              </a:xfrm>
              <a:prstGeom prst="rect">
                <a:avLst/>
              </a:prstGeom>
              <a:noFill/>
              <a:effectLst>
                <a:innerShdw blurRad="25400" dist="25400" dir="13500000">
                  <a:prstClr val="black">
                    <a:alpha val="50000"/>
                  </a:prstClr>
                </a:innerShdw>
              </a:effectLst>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a:solidFill>
                      <a:schemeClr val="bg1"/>
                    </a:solidFill>
                    <a:latin typeface="微软雅黑" panose="020b0503020204020204" pitchFamily="34" charset="-122"/>
                    <a:ea typeface="微软雅黑" panose="020b0503020204020204" pitchFamily="34" charset="-122"/>
                  </a:rPr>
                  <a:t> </a:t>
                </a:r>
                <a:r>
                  <a:rPr lang="zh-CN" altLang="en-US" sz="2000">
                    <a:solidFill>
                      <a:schemeClr val="bg1"/>
                    </a:solidFill>
                    <a:latin typeface="微软雅黑" panose="020b0503020204020204" pitchFamily="34" charset="-122"/>
                    <a:ea typeface="微软雅黑" panose="020b0503020204020204" pitchFamily="34" charset="-122"/>
                  </a:rPr>
                  <a:t>能掌握城市轨道交通车站安全门系统UPS电源蓄电池技术参数；</a:t>
                </a:r>
                <a:endParaRPr lang="zh-CN" altLang="en-US" sz="2000">
                  <a:solidFill>
                    <a:schemeClr val="bg1"/>
                  </a:solidFill>
                  <a:latin typeface="微软雅黑" panose="020b0503020204020204" pitchFamily="34" charset="-122"/>
                  <a:ea typeface="微软雅黑" panose="020b0503020204020204" pitchFamily="34" charset="-122"/>
                </a:endParaRPr>
              </a:p>
            </p:txBody>
          </p:sp>
          <p:cxnSp>
            <p:nvCxnSpPr>
              <p:cNvPr id="32" name="直接连接符 31"/>
              <p:cNvCxnSpPr/>
              <p:nvPr/>
            </p:nvCxnSpPr>
            <p:spPr>
              <a:xfrm>
                <a:off x="3203848" y="2768296"/>
                <a:ext cx="3176609"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41" name="直接连接符 40"/>
            <p:cNvCxnSpPr/>
            <p:nvPr>
              <p:custDataLst>
                <p:tags r:id="rId10"/>
              </p:custDataLst>
            </p:nvPr>
          </p:nvCxnSpPr>
          <p:spPr>
            <a:xfrm>
              <a:off x="6228" y="4662"/>
              <a:ext cx="5003" cy="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4" dur="50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1" dur="50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0-#ppt_h/2"/>
                                          </p:val>
                                        </p:tav>
                                        <p:tav tm="100000">
                                          <p:val>
                                            <p:strVal val="#ppt_y"/>
                                          </p:val>
                                        </p:tav>
                                      </p:tavLst>
                                    </p:anim>
                                  </p:childTnLst>
                                </p:cTn>
                              </p:par>
                              <p:par>
                                <p:cTn id="13" presetID="2" presetClass="entr" presetSubtype="1" dur="500" fill="hold" grpId="0" nodeType="withEffect">
                                  <p:stCondLst>
                                    <p:cond delay="30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ppt_x"/>
                                          </p:val>
                                        </p:tav>
                                        <p:tav tm="100000">
                                          <p:val>
                                            <p:strVal val="#ppt_x"/>
                                          </p:val>
                                        </p:tav>
                                      </p:tavLst>
                                    </p:anim>
                                    <p:anim calcmode="lin" valueType="num">
                                      <p:cBhvr additive="base">
                                        <p:cTn id="16" dur="500" fill="hold"/>
                                        <p:tgtEl>
                                          <p:spTgt spid="17"/>
                                        </p:tgtEl>
                                        <p:attrNameLst>
                                          <p:attrName>ppt_y</p:attrName>
                                        </p:attrNameLst>
                                      </p:cBhvr>
                                      <p:tavLst>
                                        <p:tav tm="0">
                                          <p:val>
                                            <p:strVal val="0-#ppt_h/2"/>
                                          </p:val>
                                        </p:tav>
                                        <p:tav tm="100000">
                                          <p:val>
                                            <p:strVal val="#ppt_y"/>
                                          </p:val>
                                        </p:tav>
                                      </p:tavLst>
                                    </p:anim>
                                  </p:childTnLst>
                                </p:cTn>
                              </p:par>
                              <p:par>
                                <p:cTn id="17" presetID="42" presetClass="path" presetSubtype="0" dur="5000" fill="hold" nodeType="withEffect">
                                  <p:stCondLst>
                                    <p:cond delay="800"/>
                                  </p:stCondLst>
                                  <p:childTnLst>
                                    <p:animMotion origin="layout" path="M -1.94444E-06 -1.66873E-06 L -0.68298 -0.00154" pathEditMode="relative" rAng="0" ptsTypes="AA">
                                      <p:cBhvr>
                                        <p:cTn id="18" dur="5000" fill="hold"/>
                                        <p:tgtEl>
                                          <p:spTgt spid="62"/>
                                        </p:tgtEl>
                                        <p:attrNameLst>
                                          <p:attrName>ppt_x</p:attrName>
                                          <p:attrName>ppt_y</p:attrName>
                                        </p:attrNameLst>
                                      </p:cBhvr>
                                      <p:rCtr x="-34149" y="-93"/>
                                    </p:animMotion>
                                  </p:childTnLst>
                                </p:cTn>
                              </p:par>
                              <p:par>
                                <p:cTn id="19" presetID="42" presetClass="path" presetSubtype="0" dur="5000" fill="hold" nodeType="withEffect">
                                  <p:stCondLst>
                                    <p:cond delay="900"/>
                                  </p:stCondLst>
                                  <p:childTnLst>
                                    <p:animMotion origin="layout" path="M -0.0316 -4.25216E-06 L -0.61059 -4.25216E-06" pathEditMode="relative" rAng="0" ptsTypes="AA">
                                      <p:cBhvr>
                                        <p:cTn id="20" dur="5000" fill="hold"/>
                                        <p:tgtEl>
                                          <p:spTgt spid="60"/>
                                        </p:tgtEl>
                                        <p:attrNameLst>
                                          <p:attrName>ppt_x</p:attrName>
                                          <p:attrName>ppt_y</p:attrName>
                                        </p:attrNameLst>
                                      </p:cBhvr>
                                      <p:rCtr x="-28958" y="0"/>
                                    </p:animMotion>
                                  </p:childTnLst>
                                </p:cTn>
                              </p:par>
                              <p:par>
                                <p:cTn id="21" presetID="42" presetClass="path" presetSubtype="0" dur="5000" fill="hold" nodeType="withEffect">
                                  <p:stCondLst>
                                    <p:cond delay="900"/>
                                  </p:stCondLst>
                                  <p:childTnLst>
                                    <p:animMotion origin="layout" path="M -1.94444E-06 -5.19159E-07 L -0.63107 0.00742" pathEditMode="relative" rAng="0" ptsTypes="AA">
                                      <p:cBhvr>
                                        <p:cTn id="22" dur="5000" fill="hold"/>
                                        <p:tgtEl>
                                          <p:spTgt spid="19"/>
                                        </p:tgtEl>
                                        <p:attrNameLst>
                                          <p:attrName>ppt_x</p:attrName>
                                          <p:attrName>ppt_y</p:attrName>
                                        </p:attrNameLst>
                                      </p:cBhvr>
                                      <p:rCtr x="-31563" y="371"/>
                                    </p:animMotion>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14" presetClass="entr" presetSubtype="10" dur="50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randombar(horizontal)">
                                      <p:cBhvr>
                                        <p:cTn id="27" dur="500"/>
                                        <p:tgtEl>
                                          <p:spTgt spid="6"/>
                                        </p:tgtEl>
                                      </p:cBhvr>
                                    </p:animEffect>
                                  </p:childTnLst>
                                </p:cTn>
                              </p:par>
                            </p:childTnLst>
                          </p:cTn>
                        </p:par>
                      </p:childTnLst>
                    </p:cTn>
                  </p:par>
                  <p:par>
                    <p:cTn id="28" fill="hold" nodeType="clickPar">
                      <p:stCondLst>
                        <p:cond delay="indefinite"/>
                        <p:cond evt="onBegin" delay="0">
                          <p:tn val="27"/>
                        </p:cond>
                      </p:stCondLst>
                      <p:childTnLst>
                        <p:par>
                          <p:cTn id="29" fill="hold">
                            <p:stCondLst>
                              <p:cond delay="0"/>
                            </p:stCondLst>
                            <p:childTnLst>
                              <p:par>
                                <p:cTn id="30" presetID="14" presetClass="entr" presetSubtype="10" dur="500" fill="hold" nodeType="click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randombar(horizontal)">
                                      <p:cBhvr>
                                        <p:cTn id="32" dur="500"/>
                                        <p:tgtEl>
                                          <p:spTgt spid="31"/>
                                        </p:tgtEl>
                                      </p:cBhvr>
                                    </p:animEffect>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14" presetClass="entr" presetSubtype="10" dur="500" fill="hold" nodeType="clickEffect">
                                  <p:stCondLst>
                                    <p:cond delay="0"/>
                                  </p:stCondLst>
                                  <p:childTnLst>
                                    <p:set>
                                      <p:cBhvr>
                                        <p:cTn id="36" dur="1" fill="hold">
                                          <p:stCondLst>
                                            <p:cond delay="0"/>
                                          </p:stCondLst>
                                        </p:cTn>
                                        <p:tgtEl>
                                          <p:spTgt spid="42"/>
                                        </p:tgtEl>
                                        <p:attrNameLst>
                                          <p:attrName>style.visibility</p:attrName>
                                        </p:attrNameLst>
                                      </p:cBhvr>
                                      <p:to>
                                        <p:strVal val="visible"/>
                                      </p:to>
                                    </p:set>
                                    <p:animEffect transition="in" filter="randombar(horizontal)">
                                      <p:cBhvr>
                                        <p:cTn id="37" dur="500"/>
                                        <p:tgtEl>
                                          <p:spTgt spid="42"/>
                                        </p:tgtEl>
                                      </p:cBhvr>
                                    </p:animEffect>
                                  </p:childTnLst>
                                </p:cTn>
                              </p:par>
                            </p:childTnLst>
                          </p:cTn>
                        </p:par>
                      </p:childTnLst>
                    </p:cTn>
                  </p:par>
                  <p:par>
                    <p:cTn id="38" fill="hold" nodeType="clickPar">
                      <p:stCondLst>
                        <p:cond delay="indefinite"/>
                        <p:cond evt="onBegin" delay="0">
                          <p:tn val="37"/>
                        </p:cond>
                      </p:stCondLst>
                      <p:childTnLst>
                        <p:par>
                          <p:cTn id="39" fill="hold">
                            <p:stCondLst>
                              <p:cond delay="0"/>
                            </p:stCondLst>
                            <p:childTnLst>
                              <p:par>
                                <p:cTn id="40" presetID="14" presetClass="entr" presetSubtype="10" dur="500" fill="hold" nodeType="clickEffect">
                                  <p:stCondLst>
                                    <p:cond delay="0"/>
                                  </p:stCondLst>
                                  <p:childTnLst>
                                    <p:set>
                                      <p:cBhvr>
                                        <p:cTn id="41" dur="1" fill="hold">
                                          <p:stCondLst>
                                            <p:cond delay="0"/>
                                          </p:stCondLst>
                                        </p:cTn>
                                        <p:tgtEl>
                                          <p:spTgt spid="40"/>
                                        </p:tgtEl>
                                        <p:attrNameLst>
                                          <p:attrName>style.visibility</p:attrName>
                                        </p:attrNameLst>
                                      </p:cBhvr>
                                      <p:to>
                                        <p:strVal val="visible"/>
                                      </p:to>
                                    </p:set>
                                    <p:animEffect transition="in" filter="randombar(horizontal)">
                                      <p:cBhvr>
                                        <p:cTn id="4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45" name="Picture 2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5774" y="4203365"/>
            <a:ext cx="6588226" cy="931679"/>
          </a:xfrm>
          <a:prstGeom prst="rect">
            <a:avLst/>
          </a:prstGeom>
          <a:effectLst/>
        </p:spPr>
      </p:pic>
      <p:sp>
        <p:nvSpPr>
          <p:cNvPr id="80" name="矩形 79"/>
          <p:cNvSpPr/>
          <p:nvPr/>
        </p:nvSpPr>
        <p:spPr>
          <a:xfrm>
            <a:off x="464770" y="0"/>
            <a:ext cx="2091005"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1" name="矩形 80"/>
          <p:cNvSpPr/>
          <p:nvPr/>
        </p:nvSpPr>
        <p:spPr>
          <a:xfrm>
            <a:off x="0" y="0"/>
            <a:ext cx="226774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6" name="矩形 85"/>
          <p:cNvSpPr/>
          <p:nvPr/>
        </p:nvSpPr>
        <p:spPr>
          <a:xfrm>
            <a:off x="255751" y="987574"/>
            <a:ext cx="1848647" cy="1938992"/>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6000" smtClean="0">
                <a:solidFill>
                  <a:schemeClr val="bg1">
                    <a:alpha val="42000"/>
                  </a:schemeClr>
                </a:solidFill>
                <a:latin typeface="Impact" panose="020b0806030902050204" pitchFamily="34" charset="0"/>
              </a:rPr>
              <a:t>PART </a:t>
            </a:r>
            <a:endParaRPr lang="en-US" altLang="zh-CN" sz="6000" smtClean="0">
              <a:solidFill>
                <a:schemeClr val="bg1">
                  <a:alpha val="42000"/>
                </a:schemeClr>
              </a:solidFill>
              <a:latin typeface="Impact" panose="020b0806030902050204" pitchFamily="34" charset="0"/>
            </a:endParaRPr>
          </a:p>
          <a:p>
            <a:pPr algn="ctr"/>
            <a:r>
              <a:rPr lang="en-US" altLang="zh-CN" sz="6000" smtClean="0">
                <a:solidFill>
                  <a:schemeClr val="bg1">
                    <a:alpha val="42000"/>
                  </a:schemeClr>
                </a:solidFill>
                <a:latin typeface="Impact" panose="020b0806030902050204" pitchFamily="34" charset="0"/>
              </a:rPr>
              <a:t>01</a:t>
            </a:r>
            <a:endParaRPr lang="en-US" altLang="zh-CN" sz="6000">
              <a:solidFill>
                <a:schemeClr val="bg1">
                  <a:alpha val="42000"/>
                </a:schemeClr>
              </a:solidFill>
              <a:latin typeface="Impact" panose="020b0806030902050204" pitchFamily="34" charset="0"/>
            </a:endParaRPr>
          </a:p>
        </p:txBody>
      </p:sp>
      <p:pic>
        <p:nvPicPr>
          <p:cNvPr id="44"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3121092"/>
            <a:ext cx="1131556" cy="2022408"/>
          </a:xfrm>
          <a:prstGeom prst="rect">
            <a:avLst/>
          </a:prstGeom>
          <a:effectLst>
            <a:outerShdw blurRad="50800" dist="76200" dir="2700000" sx="99000" sy="99000" algn="tl" rotWithShape="0">
              <a:prstClr val="black">
                <a:alpha val="30000"/>
              </a:prstClr>
            </a:outerShdw>
          </a:effectLst>
        </p:spPr>
      </p:pic>
      <p:sp>
        <p:nvSpPr>
          <p:cNvPr id="49" name="TextBox 48"/>
          <p:cNvSpPr txBox="1"/>
          <p:nvPr/>
        </p:nvSpPr>
        <p:spPr>
          <a:xfrm>
            <a:off x="3348028" y="1779409"/>
            <a:ext cx="5262880" cy="706755"/>
          </a:xfrm>
          <a:prstGeom prst="rect">
            <a:avLst/>
          </a:prstGeom>
          <a:noFill/>
        </p:spPr>
        <p:txBody>
          <a:bodyPr wrap="non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r>
              <a:rPr lang="zh-CN" altLang="en-US" sz="40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rPr>
              <a:t>学习情景的相关知识点</a:t>
            </a:r>
            <a:endParaRPr lang="zh-CN" altLang="en-US" sz="4000" b="1">
              <a:solidFill>
                <a:schemeClr val="tx1">
                  <a:lumMod val="65000"/>
                  <a:lumOff val="35000"/>
                  <a:alpha val="91000"/>
                </a:schemeClr>
              </a:solidFill>
              <a:latin typeface="微软雅黑" panose="020b0503020204020204" pitchFamily="34" charset="-122"/>
              <a:ea typeface="微软雅黑" panose="020b0503020204020204" pitchFamily="34" charset="-122"/>
              <a:cs typeface="方正豪体简体" panose="03000509000000000000" pitchFamily="65" charset="-122"/>
            </a:endParaRPr>
          </a:p>
        </p:txBody>
      </p:sp>
      <p:cxnSp>
        <p:nvCxnSpPr>
          <p:cNvPr id="50" name="直接连接符 49"/>
          <p:cNvCxnSpPr/>
          <p:nvPr/>
        </p:nvCxnSpPr>
        <p:spPr>
          <a:xfrm>
            <a:off x="4427984" y="2621273"/>
            <a:ext cx="2952328"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grpId="0" nodeType="withEffect">
                                  <p:stCondLst>
                                    <p:cond delay="0"/>
                                  </p:stCondLst>
                                  <p:childTnLst>
                                    <p:set>
                                      <p:cBhvr>
                                        <p:cTn id="6" dur="1" fill="hold">
                                          <p:stCondLst>
                                            <p:cond delay="0"/>
                                          </p:stCondLst>
                                        </p:cTn>
                                        <p:tgtEl>
                                          <p:spTgt spid="80"/>
                                        </p:tgtEl>
                                        <p:attrNameLst>
                                          <p:attrName>style.visibility</p:attrName>
                                        </p:attrNameLst>
                                      </p:cBhvr>
                                      <p:to>
                                        <p:strVal val="visible"/>
                                      </p:to>
                                    </p:set>
                                    <p:anim calcmode="lin" valueType="num">
                                      <p:cBhvr additive="base">
                                        <p:cTn id="7" dur="500" fill="hold"/>
                                        <p:tgtEl>
                                          <p:spTgt spid="80"/>
                                        </p:tgtEl>
                                        <p:attrNameLst>
                                          <p:attrName>ppt_x</p:attrName>
                                        </p:attrNameLst>
                                      </p:cBhvr>
                                      <p:tavLst>
                                        <p:tav tm="0">
                                          <p:val>
                                            <p:strVal val="0-#ppt_w/2"/>
                                          </p:val>
                                        </p:tav>
                                        <p:tav tm="100000">
                                          <p:val>
                                            <p:strVal val="#ppt_x"/>
                                          </p:val>
                                        </p:tav>
                                      </p:tavLst>
                                    </p:anim>
                                    <p:anim calcmode="lin" valueType="num">
                                      <p:cBhvr additive="base">
                                        <p:cTn id="8" dur="500" fill="hold"/>
                                        <p:tgtEl>
                                          <p:spTgt spid="80"/>
                                        </p:tgtEl>
                                        <p:attrNameLst>
                                          <p:attrName>ppt_y</p:attrName>
                                        </p:attrNameLst>
                                      </p:cBhvr>
                                      <p:tavLst>
                                        <p:tav tm="0">
                                          <p:val>
                                            <p:strVal val="#ppt_y"/>
                                          </p:val>
                                        </p:tav>
                                        <p:tav tm="100000">
                                          <p:val>
                                            <p:strVal val="#ppt_y"/>
                                          </p:val>
                                        </p:tav>
                                      </p:tavLst>
                                    </p:anim>
                                  </p:childTnLst>
                                </p:cTn>
                              </p:par>
                              <p:par>
                                <p:cTn id="9" presetID="2" presetClass="entr" presetSubtype="8" dur="600" fill="hold" grpId="0" nodeType="withEffect">
                                  <p:stCondLst>
                                    <p:cond delay="100"/>
                                  </p:stCondLst>
                                  <p:childTnLst>
                                    <p:set>
                                      <p:cBhvr>
                                        <p:cTn id="10" dur="1" fill="hold">
                                          <p:stCondLst>
                                            <p:cond delay="0"/>
                                          </p:stCondLst>
                                        </p:cTn>
                                        <p:tgtEl>
                                          <p:spTgt spid="81"/>
                                        </p:tgtEl>
                                        <p:attrNameLst>
                                          <p:attrName>style.visibility</p:attrName>
                                        </p:attrNameLst>
                                      </p:cBhvr>
                                      <p:to>
                                        <p:strVal val="visible"/>
                                      </p:to>
                                    </p:set>
                                    <p:anim calcmode="lin" valueType="num">
                                      <p:cBhvr additive="base">
                                        <p:cTn id="11" dur="600" fill="hold"/>
                                        <p:tgtEl>
                                          <p:spTgt spid="81"/>
                                        </p:tgtEl>
                                        <p:attrNameLst>
                                          <p:attrName>ppt_x</p:attrName>
                                        </p:attrNameLst>
                                      </p:cBhvr>
                                      <p:tavLst>
                                        <p:tav tm="0">
                                          <p:val>
                                            <p:strVal val="0-#ppt_w/2"/>
                                          </p:val>
                                        </p:tav>
                                        <p:tav tm="100000">
                                          <p:val>
                                            <p:strVal val="#ppt_x"/>
                                          </p:val>
                                        </p:tav>
                                      </p:tavLst>
                                    </p:anim>
                                    <p:anim calcmode="lin" valueType="num">
                                      <p:cBhvr additive="base">
                                        <p:cTn id="12" dur="600" fill="hold"/>
                                        <p:tgtEl>
                                          <p:spTgt spid="81"/>
                                        </p:tgtEl>
                                        <p:attrNameLst>
                                          <p:attrName>ppt_y</p:attrName>
                                        </p:attrNameLst>
                                      </p:cBhvr>
                                      <p:tavLst>
                                        <p:tav tm="0">
                                          <p:val>
                                            <p:strVal val="#ppt_y"/>
                                          </p:val>
                                        </p:tav>
                                        <p:tav tm="100000">
                                          <p:val>
                                            <p:strVal val="#ppt_y"/>
                                          </p:val>
                                        </p:tav>
                                      </p:tavLst>
                                    </p:anim>
                                  </p:childTnLst>
                                </p:cTn>
                              </p:par>
                              <p:par>
                                <p:cTn id="13" presetID="2" presetClass="entr" presetSubtype="1" dur="500" fill="hold" grpId="0" nodeType="withEffect">
                                  <p:stCondLst>
                                    <p:cond delay="800"/>
                                  </p:stCondLst>
                                  <p:childTnLst>
                                    <p:set>
                                      <p:cBhvr>
                                        <p:cTn id="14" dur="1" fill="hold">
                                          <p:stCondLst>
                                            <p:cond delay="0"/>
                                          </p:stCondLst>
                                        </p:cTn>
                                        <p:tgtEl>
                                          <p:spTgt spid="86"/>
                                        </p:tgtEl>
                                        <p:attrNameLst>
                                          <p:attrName>style.visibility</p:attrName>
                                        </p:attrNameLst>
                                      </p:cBhvr>
                                      <p:to>
                                        <p:strVal val="visible"/>
                                      </p:to>
                                    </p:set>
                                    <p:anim calcmode="lin" valueType="num">
                                      <p:cBhvr additive="base">
                                        <p:cTn id="15" dur="500" fill="hold"/>
                                        <p:tgtEl>
                                          <p:spTgt spid="86"/>
                                        </p:tgtEl>
                                        <p:attrNameLst>
                                          <p:attrName>ppt_x</p:attrName>
                                        </p:attrNameLst>
                                      </p:cBhvr>
                                      <p:tavLst>
                                        <p:tav tm="0">
                                          <p:val>
                                            <p:strVal val="#ppt_x"/>
                                          </p:val>
                                        </p:tav>
                                        <p:tav tm="100000">
                                          <p:val>
                                            <p:strVal val="#ppt_x"/>
                                          </p:val>
                                        </p:tav>
                                      </p:tavLst>
                                    </p:anim>
                                    <p:anim calcmode="lin" valueType="num">
                                      <p:cBhvr additive="base">
                                        <p:cTn id="16" dur="500" fill="hold"/>
                                        <p:tgtEl>
                                          <p:spTgt spid="86"/>
                                        </p:tgtEl>
                                        <p:attrNameLst>
                                          <p:attrName>ppt_y</p:attrName>
                                        </p:attrNameLst>
                                      </p:cBhvr>
                                      <p:tavLst>
                                        <p:tav tm="0">
                                          <p:val>
                                            <p:strVal val="0-#ppt_h/2"/>
                                          </p:val>
                                        </p:tav>
                                        <p:tav tm="100000">
                                          <p:val>
                                            <p:strVal val="#ppt_y"/>
                                          </p:val>
                                        </p:tav>
                                      </p:tavLst>
                                    </p:anim>
                                  </p:childTnLst>
                                </p:cTn>
                              </p:par>
                              <p:par>
                                <p:cTn id="17" presetID="42" presetClass="entr" presetSubtype="0" dur="1000" fill="hold" nodeType="withEffect">
                                  <p:stCondLst>
                                    <p:cond delay="800"/>
                                  </p:stCondLst>
                                  <p:childTnLst>
                                    <p:set>
                                      <p:cBhvr>
                                        <p:cTn id="18" dur="1" fill="hold">
                                          <p:stCondLst>
                                            <p:cond delay="0"/>
                                          </p:stCondLst>
                                        </p:cTn>
                                        <p:tgtEl>
                                          <p:spTgt spid="44"/>
                                        </p:tgtEl>
                                        <p:attrNameLst>
                                          <p:attrName>style.visibility</p:attrName>
                                        </p:attrNameLst>
                                      </p:cBhvr>
                                      <p:to>
                                        <p:strVal val="visible"/>
                                      </p:to>
                                    </p:set>
                                    <p:animEffect transition="in" filter="fade">
                                      <p:cBhvr>
                                        <p:cTn id="19" dur="1000"/>
                                        <p:tgtEl>
                                          <p:spTgt spid="44"/>
                                        </p:tgtEl>
                                      </p:cBhvr>
                                    </p:animEffect>
                                    <p:anim calcmode="lin" valueType="num">
                                      <p:cBhvr>
                                        <p:cTn id="20" dur="1000" fill="hold"/>
                                        <p:tgtEl>
                                          <p:spTgt spid="44"/>
                                        </p:tgtEl>
                                        <p:attrNameLst>
                                          <p:attrName>ppt_x</p:attrName>
                                        </p:attrNameLst>
                                      </p:cBhvr>
                                      <p:tavLst>
                                        <p:tav tm="0">
                                          <p:val>
                                            <p:strVal val="#ppt_x"/>
                                          </p:val>
                                        </p:tav>
                                        <p:tav tm="100000">
                                          <p:val>
                                            <p:strVal val="#ppt_x"/>
                                          </p:val>
                                        </p:tav>
                                      </p:tavLst>
                                    </p:anim>
                                    <p:anim calcmode="lin" valueType="num">
                                      <p:cBhvr>
                                        <p:cTn id="21" dur="1000" fill="hold"/>
                                        <p:tgtEl>
                                          <p:spTgt spid="44"/>
                                        </p:tgtEl>
                                        <p:attrNameLst>
                                          <p:attrName>ppt_y</p:attrName>
                                        </p:attrNameLst>
                                      </p:cBhvr>
                                      <p:tavLst>
                                        <p:tav tm="0">
                                          <p:val>
                                            <p:strVal val="#ppt_y+.1"/>
                                          </p:val>
                                        </p:tav>
                                        <p:tav tm="100000">
                                          <p:val>
                                            <p:strVal val="#ppt_y"/>
                                          </p:val>
                                        </p:tav>
                                      </p:tavLst>
                                    </p:anim>
                                  </p:childTnLst>
                                </p:cTn>
                              </p:par>
                              <p:par>
                                <p:cTn id="22" presetID="2" presetClass="entr" presetSubtype="4" dur="500" fill="hold" nodeType="withEffect">
                                  <p:stCondLst>
                                    <p:cond delay="0"/>
                                  </p:stCondLst>
                                  <p:childTnLst>
                                    <p:set>
                                      <p:cBhvr>
                                        <p:cTn id="23" dur="1" fill="hold">
                                          <p:stCondLst>
                                            <p:cond delay="0"/>
                                          </p:stCondLst>
                                        </p:cTn>
                                        <p:tgtEl>
                                          <p:spTgt spid="45"/>
                                        </p:tgtEl>
                                        <p:attrNameLst>
                                          <p:attrName>style.visibility</p:attrName>
                                        </p:attrNameLst>
                                      </p:cBhvr>
                                      <p:to>
                                        <p:strVal val="visible"/>
                                      </p:to>
                                    </p:set>
                                    <p:anim calcmode="lin" valueType="num">
                                      <p:cBhvr additive="base">
                                        <p:cTn id="24" dur="500" fill="hold"/>
                                        <p:tgtEl>
                                          <p:spTgt spid="45"/>
                                        </p:tgtEl>
                                        <p:attrNameLst>
                                          <p:attrName>ppt_x</p:attrName>
                                        </p:attrNameLst>
                                      </p:cBhvr>
                                      <p:tavLst>
                                        <p:tav tm="0">
                                          <p:val>
                                            <p:strVal val="#ppt_x"/>
                                          </p:val>
                                        </p:tav>
                                        <p:tav tm="100000">
                                          <p:val>
                                            <p:strVal val="#ppt_x"/>
                                          </p:val>
                                        </p:tav>
                                      </p:tavLst>
                                    </p:anim>
                                    <p:anim calcmode="lin" valueType="num">
                                      <p:cBhvr additive="base">
                                        <p:cTn id="25" dur="500" fill="hold"/>
                                        <p:tgtEl>
                                          <p:spTgt spid="45"/>
                                        </p:tgtEl>
                                        <p:attrNameLst>
                                          <p:attrName>ppt_y</p:attrName>
                                        </p:attrNameLst>
                                      </p:cBhvr>
                                      <p:tavLst>
                                        <p:tav tm="0">
                                          <p:val>
                                            <p:strVal val="1+#ppt_h/2"/>
                                          </p:val>
                                        </p:tav>
                                        <p:tav tm="100000">
                                          <p:val>
                                            <p:strVal val="#ppt_y"/>
                                          </p:val>
                                        </p:tav>
                                      </p:tavLst>
                                    </p:anim>
                                  </p:childTnLst>
                                </p:cTn>
                              </p:par>
                            </p:childTnLst>
                          </p:cTn>
                        </p:par>
                        <p:par>
                          <p:cTn id="26" fill="hold" nodeType="afterGroup">
                            <p:stCondLst>
                              <p:cond delay="1800"/>
                            </p:stCondLst>
                            <p:childTnLst>
                              <p:par>
                                <p:cTn id="27" presetID="22" presetClass="entr" presetSubtype="8" dur="500" fill="hold" nodeType="afterEffect">
                                  <p:stCondLst>
                                    <p:cond delay="0"/>
                                  </p:stCondLst>
                                  <p:childTnLst>
                                    <p:set>
                                      <p:cBhvr>
                                        <p:cTn id="28" dur="1" fill="hold">
                                          <p:stCondLst>
                                            <p:cond delay="0"/>
                                          </p:stCondLst>
                                        </p:cTn>
                                        <p:tgtEl>
                                          <p:spTgt spid="50"/>
                                        </p:tgtEl>
                                        <p:attrNameLst>
                                          <p:attrName>style.visibility</p:attrName>
                                        </p:attrNameLst>
                                      </p:cBhvr>
                                      <p:to>
                                        <p:strVal val="visible"/>
                                      </p:to>
                                    </p:set>
                                    <p:animEffect transition="in" filter="wipe(left)">
                                      <p:cBhvr>
                                        <p:cTn id="29" dur="500"/>
                                        <p:tgtEl>
                                          <p:spTgt spid="50"/>
                                        </p:tgtEl>
                                      </p:cBhvr>
                                    </p:animEffect>
                                  </p:childTnLst>
                                </p:cTn>
                              </p:par>
                            </p:childTnLst>
                          </p:cTn>
                        </p:par>
                        <p:par>
                          <p:cTn id="30" fill="hold" nodeType="afterGroup">
                            <p:stCondLst>
                              <p:cond delay="2300"/>
                            </p:stCondLst>
                            <p:childTnLst>
                              <p:par>
                                <p:cTn id="31" presetID="12" presetClass="entr" presetSubtype="1" dur="500" fill="hold" grpId="0" nodeType="afterEffect">
                                  <p:stCondLst>
                                    <p:cond delay="0"/>
                                  </p:stCondLst>
                                  <p:childTnLst>
                                    <p:set>
                                      <p:cBhvr>
                                        <p:cTn id="32" dur="1" fill="hold">
                                          <p:stCondLst>
                                            <p:cond delay="0"/>
                                          </p:stCondLst>
                                        </p:cTn>
                                        <p:tgtEl>
                                          <p:spTgt spid="49"/>
                                        </p:tgtEl>
                                        <p:attrNameLst>
                                          <p:attrName>style.visibility</p:attrName>
                                        </p:attrNameLst>
                                      </p:cBhvr>
                                      <p:to>
                                        <p:strVal val="visible"/>
                                      </p:to>
                                    </p:set>
                                    <p:anim calcmode="lin" valueType="num">
                                      <p:cBhvr additive="base">
                                        <p:cTn id="33" dur="500"/>
                                        <p:tgtEl>
                                          <p:spTgt spid="49"/>
                                        </p:tgtEl>
                                        <p:attrNameLst>
                                          <p:attrName>ppt_y</p:attrName>
                                        </p:attrNameLst>
                                      </p:cBhvr>
                                      <p:tavLst>
                                        <p:tav tm="0">
                                          <p:val>
                                            <p:strVal val="#ppt_y-#ppt_h*1.125000"/>
                                          </p:val>
                                        </p:tav>
                                        <p:tav tm="100000">
                                          <p:val>
                                            <p:strVal val="#ppt_y"/>
                                          </p:val>
                                        </p:tav>
                                      </p:tavLst>
                                    </p:anim>
                                    <p:animEffect transition="in" filter="wipe(down)">
                                      <p:cBhvr>
                                        <p:cTn id="34"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0"/>
      <p:bldP spid="81" grpId="0"/>
      <p:bldP spid="86" grpId="0"/>
      <p:bldP spid="49"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8" name="矩形 47"/>
          <p:cNvSpPr/>
          <p:nvPr/>
        </p:nvSpPr>
        <p:spPr>
          <a:xfrm>
            <a:off x="0" y="154931"/>
            <a:ext cx="9144000" cy="58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0" y="0"/>
            <a:ext cx="9144000" cy="64917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5" name="标题层"/>
          <p:cNvSpPr txBox="1"/>
          <p:nvPr/>
        </p:nvSpPr>
        <p:spPr bwMode="auto">
          <a:xfrm>
            <a:off x="611505" y="195580"/>
            <a:ext cx="4909820" cy="398780"/>
          </a:xfrm>
          <a:prstGeom prst="rect">
            <a:avLst/>
          </a:prstGeom>
          <a:noFill/>
          <a:effectLst/>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indent="0" algn="ctr" defTabSz="914400" eaLnBrk="1" fontAlgn="auto" latinLnBrk="0" hangingPunct="1">
              <a:lnSpc>
                <a:spcPct val="100000"/>
              </a:lnSpc>
              <a:spcBef>
                <a:spcPct val="0"/>
              </a:spcBef>
              <a:spcAft>
                <a:spcPct val="0"/>
              </a:spcAft>
              <a:buClrTx/>
              <a:buSzTx/>
              <a:buFontTx/>
              <a:buNone/>
              <a:defRPr/>
            </a:pPr>
            <a:r>
              <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rPr>
              <a:t>知识点1：安全门系统UPS电源简介</a:t>
            </a:r>
            <a:endParaRPr kumimoji="0" lang="zh-CN" altLang="en-US" sz="2000" b="1" i="0" kern="0" cap="none" spc="0" normalizeH="0" baseline="0" noProof="0">
              <a:solidFill>
                <a:schemeClr val="bg1"/>
              </a:solidFill>
              <a:latin typeface="Arial" pitchFamily="34" charset="0"/>
              <a:ea typeface="微软雅黑" panose="020b0503020204020204" pitchFamily="34" charset="-122"/>
              <a:cs typeface="Arial" pitchFamily="34" charset="0"/>
            </a:endParaRPr>
          </a:p>
        </p:txBody>
      </p:sp>
      <p:sp>
        <p:nvSpPr>
          <p:cNvPr id="4" name="等腰三角形 3"/>
          <p:cNvSpPr/>
          <p:nvPr/>
        </p:nvSpPr>
        <p:spPr>
          <a:xfrm rot="5400000">
            <a:off x="280588" y="243068"/>
            <a:ext cx="312797" cy="226918"/>
          </a:xfrm>
          <a:prstGeom prst="triangl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pic>
        <p:nvPicPr>
          <p:cNvPr id="50" name="Picture 49"/>
          <p:cNvPicPr>
            <a:picLocks noChangeAspect="1"/>
          </p:cNvPicPr>
          <p:nvPr/>
        </p:nvPicPr>
        <p:blipFill>
          <a:blip r:embed="rId3">
            <a:extLst>
              <a:ext uri="{28A0092B-C50C-407E-A947-70E740481C1C}">
                <a14:useLocalDpi xmlns:a14="http://schemas.microsoft.com/office/drawing/2010/main" val="0"/>
              </a:ext>
            </a:extLst>
          </a:blip>
          <a:srcRect t="34561" r="45132"/>
          <a:stretch>
            <a:fillRect/>
          </a:stretch>
        </p:blipFill>
        <p:spPr>
          <a:xfrm>
            <a:off x="8028384" y="81009"/>
            <a:ext cx="858895" cy="576201"/>
          </a:xfrm>
          <a:prstGeom prst="rect">
            <a:avLst/>
          </a:prstGeom>
        </p:spPr>
      </p:pic>
      <p:sp>
        <p:nvSpPr>
          <p:cNvPr id="12" name="TextBox 11"/>
          <p:cNvSpPr txBox="1"/>
          <p:nvPr/>
        </p:nvSpPr>
        <p:spPr>
          <a:xfrm>
            <a:off x="8545195" y="4308475"/>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smtClean="0">
                <a:solidFill>
                  <a:schemeClr val="bg1"/>
                </a:solidFill>
                <a:latin typeface="FontAwesome"/>
                <a:ea typeface="FontAwesome"/>
                <a:cs typeface="FontAwesome"/>
                <a:sym typeface="FontAwesome"/>
              </a:rPr>
              <a:t></a:t>
            </a:r>
            <a:endParaRPr lang="en-US" sz="2000">
              <a:solidFill>
                <a:schemeClr val="bg1"/>
              </a:solidFill>
            </a:endParaRPr>
          </a:p>
        </p:txBody>
      </p:sp>
      <p:sp>
        <p:nvSpPr>
          <p:cNvPr id="21" name="TextBox 20"/>
          <p:cNvSpPr txBox="1"/>
          <p:nvPr/>
        </p:nvSpPr>
        <p:spPr>
          <a:xfrm>
            <a:off x="6350635" y="3958590"/>
            <a:ext cx="394335" cy="400050"/>
          </a:xfrm>
          <a:prstGeom prst="rect">
            <a:avLst/>
          </a:prstGeom>
          <a:noFill/>
        </p:spPr>
        <p:txBody>
          <a:bodyPr wrap="square" rtlCol="0" anchor="ctr">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sz="2000">
                <a:solidFill>
                  <a:schemeClr val="bg1"/>
                </a:solidFill>
                <a:latin typeface="FontAwesome"/>
                <a:ea typeface="FontAwesome"/>
                <a:cs typeface="FontAwesome"/>
                <a:sym typeface="FontAwesome"/>
              </a:rPr>
              <a:t></a:t>
            </a:r>
            <a:endParaRPr lang="en-US" sz="2000">
              <a:solidFill>
                <a:schemeClr val="bg1"/>
              </a:solidFill>
            </a:endParaRPr>
          </a:p>
        </p:txBody>
      </p:sp>
      <p:cxnSp>
        <p:nvCxnSpPr>
          <p:cNvPr id="25" name="直接连接符 24"/>
          <p:cNvCxnSpPr/>
          <p:nvPr/>
        </p:nvCxnSpPr>
        <p:spPr>
          <a:xfrm flipH="1">
            <a:off x="1979159" y="4948135"/>
            <a:ext cx="4783643" cy="0"/>
          </a:xfrm>
          <a:prstGeom prst="line">
            <a:avLst/>
          </a:prstGeom>
          <a:ln>
            <a:solidFill>
              <a:schemeClr val="tx1"/>
            </a:solidFill>
            <a:prstDash val="dashDot"/>
            <a:headEnd type="oval"/>
            <a:tailEnd type="triangle"/>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5640705" y="3536950"/>
            <a:ext cx="2296795"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1800"/>
              <a:t>        </a:t>
            </a:r>
            <a:endParaRPr lang="zh-CN" altLang="en-US" sz="1800"/>
          </a:p>
        </p:txBody>
      </p:sp>
      <p:grpSp>
        <p:nvGrpSpPr>
          <p:cNvPr id="17" name="组合 16"/>
          <p:cNvGrpSpPr/>
          <p:nvPr/>
        </p:nvGrpSpPr>
        <p:grpSpPr>
          <a:xfrm>
            <a:off x="251460" y="915670"/>
            <a:ext cx="3362325" cy="1688465"/>
            <a:chOff x="396" y="1442"/>
            <a:chExt cx="5295" cy="2659"/>
          </a:xfrm>
        </p:grpSpPr>
        <p:sp>
          <p:nvSpPr>
            <p:cNvPr id="2" name="文本框 1"/>
            <p:cNvSpPr txBox="1"/>
            <p:nvPr/>
          </p:nvSpPr>
          <p:spPr>
            <a:xfrm>
              <a:off x="396" y="1442"/>
              <a:ext cx="2722" cy="58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UPS电源简介</a:t>
              </a:r>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3" name="文本框 12"/>
            <p:cNvSpPr txBox="1"/>
            <p:nvPr/>
          </p:nvSpPr>
          <p:spPr>
            <a:xfrm>
              <a:off x="957" y="2261"/>
              <a:ext cx="4734" cy="184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1400">
                  <a:solidFill>
                    <a:srgbClr val="FF0000"/>
                  </a:solidFill>
                </a:rPr>
                <a:t>UPS</a:t>
              </a:r>
              <a:r>
                <a:rPr lang="zh-CN" altLang="en-US" sz="1400"/>
                <a:t>（Uninterrupted  Power</a:t>
              </a:r>
              <a:r>
                <a:rPr lang="en-US" altLang="zh-CN" sz="1400"/>
                <a:t> </a:t>
              </a:r>
              <a:r>
                <a:rPr lang="zh-CN" altLang="en-US" sz="1400"/>
                <a:t>System/Uninterrupted Power Supply）电源作为</a:t>
              </a:r>
              <a:r>
                <a:rPr lang="zh-CN" altLang="en-US" sz="1400">
                  <a:solidFill>
                    <a:srgbClr val="FF0000"/>
                  </a:solidFill>
                </a:rPr>
                <a:t>一级负荷的后备电源</a:t>
              </a:r>
              <a:r>
                <a:rPr lang="zh-CN" altLang="en-US" sz="1400"/>
                <a:t>，输入交流电源中断时，可立即为负载提供电力供应</a:t>
              </a:r>
              <a:r>
                <a:rPr lang="en-US" altLang="zh-CN" sz="1400"/>
                <a:t>.</a:t>
              </a:r>
              <a:endParaRPr lang="en-US" altLang="zh-CN" sz="1400"/>
            </a:p>
          </p:txBody>
        </p:sp>
      </p:grpSp>
      <p:sp>
        <p:nvSpPr>
          <p:cNvPr id="15" name="文本框 14"/>
          <p:cNvSpPr txBox="1"/>
          <p:nvPr/>
        </p:nvSpPr>
        <p:spPr>
          <a:xfrm>
            <a:off x="440690" y="3232785"/>
            <a:ext cx="2186940" cy="3683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AC/DC模块配置</a:t>
            </a:r>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6" name="文本框 15"/>
          <p:cNvSpPr txBox="1"/>
          <p:nvPr/>
        </p:nvSpPr>
        <p:spPr>
          <a:xfrm>
            <a:off x="971550" y="3700780"/>
            <a:ext cx="7469505" cy="64516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a:t>交流电通过AC/DC 模块提供控制系统用 DC24V和DC110V，驱动系统用AC/DC 模块要满足开关门时最大冲击功率要求。</a:t>
            </a:r>
            <a:endParaRPr lang="zh-CN" altLang="en-US"/>
          </a:p>
        </p:txBody>
      </p:sp>
      <p:grpSp>
        <p:nvGrpSpPr>
          <p:cNvPr id="19" name="组合 18"/>
          <p:cNvGrpSpPr/>
          <p:nvPr/>
        </p:nvGrpSpPr>
        <p:grpSpPr>
          <a:xfrm>
            <a:off x="4211955" y="819785"/>
            <a:ext cx="4599940" cy="2710815"/>
            <a:chOff x="6633" y="1291"/>
            <a:chExt cx="7244" cy="4269"/>
          </a:xfrm>
        </p:grpSpPr>
        <p:grpSp>
          <p:nvGrpSpPr>
            <p:cNvPr id="18" name="组合 17"/>
            <p:cNvGrpSpPr/>
            <p:nvPr/>
          </p:nvGrpSpPr>
          <p:grpSpPr>
            <a:xfrm>
              <a:off x="6633" y="1291"/>
              <a:ext cx="7244" cy="3774"/>
              <a:chOff x="6633" y="1291"/>
              <a:chExt cx="7244" cy="3774"/>
            </a:xfrm>
          </p:grpSpPr>
          <p:sp>
            <p:nvSpPr>
              <p:cNvPr id="14" name="文本框 13"/>
              <p:cNvSpPr txBox="1"/>
              <p:nvPr/>
            </p:nvSpPr>
            <p:spPr>
              <a:xfrm>
                <a:off x="7086" y="1291"/>
                <a:ext cx="4845" cy="58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b="1">
                    <a:latin typeface="微软雅黑" panose="020b0503020204020204" pitchFamily="34" charset="-122"/>
                    <a:ea typeface="微软雅黑" panose="020b0503020204020204" pitchFamily="34" charset="-122"/>
                    <a:cs typeface="微软雅黑" panose="020b0503020204020204" pitchFamily="34" charset="-122"/>
                  </a:rPr>
                  <a:t>UPS电源设备组成</a:t>
                </a:r>
                <a:endParaRPr lang="zh-CN" altLang="en-US" b="1">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5" name="图片 -2147482439" descr="IMG_256"/>
              <p:cNvPicPr>
                <a:picLocks noChangeAspect="1"/>
              </p:cNvPicPr>
              <p:nvPr>
                <p:custDataLst>
                  <p:tags r:id="rId5"/>
                </p:custDataLst>
              </p:nvPr>
            </p:nvPicPr>
            <p:blipFill>
              <a:blip r:embed="rId4"/>
              <a:srcRect l="4196" r="11363" b="15140"/>
              <a:stretch>
                <a:fillRect/>
              </a:stretch>
            </p:blipFill>
            <p:spPr>
              <a:xfrm>
                <a:off x="6633" y="1871"/>
                <a:ext cx="7245" cy="3195"/>
              </a:xfrm>
              <a:prstGeom prst="rect">
                <a:avLst/>
              </a:prstGeom>
              <a:noFill/>
              <a:ln w="9525">
                <a:noFill/>
              </a:ln>
            </p:spPr>
          </p:pic>
        </p:grpSp>
        <p:sp>
          <p:nvSpPr>
            <p:cNvPr id="100" name="文本框 99"/>
            <p:cNvSpPr txBox="1"/>
            <p:nvPr/>
          </p:nvSpPr>
          <p:spPr>
            <a:xfrm>
              <a:off x="8695" y="5126"/>
              <a:ext cx="3402" cy="434"/>
            </a:xfrm>
            <a:prstGeom prst="rect">
              <a:avLst/>
            </a:prstGeom>
            <a:noFill/>
            <a:ln w="9525">
              <a:noFill/>
            </a:ln>
          </p:spPr>
          <p:txBody>
            <a:bodyPr wrap="square">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indent="0" algn="ctr"/>
              <a:r>
                <a:rPr lang="zh-CN" sz="1200" b="1">
                  <a:ea typeface="宋体" panose="02010600030101010101" pitchFamily="2" charset="-122"/>
                </a:rPr>
                <a:t>UPS电源电路结构图</a:t>
              </a:r>
              <a:endParaRPr lang="zh-CN" altLang="en-US" sz="1200" b="1">
                <a:ea typeface="宋体" panose="02010600030101010101" pitchFamily="2" charset="-122"/>
              </a:endParaRPr>
            </a:p>
          </p:txBody>
        </p:sp>
      </p:gr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7" presetClass="entr" presetSubtype="0" dur="1000" fill="hold" grpId="0" nodeType="withEffect">
                                  <p:stCondLst>
                                    <p:cond delay="30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1000"/>
                                        <p:tgtEl>
                                          <p:spTgt spid="48"/>
                                        </p:tgtEl>
                                      </p:cBhvr>
                                    </p:animEffect>
                                    <p:anim calcmode="lin" valueType="num">
                                      <p:cBhvr>
                                        <p:cTn id="13" dur="1000" fill="hold"/>
                                        <p:tgtEl>
                                          <p:spTgt spid="48"/>
                                        </p:tgtEl>
                                        <p:attrNameLst>
                                          <p:attrName>ppt_x</p:attrName>
                                        </p:attrNameLst>
                                      </p:cBhvr>
                                      <p:tavLst>
                                        <p:tav tm="0">
                                          <p:val>
                                            <p:strVal val="#ppt_x"/>
                                          </p:val>
                                        </p:tav>
                                        <p:tav tm="100000">
                                          <p:val>
                                            <p:strVal val="#ppt_x"/>
                                          </p:val>
                                        </p:tav>
                                      </p:tavLst>
                                    </p:anim>
                                    <p:anim calcmode="lin" valueType="num">
                                      <p:cBhvr>
                                        <p:cTn id="14" dur="1000" fill="hold"/>
                                        <p:tgtEl>
                                          <p:spTgt spid="48"/>
                                        </p:tgtEl>
                                        <p:attrNameLst>
                                          <p:attrName>ppt_y</p:attrName>
                                        </p:attrNameLst>
                                      </p:cBhvr>
                                      <p:tavLst>
                                        <p:tav tm="0">
                                          <p:val>
                                            <p:strVal val="#ppt_y-.1"/>
                                          </p:val>
                                        </p:tav>
                                        <p:tav tm="100000">
                                          <p:val>
                                            <p:strVal val="#ppt_y"/>
                                          </p:val>
                                        </p:tav>
                                      </p:tavLst>
                                    </p:anim>
                                  </p:childTnLst>
                                </p:cTn>
                              </p:par>
                              <p:par>
                                <p:cTn id="15" presetID="47" presetClass="entr" presetSubtype="0" dur="700" fill="hold" grpId="0" nodeType="withEffect">
                                  <p:stCondLst>
                                    <p:cond delay="400"/>
                                  </p:stCondLst>
                                  <p:childTnLst>
                                    <p:set>
                                      <p:cBhvr>
                                        <p:cTn id="16" dur="1" fill="hold">
                                          <p:stCondLst>
                                            <p:cond delay="0"/>
                                          </p:stCondLst>
                                        </p:cTn>
                                        <p:tgtEl>
                                          <p:spTgt spid="45"/>
                                        </p:tgtEl>
                                        <p:attrNameLst>
                                          <p:attrName>style.visibility</p:attrName>
                                        </p:attrNameLst>
                                      </p:cBhvr>
                                      <p:to>
                                        <p:strVal val="visible"/>
                                      </p:to>
                                    </p:set>
                                    <p:animEffect transition="in" filter="fade">
                                      <p:cBhvr>
                                        <p:cTn id="17" dur="700"/>
                                        <p:tgtEl>
                                          <p:spTgt spid="45"/>
                                        </p:tgtEl>
                                      </p:cBhvr>
                                    </p:animEffect>
                                    <p:anim calcmode="lin" valueType="num">
                                      <p:cBhvr>
                                        <p:cTn id="18" dur="700" fill="hold"/>
                                        <p:tgtEl>
                                          <p:spTgt spid="45"/>
                                        </p:tgtEl>
                                        <p:attrNameLst>
                                          <p:attrName>ppt_x</p:attrName>
                                        </p:attrNameLst>
                                      </p:cBhvr>
                                      <p:tavLst>
                                        <p:tav tm="0">
                                          <p:val>
                                            <p:strVal val="#ppt_x"/>
                                          </p:val>
                                        </p:tav>
                                        <p:tav tm="100000">
                                          <p:val>
                                            <p:strVal val="#ppt_x"/>
                                          </p:val>
                                        </p:tav>
                                      </p:tavLst>
                                    </p:anim>
                                    <p:anim calcmode="lin" valueType="num">
                                      <p:cBhvr>
                                        <p:cTn id="19" dur="700" fill="hold"/>
                                        <p:tgtEl>
                                          <p:spTgt spid="45"/>
                                        </p:tgtEl>
                                        <p:attrNameLst>
                                          <p:attrName>ppt_y</p:attrName>
                                        </p:attrNameLst>
                                      </p:cBhvr>
                                      <p:tavLst>
                                        <p:tav tm="0">
                                          <p:val>
                                            <p:strVal val="#ppt_y-.1"/>
                                          </p:val>
                                        </p:tav>
                                        <p:tav tm="100000">
                                          <p:val>
                                            <p:strVal val="#ppt_y"/>
                                          </p:val>
                                        </p:tav>
                                      </p:tavLst>
                                    </p:anim>
                                  </p:childTnLst>
                                </p:cTn>
                              </p:par>
                              <p:par>
                                <p:cTn id="20" presetID="2" presetClass="entr" presetSubtype="8" dur="500" fill="hold" grpId="0" nodeType="withEffect">
                                  <p:stCondLst>
                                    <p:cond delay="1000"/>
                                  </p:stCondLst>
                                  <p:childTnLst>
                                    <p:set>
                                      <p:cBhvr>
                                        <p:cTn id="21" dur="1" fill="hold">
                                          <p:stCondLst>
                                            <p:cond delay="0"/>
                                          </p:stCondLst>
                                        </p:cTn>
                                        <p:tgtEl>
                                          <p:spTgt spid="4"/>
                                        </p:tgtEl>
                                        <p:attrNameLst>
                                          <p:attrName>style.visibility</p:attrName>
                                        </p:attrNameLst>
                                      </p:cBhvr>
                                      <p:to>
                                        <p:strVal val="visible"/>
                                      </p:to>
                                    </p:set>
                                    <p:anim calcmode="lin" valueType="num">
                                      <p:cBhvr additive="base">
                                        <p:cTn id="22" dur="500" fill="hold"/>
                                        <p:tgtEl>
                                          <p:spTgt spid="4"/>
                                        </p:tgtEl>
                                        <p:attrNameLst>
                                          <p:attrName>ppt_x</p:attrName>
                                        </p:attrNameLst>
                                      </p:cBhvr>
                                      <p:tavLst>
                                        <p:tav tm="0">
                                          <p:val>
                                            <p:strVal val="0-#ppt_w/2"/>
                                          </p:val>
                                        </p:tav>
                                        <p:tav tm="100000">
                                          <p:val>
                                            <p:strVal val="#ppt_x"/>
                                          </p:val>
                                        </p:tav>
                                      </p:tavLst>
                                    </p:anim>
                                    <p:anim calcmode="lin" valueType="num">
                                      <p:cBhvr additive="base">
                                        <p:cTn id="23" dur="500" fill="hold"/>
                                        <p:tgtEl>
                                          <p:spTgt spid="4"/>
                                        </p:tgtEl>
                                        <p:attrNameLst>
                                          <p:attrName>ppt_y</p:attrName>
                                        </p:attrNameLst>
                                      </p:cBhvr>
                                      <p:tavLst>
                                        <p:tav tm="0">
                                          <p:val>
                                            <p:strVal val="#ppt_y"/>
                                          </p:val>
                                        </p:tav>
                                        <p:tav tm="100000">
                                          <p:val>
                                            <p:strVal val="#ppt_y"/>
                                          </p:val>
                                        </p:tav>
                                      </p:tavLst>
                                    </p:anim>
                                  </p:childTnLst>
                                </p:cTn>
                              </p:par>
                              <p:par>
                                <p:cTn id="24" presetID="2" presetClass="entr" presetSubtype="1" dur="500" fill="hold" nodeType="withEffect">
                                  <p:stCondLst>
                                    <p:cond delay="1000"/>
                                  </p:stCondLst>
                                  <p:childTnLst>
                                    <p:set>
                                      <p:cBhvr>
                                        <p:cTn id="25" dur="1" fill="hold">
                                          <p:stCondLst>
                                            <p:cond delay="0"/>
                                          </p:stCondLst>
                                        </p:cTn>
                                        <p:tgtEl>
                                          <p:spTgt spid="50"/>
                                        </p:tgtEl>
                                        <p:attrNameLst>
                                          <p:attrName>style.visibility</p:attrName>
                                        </p:attrNameLst>
                                      </p:cBhvr>
                                      <p:to>
                                        <p:strVal val="visible"/>
                                      </p:to>
                                    </p:set>
                                    <p:anim calcmode="lin" valueType="num">
                                      <p:cBhvr additive="base">
                                        <p:cTn id="26" dur="500" fill="hold"/>
                                        <p:tgtEl>
                                          <p:spTgt spid="50"/>
                                        </p:tgtEl>
                                        <p:attrNameLst>
                                          <p:attrName>ppt_x</p:attrName>
                                        </p:attrNameLst>
                                      </p:cBhvr>
                                      <p:tavLst>
                                        <p:tav tm="0">
                                          <p:val>
                                            <p:strVal val="#ppt_x"/>
                                          </p:val>
                                        </p:tav>
                                        <p:tav tm="100000">
                                          <p:val>
                                            <p:strVal val="#ppt_x"/>
                                          </p:val>
                                        </p:tav>
                                      </p:tavLst>
                                    </p:anim>
                                    <p:anim calcmode="lin" valueType="num">
                                      <p:cBhvr additive="base">
                                        <p:cTn id="27" dur="500" fill="hold"/>
                                        <p:tgtEl>
                                          <p:spTgt spid="50"/>
                                        </p:tgtEl>
                                        <p:attrNameLst>
                                          <p:attrName>ppt_y</p:attrName>
                                        </p:attrNameLst>
                                      </p:cBhvr>
                                      <p:tavLst>
                                        <p:tav tm="0">
                                          <p:val>
                                            <p:strVal val="0-#ppt_h/2"/>
                                          </p:val>
                                        </p:tav>
                                        <p:tav tm="100000">
                                          <p:val>
                                            <p:strVal val="#ppt_y"/>
                                          </p:val>
                                        </p:tav>
                                      </p:tavLst>
                                    </p:anim>
                                  </p:childTnLst>
                                </p:cTn>
                              </p:par>
                            </p:childTnLst>
                          </p:cTn>
                        </p:par>
                        <p:par>
                          <p:cTn id="28" fill="hold" nodeType="afterGroup">
                            <p:stCondLst>
                              <p:cond delay="1500"/>
                            </p:stCondLst>
                            <p:childTnLst>
                              <p:par>
                                <p:cTn id="29" presetID="22" presetClass="entr" presetSubtype="2" dur="500" fill="hold"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wipe(right)">
                                      <p:cBhvr>
                                        <p:cTn id="31" dur="500"/>
                                        <p:tgtEl>
                                          <p:spTgt spid="25"/>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5" presetClass="entr" presetSubtype="10" dur="500" fill="hold" nodeType="clickEffect">
                                  <p:stCondLst>
                                    <p:cond delay="0"/>
                                  </p:stCondLst>
                                  <p:childTnLst>
                                    <p:set>
                                      <p:cBhvr>
                                        <p:cTn id="35" dur="1" fill="hold">
                                          <p:stCondLst>
                                            <p:cond delay="0"/>
                                          </p:stCondLst>
                                        </p:cTn>
                                        <p:tgtEl>
                                          <p:spTgt spid="17"/>
                                        </p:tgtEl>
                                        <p:attrNameLst>
                                          <p:attrName>style.visibility</p:attrName>
                                        </p:attrNameLst>
                                      </p:cBhvr>
                                      <p:to>
                                        <p:strVal val="visible"/>
                                      </p:to>
                                    </p:set>
                                    <p:animEffect transition="in" filter="checkerboard(across)">
                                      <p:cBhvr>
                                        <p:cTn id="36" dur="500"/>
                                        <p:tgtEl>
                                          <p:spTgt spid="17"/>
                                        </p:tgtEl>
                                      </p:cBhvr>
                                    </p:animEffect>
                                  </p:childTnLst>
                                </p:cTn>
                              </p:par>
                            </p:childTnLst>
                          </p:cTn>
                        </p:par>
                      </p:childTnLst>
                    </p:cTn>
                  </p:par>
                  <p:par>
                    <p:cTn id="37" fill="hold" nodeType="clickPar">
                      <p:stCondLst>
                        <p:cond delay="indefinite"/>
                        <p:cond evt="onBegin" delay="0">
                          <p:tn val="36"/>
                        </p:cond>
                      </p:stCondLst>
                      <p:childTnLst>
                        <p:par>
                          <p:cTn id="38" fill="hold">
                            <p:stCondLst>
                              <p:cond delay="0"/>
                            </p:stCondLst>
                            <p:childTnLst>
                              <p:par>
                                <p:cTn id="39" presetID="5" presetClass="entr" presetSubtype="10" dur="50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Effect transition="in" filter="checkerboard(across)">
                                      <p:cBhvr>
                                        <p:cTn id="41" dur="500"/>
                                        <p:tgtEl>
                                          <p:spTgt spid="19"/>
                                        </p:tgtEl>
                                      </p:cBhvr>
                                    </p:animEffect>
                                  </p:childTnLst>
                                </p:cTn>
                              </p:par>
                            </p:childTnLst>
                          </p:cTn>
                        </p:par>
                      </p:childTnLst>
                    </p:cTn>
                  </p:par>
                  <p:par>
                    <p:cTn id="42" fill="hold" nodeType="clickPar">
                      <p:stCondLst>
                        <p:cond delay="indefinite"/>
                        <p:cond evt="onBegin" delay="0">
                          <p:tn val="41"/>
                        </p:cond>
                      </p:stCondLst>
                      <p:childTnLst>
                        <p:par>
                          <p:cTn id="43" fill="hold">
                            <p:stCondLst>
                              <p:cond delay="0"/>
                            </p:stCondLst>
                            <p:childTnLst>
                              <p:par>
                                <p:cTn id="44" presetID="29" presetClass="entr" presetSubtype="0" dur="1000" fill="hold" grpId="0" nodeType="clickEffect">
                                  <p:stCondLst>
                                    <p:cond delay="0"/>
                                  </p:stCondLst>
                                  <p:childTnLst>
                                    <p:set>
                                      <p:cBhvr>
                                        <p:cTn id="45" dur="1" fill="hold">
                                          <p:stCondLst>
                                            <p:cond delay="0"/>
                                          </p:stCondLst>
                                        </p:cTn>
                                        <p:tgtEl>
                                          <p:spTgt spid="15"/>
                                        </p:tgtEl>
                                        <p:attrNameLst>
                                          <p:attrName>style.visibility</p:attrName>
                                        </p:attrNameLst>
                                      </p:cBhvr>
                                      <p:to>
                                        <p:strVal val="visible"/>
                                      </p:to>
                                    </p:set>
                                    <p:anim calcmode="lin" valueType="num">
                                      <p:cBhvr>
                                        <p:cTn id="46" dur="1000" fill="hold"/>
                                        <p:tgtEl>
                                          <p:spTgt spid="15"/>
                                        </p:tgtEl>
                                        <p:attrNameLst>
                                          <p:attrName>ppt_x</p:attrName>
                                        </p:attrNameLst>
                                      </p:cBhvr>
                                      <p:tavLst>
                                        <p:tav tm="0">
                                          <p:val>
                                            <p:strVal val="#ppt_x-.2"/>
                                          </p:val>
                                        </p:tav>
                                        <p:tav tm="100000">
                                          <p:val>
                                            <p:strVal val="#ppt_x"/>
                                          </p:val>
                                        </p:tav>
                                      </p:tavLst>
                                    </p:anim>
                                    <p:anim calcmode="lin" valueType="num">
                                      <p:cBhvr>
                                        <p:cTn id="47" dur="1000" fill="hold"/>
                                        <p:tgtEl>
                                          <p:spTgt spid="15"/>
                                        </p:tgtEl>
                                        <p:attrNameLst>
                                          <p:attrName>ppt_y</p:attrName>
                                        </p:attrNameLst>
                                      </p:cBhvr>
                                      <p:tavLst>
                                        <p:tav tm="0">
                                          <p:val>
                                            <p:strVal val="#ppt_y"/>
                                          </p:val>
                                        </p:tav>
                                        <p:tav tm="100000">
                                          <p:val>
                                            <p:strVal val="#ppt_y"/>
                                          </p:val>
                                        </p:tav>
                                      </p:tavLst>
                                    </p:anim>
                                    <p:animEffect transition="in" filter="wipe(right)" prLst="gradientSize: 0.1">
                                      <p:cBhvr>
                                        <p:cTn id="48" dur="1000"/>
                                        <p:tgtEl>
                                          <p:spTgt spid="15"/>
                                        </p:tgtEl>
                                      </p:cBhvr>
                                    </p:animEffect>
                                  </p:childTnLst>
                                </p:cTn>
                              </p:par>
                            </p:childTnLst>
                          </p:cTn>
                        </p:par>
                      </p:childTnLst>
                    </p:cTn>
                  </p:par>
                  <p:par>
                    <p:cTn id="49" fill="hold" nodeType="clickPar">
                      <p:stCondLst>
                        <p:cond delay="indefinite"/>
                        <p:cond evt="onBegin" delay="0">
                          <p:tn val="48"/>
                        </p:cond>
                      </p:stCondLst>
                      <p:childTnLst>
                        <p:par>
                          <p:cTn id="50" fill="hold">
                            <p:stCondLst>
                              <p:cond delay="0"/>
                            </p:stCondLst>
                            <p:childTnLst>
                              <p:par>
                                <p:cTn id="51" presetID="47" presetClass="entr" presetSubtype="0" dur="1000"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fade">
                                      <p:cBhvr>
                                        <p:cTn id="53" dur="1000"/>
                                        <p:tgtEl>
                                          <p:spTgt spid="16"/>
                                        </p:tgtEl>
                                      </p:cBhvr>
                                    </p:animEffect>
                                    <p:anim calcmode="lin" valueType="num">
                                      <p:cBhvr>
                                        <p:cTn id="54" dur="1000" fill="hold"/>
                                        <p:tgtEl>
                                          <p:spTgt spid="16"/>
                                        </p:tgtEl>
                                        <p:attrNameLst>
                                          <p:attrName>ppt_x</p:attrName>
                                        </p:attrNameLst>
                                      </p:cBhvr>
                                      <p:tavLst>
                                        <p:tav tm="0">
                                          <p:val>
                                            <p:strVal val="#ppt_x"/>
                                          </p:val>
                                        </p:tav>
                                        <p:tav tm="100000">
                                          <p:val>
                                            <p:strVal val="#ppt_x"/>
                                          </p:val>
                                        </p:tav>
                                      </p:tavLst>
                                    </p:anim>
                                    <p:anim calcmode="lin" valueType="num">
                                      <p:cBhvr>
                                        <p:cTn id="5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p:bldP spid="3" grpId="0"/>
      <p:bldP spid="45" grpId="0"/>
      <p:bldP spid="4" grpId="0"/>
      <p:bldP spid="15" grpId="0"/>
      <p:bldP spid="16"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https://d.book118.com/705041003023011104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UNIT_PLACING_PICTURE_USER_VIEWPORT" val="{&quot;height&quot;:5743.754330708662,&quot;width&quot;:5280.825196850394}"/>
</p:tagLst>
</file>

<file path=ppt/tags/tag4.xml><?xml version="1.0" encoding="utf-8"?>
<p:tagLst xmlns:p="http://schemas.openxmlformats.org/presentationml/2006/main">
  <p:tag name="KSO_WM_UNIT_PLACING_PICTURE_USER_VIEWPORT" val="{&quot;height&quot;:786.6661417322834,&quot;width&quot;:1440}"/>
</p:tagLst>
</file>

<file path=ppt/tags/tag5.xml><?xml version="1.0" encoding="utf-8"?>
<p:tagLst xmlns:p="http://schemas.openxmlformats.org/presentationml/2006/main">
  <p:tag name="KSO_WM_UNIT_PLACING_PICTURE_USER_VIEWPORT" val="{&quot;height&quot;:1706.3842519685038,&quot;width&quot;:2543.563779527559}"/>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 name="KSO_WM_UNIT_PLACING_PICTURE_USER_VIEWPORT" val="{&quot;height&quot;:3832,&quot;width&quot;:6389}"/>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UNIT_TABLE_BEAUTIFY" val="smartTable{cf9917f5-b456-4889-9971-f8c78ed5d873}"/>
  <p:tag name="TABLE_ENDDRAG_ORIGIN_RECT" val="440*225"/>
  <p:tag name="TABLE_ENDDRAG_RECT" val="138*118*440*225"/>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 name="KSO_WM_UNIT_PLACING_PICTURE_USER_VIEWPORT" val="{&quot;height&quot;:6208,&quot;width&quot;:8011}"/>
</p:tagLst>
</file>

<file path=ppt/tags/tag25.xml><?xml version="1.0" encoding="utf-8"?>
<p:tagLst xmlns:p="http://schemas.openxmlformats.org/presentationml/2006/main">
  <p:tag name="KSO_WM_UNIT_TABLE_BEAUTIFY" val="smartTable{57093893-1cc1-4c10-a4a2-e331ff27cb85}"/>
  <p:tag name="TABLE_ENDDRAG_ORIGIN_RECT" val="503*121"/>
  <p:tag name="TABLE_ENDDRAG_RECT" val="108*157*503*121"/>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UNIT_PLACING_PICTURE_USER_VIEWPORT" val="{&quot;height&quot;:5743.754330708662,&quot;width&quot;:5280.825196850394}"/>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UNIT_PLACING_PICTURE_USER_VIEWPORT" val="{&quot;height&quot;:786.6661417322834,&quot;width&quot;:1440}"/>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UNIT_PLACING_PICTURE_USER_VIEWPORT" val="{&quot;height&quot;:8100,&quot;width&quot;:14400}"/>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
      <a:dk1>
        <a:sysClr val="windowText" lastClr="000000"/>
      </a:dk1>
      <a:lt1>
        <a:sysClr val="window" lastClr="FFFFFF"/>
      </a:lt1>
      <a:dk2>
        <a:srgbClr val="314254"/>
      </a:dk2>
      <a:lt2>
        <a:srgbClr val="FBBF3B"/>
      </a:lt2>
      <a:accent1>
        <a:srgbClr val="74BB2B"/>
      </a:accent1>
      <a:accent2>
        <a:srgbClr val="C0504D"/>
      </a:accent2>
      <a:accent3>
        <a:srgbClr val="9BBB59"/>
      </a:accent3>
      <a:accent4>
        <a:srgbClr val="8064A2"/>
      </a:accent4>
      <a:accent5>
        <a:srgbClr val="4BACC6"/>
      </a:accent5>
      <a:accent6>
        <a:srgbClr val="F79646"/>
      </a:accent6>
      <a:hlink>
        <a:srgbClr val="BFBFBF"/>
      </a:hlink>
      <a:folHlink>
        <a:srgbClr val="BFBFBF"/>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21</Slides>
  <Notes>20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21</vt:i4>
      </vt:variant>
    </vt:vector>
  </HeadingPairs>
  <TitlesOfParts>
    <vt:vector baseType="lpstr" size="31">
      <vt:lpstr>Arial</vt:lpstr>
      <vt:lpstr>Calibri</vt:lpstr>
      <vt:lpstr>宋体</vt:lpstr>
      <vt:lpstr>微软雅黑</vt:lpstr>
      <vt:lpstr>Impact</vt:lpstr>
      <vt:lpstr>方正豪体简体</vt:lpstr>
      <vt:lpstr>FontAwesome</vt:lpstr>
      <vt:lpstr>华文中宋</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2024-09-13T18:45:00.873</cp:lastPrinted>
  <dcterms:created xsi:type="dcterms:W3CDTF">2024-09-13T10:45:00Z</dcterms:created>
  <dcterms:modified xsi:type="dcterms:W3CDTF">2024-09-13T10:45:03Z</dcterms:modified>
</cp:coreProperties>
</file>