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8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A96CC-040C-46C4-BF1D-2AED40EE6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390D3-1B21-4D25-A32C-BD82C72B2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A9C19-ACCA-4EE3-872B-41FD79BF1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B56F8-649D-45C9-B470-39CA26667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9C0060-0667-4384-83D3-1587C49B6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163C2-E003-4099-B01C-34CAD55F5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4DFA06-0BBA-4BBB-A0C4-DD77E72D2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FA33C-567D-48A9-8D3A-CD995A4AB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5BE49-2145-47FC-9239-08FFE8BE0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9D55F-7757-4F88-87F8-814E2AA99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B407B-4907-4D0E-8DE2-B2C1BF873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575" r:id="rId2"/>
    <p:sldLayoutId id="2147488576" r:id="rId3"/>
    <p:sldLayoutId id="2147488577" r:id="rId4"/>
    <p:sldLayoutId id="2147488578" r:id="rId5"/>
    <p:sldLayoutId id="2147488579" r:id="rId6"/>
    <p:sldLayoutId id="2147488580" r:id="rId7"/>
    <p:sldLayoutId id="2147488581" r:id="rId8"/>
    <p:sldLayoutId id="2147488582" r:id="rId9"/>
    <p:sldLayoutId id="2147488583" r:id="rId10"/>
    <p:sldLayoutId id="214748858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tags" Target="../tags/tag108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tags" Target="../tags/tag131.xml" /><Relationship Id="rId26" Type="http://schemas.openxmlformats.org/officeDocument/2006/relationships/tags" Target="../tags/tag13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0422003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如何建立学生身份认同感来预防校园欺凌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了解身份认同感与校园欺凌的关系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身份认同感的定义和重要性</a:t>
            </a:r>
            <a:endParaRPr lang="zh-CN" altLang="en-US"/>
          </a:p>
        </p:txBody>
      </p:sp>
      <p:sp>
        <p:nvSpPr>
          <p:cNvPr id="1048880" name="Freeform 27"/>
          <p:cNvSpPr/>
          <p:nvPr>
            <p:custDataLst>
              <p:tags r:id="rId2"/>
            </p:custDataLst>
          </p:nvPr>
        </p:nvSpPr>
        <p:spPr bwMode="auto">
          <a:xfrm>
            <a:off x="1524000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矩形: 圆角 32"/>
          <p:cNvSpPr/>
          <p:nvPr>
            <p:custDataLst>
              <p:tags r:id="rId3"/>
            </p:custDataLst>
          </p:nvPr>
        </p:nvSpPr>
        <p:spPr>
          <a:xfrm flipH="1">
            <a:off x="1640511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1524000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886" name="正文"/>
          <p:cNvSpPr txBox="1"/>
          <p:nvPr>
            <p:custDataLst>
              <p:tags r:id="rId5"/>
            </p:custDataLst>
          </p:nvPr>
        </p:nvSpPr>
        <p:spPr>
          <a:xfrm>
            <a:off x="1761659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身份认同感：个体对自己身份的认知和认同，包括自我认知、社会角色、价值观等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888" name="标题"/>
          <p:cNvSpPr txBox="1"/>
          <p:nvPr>
            <p:custDataLst>
              <p:tags r:id="rId6"/>
            </p:custDataLst>
          </p:nvPr>
        </p:nvSpPr>
        <p:spPr>
          <a:xfrm>
            <a:off x="1586603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90" name="Freeform 27"/>
          <p:cNvSpPr/>
          <p:nvPr>
            <p:custDataLst>
              <p:tags r:id="rId7"/>
            </p:custDataLst>
          </p:nvPr>
        </p:nvSpPr>
        <p:spPr bwMode="auto">
          <a:xfrm>
            <a:off x="4091874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矩形: 圆角 38"/>
          <p:cNvSpPr/>
          <p:nvPr>
            <p:custDataLst>
              <p:tags r:id="rId8"/>
            </p:custDataLst>
          </p:nvPr>
        </p:nvSpPr>
        <p:spPr>
          <a:xfrm flipH="1">
            <a:off x="4208385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4091874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896" name="正文"/>
          <p:cNvSpPr txBox="1"/>
          <p:nvPr>
            <p:custDataLst>
              <p:tags r:id="rId10"/>
            </p:custDataLst>
          </p:nvPr>
        </p:nvSpPr>
        <p:spPr>
          <a:xfrm>
            <a:off x="4329533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校园欺凌：指学生之间发生的欺凌行为，包括言语、身体、心理等方面的欺凌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11"/>
            </p:custDataLst>
          </p:nvPr>
        </p:nvSpPr>
        <p:spPr>
          <a:xfrm>
            <a:off x="4154477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00" name="Freeform 27"/>
          <p:cNvSpPr/>
          <p:nvPr>
            <p:custDataLst>
              <p:tags r:id="rId12"/>
            </p:custDataLst>
          </p:nvPr>
        </p:nvSpPr>
        <p:spPr bwMode="auto">
          <a:xfrm>
            <a:off x="6659749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矩形: 圆角 68"/>
          <p:cNvSpPr/>
          <p:nvPr>
            <p:custDataLst>
              <p:tags r:id="rId13"/>
            </p:custDataLst>
          </p:nvPr>
        </p:nvSpPr>
        <p:spPr>
          <a:xfrm flipH="1">
            <a:off x="6776260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659749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06" name="正文"/>
          <p:cNvSpPr txBox="1"/>
          <p:nvPr>
            <p:custDataLst>
              <p:tags r:id="rId15"/>
            </p:custDataLst>
          </p:nvPr>
        </p:nvSpPr>
        <p:spPr>
          <a:xfrm>
            <a:off x="6897408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关系：身份认同感强的学生更不容易受到校园欺凌，因为他们对自己的身份有明确的认知和认同，能够更好地应对欺凌行为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08" name="标题"/>
          <p:cNvSpPr txBox="1"/>
          <p:nvPr>
            <p:custDataLst>
              <p:tags r:id="rId16"/>
            </p:custDataLst>
          </p:nvPr>
        </p:nvSpPr>
        <p:spPr>
          <a:xfrm>
            <a:off x="6722352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10" name="Freeform 27"/>
          <p:cNvSpPr/>
          <p:nvPr>
            <p:custDataLst>
              <p:tags r:id="rId17"/>
            </p:custDataLst>
          </p:nvPr>
        </p:nvSpPr>
        <p:spPr bwMode="auto">
          <a:xfrm>
            <a:off x="9227623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矩形: 圆角 74"/>
          <p:cNvSpPr/>
          <p:nvPr>
            <p:custDataLst>
              <p:tags r:id="rId18"/>
            </p:custDataLst>
          </p:nvPr>
        </p:nvSpPr>
        <p:spPr>
          <a:xfrm flipH="1">
            <a:off x="9344714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27623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16" name="正文"/>
          <p:cNvSpPr txBox="1"/>
          <p:nvPr>
            <p:custDataLst>
              <p:tags r:id="rId20"/>
            </p:custDataLst>
          </p:nvPr>
        </p:nvSpPr>
        <p:spPr>
          <a:xfrm>
            <a:off x="9465282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重要性：建立学生身份认同感是预防校园欺凌的重要手段，可以帮助学生更好地应对欺凌行为，提高他们的心理健康水平。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21"/>
            </p:custDataLst>
          </p:nvPr>
        </p:nvSpPr>
        <p:spPr>
          <a:xfrm>
            <a:off x="9290806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校园欺凌的现状和影响</a:t>
            </a:r>
            <a:endParaRPr lang="zh-CN" altLang="en-US"/>
          </a:p>
        </p:txBody>
      </p:sp>
      <p:sp>
        <p:nvSpPr>
          <p:cNvPr id="104895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2132316" y="2092866"/>
            <a:ext cx="637112" cy="185277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2148819" y="4157386"/>
            <a:ext cx="605664" cy="166354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4"/>
          <p:cNvSpPr/>
          <p:nvPr>
            <p:custDataLst>
              <p:tags r:id="rId4"/>
            </p:custDataLst>
          </p:nvPr>
        </p:nvSpPr>
        <p:spPr>
          <a:xfrm>
            <a:off x="1619601" y="2698337"/>
            <a:ext cx="1663542" cy="25104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5"/>
          <p:cNvSpPr/>
          <p:nvPr>
            <p:custDataLst>
              <p:tags r:id="rId5"/>
            </p:custDataLst>
          </p:nvPr>
        </p:nvSpPr>
        <p:spPr>
          <a:xfrm flipV="1">
            <a:off x="1524000" y="2222610"/>
            <a:ext cx="1852777" cy="890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619601" y="3226417"/>
            <a:ext cx="1663542" cy="1498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校园欺凌现象普遍存在，严重影响学生的身心健康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6120231" y="2092297"/>
            <a:ext cx="637112" cy="185386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6136164" y="4157386"/>
            <a:ext cx="605664" cy="166354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18"/>
          <p:cNvSpPr/>
          <p:nvPr>
            <p:custDataLst>
              <p:tags r:id="rId9"/>
            </p:custDataLst>
          </p:nvPr>
        </p:nvSpPr>
        <p:spPr>
          <a:xfrm>
            <a:off x="5606946" y="2698337"/>
            <a:ext cx="1663542" cy="25104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19"/>
          <p:cNvSpPr/>
          <p:nvPr>
            <p:custDataLst>
              <p:tags r:id="rId10"/>
            </p:custDataLst>
          </p:nvPr>
        </p:nvSpPr>
        <p:spPr>
          <a:xfrm flipV="1">
            <a:off x="5511915" y="2222610"/>
            <a:ext cx="1853862" cy="890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606946" y="3226417"/>
            <a:ext cx="1663542" cy="1498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校园欺凌可能导致学生产生社交障碍，影响人际关系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8114757" y="2120750"/>
            <a:ext cx="637112" cy="185277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8131260" y="4184701"/>
            <a:ext cx="605664" cy="166462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25"/>
          <p:cNvSpPr/>
          <p:nvPr>
            <p:custDataLst>
              <p:tags r:id="rId14"/>
            </p:custDataLst>
          </p:nvPr>
        </p:nvSpPr>
        <p:spPr>
          <a:xfrm>
            <a:off x="7601473" y="2726221"/>
            <a:ext cx="1664626" cy="25104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26"/>
          <p:cNvSpPr/>
          <p:nvPr>
            <p:custDataLst>
              <p:tags r:id="rId15"/>
            </p:custDataLst>
          </p:nvPr>
        </p:nvSpPr>
        <p:spPr>
          <a:xfrm flipV="1">
            <a:off x="7507010" y="2250494"/>
            <a:ext cx="1852777" cy="890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601473" y="3254301"/>
            <a:ext cx="1663542" cy="1498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校园欺凌可能导致学生产生学习障碍，影响学业成绩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4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4125705" y="2102540"/>
            <a:ext cx="637112" cy="185277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4142207" y="4167629"/>
            <a:ext cx="605664" cy="166354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任意多边形 11"/>
          <p:cNvSpPr/>
          <p:nvPr>
            <p:custDataLst>
              <p:tags r:id="rId19"/>
            </p:custDataLst>
          </p:nvPr>
        </p:nvSpPr>
        <p:spPr>
          <a:xfrm>
            <a:off x="3613558" y="2707442"/>
            <a:ext cx="1663542" cy="25104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12"/>
          <p:cNvSpPr/>
          <p:nvPr>
            <p:custDataLst>
              <p:tags r:id="rId20"/>
            </p:custDataLst>
          </p:nvPr>
        </p:nvSpPr>
        <p:spPr>
          <a:xfrm flipV="1">
            <a:off x="3517957" y="2232284"/>
            <a:ext cx="1852777" cy="890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12420" y="3235522"/>
            <a:ext cx="1663542" cy="1498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校园欺凌可能导致学生产生心理问题，如焦虑、抑郁等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08715" y="2120750"/>
            <a:ext cx="637112" cy="185277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124648" y="4184701"/>
            <a:ext cx="605664" cy="166462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25"/>
          <p:cNvSpPr/>
          <p:nvPr>
            <p:custDataLst>
              <p:tags r:id="rId24"/>
            </p:custDataLst>
          </p:nvPr>
        </p:nvSpPr>
        <p:spPr>
          <a:xfrm>
            <a:off x="9594861" y="2726221"/>
            <a:ext cx="1664626" cy="25104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26"/>
          <p:cNvSpPr/>
          <p:nvPr>
            <p:custDataLst>
              <p:tags r:id="rId25"/>
            </p:custDataLst>
          </p:nvPr>
        </p:nvSpPr>
        <p:spPr>
          <a:xfrm flipV="1">
            <a:off x="9500967" y="2250494"/>
            <a:ext cx="1852777" cy="890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594861" y="3254301"/>
            <a:ext cx="1663542" cy="1498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校园欺凌可能导致学生产生暴力倾向，影响社会和谐稳定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身份认同感与校园欺凌的关联</a:t>
            </a:r>
            <a:endParaRPr lang="zh-CN" altLang="en-US"/>
          </a:p>
        </p:txBody>
      </p:sp>
      <p:sp>
        <p:nvSpPr>
          <p:cNvPr id="1049038" name="弧形 58"/>
          <p:cNvSpPr/>
          <p:nvPr>
            <p:custDataLst>
              <p:tags r:id="rId2"/>
            </p:custDataLst>
          </p:nvPr>
        </p:nvSpPr>
        <p:spPr>
          <a:xfrm>
            <a:off x="8825844" y="2507022"/>
            <a:ext cx="2528541" cy="252854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椭圆 30"/>
          <p:cNvSpPr/>
          <p:nvPr>
            <p:custDataLst>
              <p:tags r:id="rId3"/>
            </p:custDataLst>
          </p:nvPr>
        </p:nvSpPr>
        <p:spPr>
          <a:xfrm>
            <a:off x="9027289" y="2707784"/>
            <a:ext cx="2126433" cy="212643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椭圆 31"/>
          <p:cNvSpPr/>
          <p:nvPr>
            <p:custDataLst>
              <p:tags r:id="rId4"/>
            </p:custDataLst>
          </p:nvPr>
        </p:nvSpPr>
        <p:spPr>
          <a:xfrm>
            <a:off x="9307945" y="2750121"/>
            <a:ext cx="287063" cy="28706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正文"/>
          <p:cNvSpPr txBox="1"/>
          <p:nvPr>
            <p:custDataLst>
              <p:tags r:id="rId5"/>
            </p:custDataLst>
          </p:nvPr>
        </p:nvSpPr>
        <p:spPr>
          <a:xfrm>
            <a:off x="9357111" y="3321677"/>
            <a:ext cx="1466660" cy="10088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预防：提高学生的身份认同感，增强他们的自信心和社交技巧，有助于预防校园欺凌的发生。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弧形 57"/>
          <p:cNvSpPr/>
          <p:nvPr>
            <p:custDataLst>
              <p:tags r:id="rId6"/>
            </p:custDataLst>
          </p:nvPr>
        </p:nvSpPr>
        <p:spPr>
          <a:xfrm>
            <a:off x="1524000" y="2507022"/>
            <a:ext cx="2528541" cy="252854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椭圆 22"/>
          <p:cNvSpPr/>
          <p:nvPr>
            <p:custDataLst>
              <p:tags r:id="rId7"/>
            </p:custDataLst>
          </p:nvPr>
        </p:nvSpPr>
        <p:spPr>
          <a:xfrm>
            <a:off x="7236142" y="2707784"/>
            <a:ext cx="2126433" cy="212643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椭圆 23"/>
          <p:cNvSpPr/>
          <p:nvPr>
            <p:custDataLst>
              <p:tags r:id="rId8"/>
            </p:custDataLst>
          </p:nvPr>
        </p:nvSpPr>
        <p:spPr>
          <a:xfrm>
            <a:off x="7516798" y="2750121"/>
            <a:ext cx="287063" cy="28706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9"/>
            </p:custDataLst>
          </p:nvPr>
        </p:nvSpPr>
        <p:spPr>
          <a:xfrm>
            <a:off x="7565964" y="3321677"/>
            <a:ext cx="1466660" cy="10088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原因：身份认同感低的学生可能缺乏自信、社交技巧和应对压力的能力，更容易成为欺凌者的目标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4" name="椭圆 24"/>
          <p:cNvSpPr/>
          <p:nvPr>
            <p:custDataLst>
              <p:tags r:id="rId10"/>
            </p:custDataLst>
          </p:nvPr>
        </p:nvSpPr>
        <p:spPr>
          <a:xfrm>
            <a:off x="5463431" y="2707784"/>
            <a:ext cx="2126433" cy="212643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椭圆 25"/>
          <p:cNvSpPr/>
          <p:nvPr>
            <p:custDataLst>
              <p:tags r:id="rId11"/>
            </p:custDataLst>
          </p:nvPr>
        </p:nvSpPr>
        <p:spPr>
          <a:xfrm>
            <a:off x="5744771" y="2750121"/>
            <a:ext cx="287063" cy="28706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12"/>
            </p:custDataLst>
          </p:nvPr>
        </p:nvSpPr>
        <p:spPr>
          <a:xfrm>
            <a:off x="5793254" y="3321677"/>
            <a:ext cx="1466660" cy="10088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关联：身份认同感低的学生更容易成为校园欺凌的受害者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椭圆 7"/>
          <p:cNvSpPr/>
          <p:nvPr>
            <p:custDataLst>
              <p:tags r:id="rId13"/>
            </p:custDataLst>
          </p:nvPr>
        </p:nvSpPr>
        <p:spPr>
          <a:xfrm>
            <a:off x="3691404" y="2707784"/>
            <a:ext cx="2126433" cy="212643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椭圆 9"/>
          <p:cNvSpPr/>
          <p:nvPr>
            <p:custDataLst>
              <p:tags r:id="rId14"/>
            </p:custDataLst>
          </p:nvPr>
        </p:nvSpPr>
        <p:spPr>
          <a:xfrm>
            <a:off x="3972061" y="2750121"/>
            <a:ext cx="287063" cy="28706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15"/>
            </p:custDataLst>
          </p:nvPr>
        </p:nvSpPr>
        <p:spPr>
          <a:xfrm>
            <a:off x="4021227" y="3321677"/>
            <a:ext cx="1466660" cy="10088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rgbClr val="FFFFFF"/>
                </a:solidFill>
                <a:latin typeface="+mn-ea"/>
                <a:sym typeface="+mn-ea"/>
              </a:rPr>
              <a:t>校园欺凌：学生之间的欺凌行为，包括言语、身体、心理等方面的欺凌</a:t>
            </a:r>
            <a:endParaRPr lang="zh-CN" altLang="en-US" sz="11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6" name="椭圆 5"/>
          <p:cNvSpPr/>
          <p:nvPr>
            <p:custDataLst>
              <p:tags r:id="rId16"/>
            </p:custDataLst>
          </p:nvPr>
        </p:nvSpPr>
        <p:spPr>
          <a:xfrm>
            <a:off x="1717933" y="2707784"/>
            <a:ext cx="2126433" cy="212643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椭圆 4"/>
          <p:cNvSpPr/>
          <p:nvPr>
            <p:custDataLst>
              <p:tags r:id="rId17"/>
            </p:custDataLst>
          </p:nvPr>
        </p:nvSpPr>
        <p:spPr>
          <a:xfrm>
            <a:off x="1999272" y="2750121"/>
            <a:ext cx="287063" cy="28706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18"/>
            </p:custDataLst>
          </p:nvPr>
        </p:nvSpPr>
        <p:spPr>
          <a:xfrm>
            <a:off x="2047755" y="3321677"/>
            <a:ext cx="1466660" cy="10088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身份认同感：个体对自我身份的认知和认同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建立学生身份认同感的途径</a:t>
            </a:r>
            <a:endParaRPr lang="zh-CN" altLang="en-US"/>
          </a:p>
        </p:txBody>
      </p:sp>
      <p:sp>
        <p:nvSpPr>
          <p:cNvPr id="10491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家庭支持与关爱</a:t>
            </a:r>
            <a:endParaRPr lang="zh-CN" altLang="en-US"/>
          </a:p>
        </p:txBody>
      </p:sp>
      <p:sp>
        <p:nvSpPr>
          <p:cNvPr id="1049134" name="任意多边形 35"/>
          <p:cNvSpPr/>
          <p:nvPr>
            <p:custDataLst>
              <p:tags r:id="rId2"/>
            </p:custDataLst>
          </p:nvPr>
        </p:nvSpPr>
        <p:spPr>
          <a:xfrm>
            <a:off x="1524000" y="1639730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36" name="任意多边形 39"/>
          <p:cNvSpPr/>
          <p:nvPr>
            <p:custDataLst>
              <p:tags r:id="rId3"/>
            </p:custDataLst>
          </p:nvPr>
        </p:nvSpPr>
        <p:spPr>
          <a:xfrm>
            <a:off x="1598572" y="1720563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768379" y="1920939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38" name="正文"/>
          <p:cNvSpPr txBox="1"/>
          <p:nvPr>
            <p:custDataLst>
              <p:tags r:id="rId5"/>
            </p:custDataLst>
          </p:nvPr>
        </p:nvSpPr>
        <p:spPr>
          <a:xfrm>
            <a:off x="3004618" y="1707471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家长应关注孩子的心理需求，给予足够的关爱和支持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4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804071" y="1704055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42" name="任意多边形 45"/>
          <p:cNvSpPr/>
          <p:nvPr>
            <p:custDataLst>
              <p:tags r:id="rId7"/>
            </p:custDataLst>
          </p:nvPr>
        </p:nvSpPr>
        <p:spPr>
          <a:xfrm>
            <a:off x="1524000" y="2748628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44" name="任意多边形 46"/>
          <p:cNvSpPr/>
          <p:nvPr>
            <p:custDataLst>
              <p:tags r:id="rId8"/>
            </p:custDataLst>
          </p:nvPr>
        </p:nvSpPr>
        <p:spPr>
          <a:xfrm>
            <a:off x="1598572" y="2829461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768379" y="3029837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46" name="正文"/>
          <p:cNvSpPr txBox="1"/>
          <p:nvPr>
            <p:custDataLst>
              <p:tags r:id="rId10"/>
            </p:custDataLst>
          </p:nvPr>
        </p:nvSpPr>
        <p:spPr>
          <a:xfrm>
            <a:off x="3004618" y="2816369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家长应与孩子建立良好的沟通和信任关系，让孩子感受到家庭的温暖和关爱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4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804071" y="2812953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50" name="任意多边形 51"/>
          <p:cNvSpPr/>
          <p:nvPr>
            <p:custDataLst>
              <p:tags r:id="rId12"/>
            </p:custDataLst>
          </p:nvPr>
        </p:nvSpPr>
        <p:spPr>
          <a:xfrm>
            <a:off x="1524000" y="3857526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52" name="任意多边形 52"/>
          <p:cNvSpPr/>
          <p:nvPr>
            <p:custDataLst>
              <p:tags r:id="rId13"/>
            </p:custDataLst>
          </p:nvPr>
        </p:nvSpPr>
        <p:spPr>
          <a:xfrm>
            <a:off x="1598572" y="3938359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768379" y="4138735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4" name="正文"/>
          <p:cNvSpPr txBox="1"/>
          <p:nvPr>
            <p:custDataLst>
              <p:tags r:id="rId15"/>
            </p:custDataLst>
          </p:nvPr>
        </p:nvSpPr>
        <p:spPr>
          <a:xfrm>
            <a:off x="3004618" y="3925267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家长应引导孩子正确认识自己的身份和价值，增强孩子的自信心和自尊心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5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804071" y="3921851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58" name="任意多边形 57"/>
          <p:cNvSpPr/>
          <p:nvPr>
            <p:custDataLst>
              <p:tags r:id="rId17"/>
            </p:custDataLst>
          </p:nvPr>
        </p:nvSpPr>
        <p:spPr>
          <a:xfrm>
            <a:off x="1524000" y="4966424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60" name="任意多边形 58"/>
          <p:cNvSpPr/>
          <p:nvPr>
            <p:custDataLst>
              <p:tags r:id="rId18"/>
            </p:custDataLst>
          </p:nvPr>
        </p:nvSpPr>
        <p:spPr>
          <a:xfrm>
            <a:off x="1598572" y="5047257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768379" y="5247633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62" name="正文"/>
          <p:cNvSpPr txBox="1"/>
          <p:nvPr>
            <p:custDataLst>
              <p:tags r:id="rId20"/>
            </p:custDataLst>
          </p:nvPr>
        </p:nvSpPr>
        <p:spPr>
          <a:xfrm>
            <a:off x="3004618" y="5034165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家长应鼓励孩子积极参与学校和社会活动，增强孩子的社交能力和团队合作精神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6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804071" y="5030749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学校教育引导</a:t>
            </a:r>
            <a:endParaRPr lang="zh-CN" altLang="en-US"/>
          </a:p>
        </p:txBody>
      </p:sp>
      <p:sp>
        <p:nvSpPr>
          <p:cNvPr id="1049200" name="矩形 38"/>
          <p:cNvSpPr/>
          <p:nvPr>
            <p:custDataLst>
              <p:tags r:id="rId2"/>
            </p:custDataLst>
          </p:nvPr>
        </p:nvSpPr>
        <p:spPr>
          <a:xfrm rot="204112">
            <a:off x="1524000" y="2034030"/>
            <a:ext cx="2918002" cy="152372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39"/>
          <p:cNvSpPr/>
          <p:nvPr>
            <p:custDataLst>
              <p:tags r:id="rId3"/>
            </p:custDataLst>
          </p:nvPr>
        </p:nvSpPr>
        <p:spPr>
          <a:xfrm>
            <a:off x="1527449" y="2034605"/>
            <a:ext cx="2918002" cy="15237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TextBox 2"/>
          <p:cNvSpPr txBox="1"/>
          <p:nvPr>
            <p:custDataLst>
              <p:tags r:id="rId4"/>
            </p:custDataLst>
          </p:nvPr>
        </p:nvSpPr>
        <p:spPr>
          <a:xfrm>
            <a:off x="1696432" y="2153583"/>
            <a:ext cx="2592378" cy="125805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开展主题班会，引导学生认识自我，尊重他人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06" name="矩形 100"/>
          <p:cNvSpPr/>
          <p:nvPr>
            <p:custDataLst>
              <p:tags r:id="rId5"/>
            </p:custDataLst>
          </p:nvPr>
        </p:nvSpPr>
        <p:spPr>
          <a:xfrm rot="204112">
            <a:off x="4978397" y="2034030"/>
            <a:ext cx="2918002" cy="152372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01"/>
          <p:cNvSpPr/>
          <p:nvPr>
            <p:custDataLst>
              <p:tags r:id="rId6"/>
            </p:custDataLst>
          </p:nvPr>
        </p:nvSpPr>
        <p:spPr>
          <a:xfrm>
            <a:off x="4981846" y="2034605"/>
            <a:ext cx="2918002" cy="15237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TextBox 2"/>
          <p:cNvSpPr txBox="1"/>
          <p:nvPr>
            <p:custDataLst>
              <p:tags r:id="rId7"/>
            </p:custDataLst>
          </p:nvPr>
        </p:nvSpPr>
        <p:spPr>
          <a:xfrm>
            <a:off x="5151404" y="2153583"/>
            <a:ext cx="2592378" cy="125805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开设心理健康教育课程，帮助学生建立自信，提高自我认同感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2" name="矩形 122"/>
          <p:cNvSpPr/>
          <p:nvPr>
            <p:custDataLst>
              <p:tags r:id="rId8"/>
            </p:custDataLst>
          </p:nvPr>
        </p:nvSpPr>
        <p:spPr>
          <a:xfrm rot="204112">
            <a:off x="8432794" y="2034030"/>
            <a:ext cx="2918002" cy="152372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23"/>
          <p:cNvSpPr/>
          <p:nvPr>
            <p:custDataLst>
              <p:tags r:id="rId9"/>
            </p:custDataLst>
          </p:nvPr>
        </p:nvSpPr>
        <p:spPr>
          <a:xfrm>
            <a:off x="8436243" y="2034605"/>
            <a:ext cx="2918002" cy="1523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TextBox 2"/>
          <p:cNvSpPr txBox="1"/>
          <p:nvPr>
            <p:custDataLst>
              <p:tags r:id="rId10"/>
            </p:custDataLst>
          </p:nvPr>
        </p:nvSpPr>
        <p:spPr>
          <a:xfrm>
            <a:off x="8604652" y="2153583"/>
            <a:ext cx="2592378" cy="125805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组织各类活动，让学生在参与中感受到自己的价值和重要性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8" name="矩形 89"/>
          <p:cNvSpPr/>
          <p:nvPr>
            <p:custDataLst>
              <p:tags r:id="rId11"/>
            </p:custDataLst>
          </p:nvPr>
        </p:nvSpPr>
        <p:spPr>
          <a:xfrm rot="204112">
            <a:off x="3251199" y="3984241"/>
            <a:ext cx="2918002" cy="152372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90"/>
          <p:cNvSpPr/>
          <p:nvPr>
            <p:custDataLst>
              <p:tags r:id="rId12"/>
            </p:custDataLst>
          </p:nvPr>
        </p:nvSpPr>
        <p:spPr>
          <a:xfrm>
            <a:off x="3254647" y="3984816"/>
            <a:ext cx="2918002" cy="15237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TextBox 2"/>
          <p:cNvSpPr txBox="1"/>
          <p:nvPr>
            <p:custDataLst>
              <p:tags r:id="rId13"/>
            </p:custDataLst>
          </p:nvPr>
        </p:nvSpPr>
        <p:spPr>
          <a:xfrm>
            <a:off x="3423631" y="4103795"/>
            <a:ext cx="2592378" cy="125805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加强师生沟通，及时了解学生的心理需求，给予指导和帮助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24" name="矩形 111"/>
          <p:cNvSpPr/>
          <p:nvPr>
            <p:custDataLst>
              <p:tags r:id="rId14"/>
            </p:custDataLst>
          </p:nvPr>
        </p:nvSpPr>
        <p:spPr>
          <a:xfrm rot="204112">
            <a:off x="6705596" y="3984241"/>
            <a:ext cx="2918002" cy="1523728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12"/>
          <p:cNvSpPr/>
          <p:nvPr>
            <p:custDataLst>
              <p:tags r:id="rId15"/>
            </p:custDataLst>
          </p:nvPr>
        </p:nvSpPr>
        <p:spPr>
          <a:xfrm>
            <a:off x="6709044" y="3984816"/>
            <a:ext cx="2918002" cy="15237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228" name="TextBox 2"/>
          <p:cNvSpPr txBox="1"/>
          <p:nvPr>
            <p:custDataLst>
              <p:tags r:id="rId16"/>
            </p:custDataLst>
          </p:nvPr>
        </p:nvSpPr>
        <p:spPr>
          <a:xfrm>
            <a:off x="6878603" y="4103795"/>
            <a:ext cx="2592378" cy="125805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建立良好的校园文化，营造和谐、尊重、包容的学习氛围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社会环境支持</a:t>
            </a:r>
            <a:endParaRPr lang="zh-CN" altLang="en-US"/>
          </a:p>
        </p:txBody>
      </p:sp>
      <p:sp>
        <p:nvSpPr>
          <p:cNvPr id="10492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学校教育：加强学生身份认同感的教育，提高学生的自我认知和自我价值感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社会环境：营造和谐、平等的社会环境，减少歧视和偏见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法律法规：制定相关法律法规，保护学生的权益，维护校园安全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家庭环境：家长要关注孩子的心理需求，给予孩子足够的关爱和支持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个人自我认知与成长</a:t>
            </a:r>
            <a:endParaRPr lang="zh-CN" altLang="en-US"/>
          </a:p>
        </p:txBody>
      </p:sp>
      <p:sp>
        <p:nvSpPr>
          <p:cNvPr id="104933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3266436" y="3892777"/>
            <a:ext cx="3099112" cy="19998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4"/>
          <p:cNvSpPr/>
          <p:nvPr>
            <p:custDataLst>
              <p:tags r:id="rId3"/>
            </p:custDataLst>
          </p:nvPr>
        </p:nvSpPr>
        <p:spPr>
          <a:xfrm>
            <a:off x="3186200" y="4215429"/>
            <a:ext cx="160286" cy="16151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5"/>
          <p:cNvSpPr txBox="1"/>
          <p:nvPr>
            <p:custDataLst>
              <p:tags r:id="rId4"/>
            </p:custDataLst>
          </p:nvPr>
        </p:nvSpPr>
        <p:spPr>
          <a:xfrm>
            <a:off x="3453654" y="4176165"/>
            <a:ext cx="2724355" cy="113092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自我反思：反思自己的行为和思想，不断改进和完善自己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591975" y="3892777"/>
            <a:ext cx="3099112" cy="19998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6" name="矩形 57"/>
          <p:cNvSpPr/>
          <p:nvPr>
            <p:custDataLst>
              <p:tags r:id="rId6"/>
            </p:custDataLst>
          </p:nvPr>
        </p:nvSpPr>
        <p:spPr>
          <a:xfrm>
            <a:off x="6511739" y="4215429"/>
            <a:ext cx="160286" cy="1615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58"/>
          <p:cNvSpPr txBox="1"/>
          <p:nvPr>
            <p:custDataLst>
              <p:tags r:id="rId7"/>
            </p:custDataLst>
          </p:nvPr>
        </p:nvSpPr>
        <p:spPr>
          <a:xfrm>
            <a:off x="6779193" y="4176165"/>
            <a:ext cx="2724355" cy="113092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自我表达：表达自己的观点和情感，与他人建立良好的人际关系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0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1603667" y="1649575"/>
            <a:ext cx="3099112" cy="19998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2" name="矩形 65"/>
          <p:cNvSpPr/>
          <p:nvPr>
            <p:custDataLst>
              <p:tags r:id="rId9"/>
            </p:custDataLst>
          </p:nvPr>
        </p:nvSpPr>
        <p:spPr>
          <a:xfrm>
            <a:off x="1524000" y="1971658"/>
            <a:ext cx="160286" cy="1615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66"/>
          <p:cNvSpPr txBox="1"/>
          <p:nvPr>
            <p:custDataLst>
              <p:tags r:id="rId10"/>
            </p:custDataLst>
          </p:nvPr>
        </p:nvSpPr>
        <p:spPr>
          <a:xfrm>
            <a:off x="1791454" y="1932394"/>
            <a:ext cx="2724355" cy="113092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自我认知：了解自己的优点和缺点，接纳自己的不完美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6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929206" y="1649575"/>
            <a:ext cx="3099112" cy="19998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69"/>
          <p:cNvSpPr/>
          <p:nvPr>
            <p:custDataLst>
              <p:tags r:id="rId12"/>
            </p:custDataLst>
          </p:nvPr>
        </p:nvSpPr>
        <p:spPr>
          <a:xfrm>
            <a:off x="4848969" y="1971658"/>
            <a:ext cx="160286" cy="16151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70"/>
          <p:cNvSpPr txBox="1"/>
          <p:nvPr>
            <p:custDataLst>
              <p:tags r:id="rId13"/>
            </p:custDataLst>
          </p:nvPr>
        </p:nvSpPr>
        <p:spPr>
          <a:xfrm>
            <a:off x="5116424" y="1932394"/>
            <a:ext cx="2724355" cy="113092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自我提升：通过学习和实践，不断提升自己的知识和技能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2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254744" y="1649575"/>
            <a:ext cx="3099112" cy="19998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4" name="文本框 74"/>
          <p:cNvSpPr txBox="1"/>
          <p:nvPr>
            <p:custDataLst>
              <p:tags r:id="rId15"/>
            </p:custDataLst>
          </p:nvPr>
        </p:nvSpPr>
        <p:spPr>
          <a:xfrm>
            <a:off x="8441962" y="1932394"/>
            <a:ext cx="2724355" cy="113092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自我激励：设定目标，鼓励自己为实现目标而努力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6" name="矩形 73"/>
          <p:cNvSpPr/>
          <p:nvPr>
            <p:custDataLst>
              <p:tags r:id="rId16"/>
            </p:custDataLst>
          </p:nvPr>
        </p:nvSpPr>
        <p:spPr>
          <a:xfrm>
            <a:off x="8174508" y="1971658"/>
            <a:ext cx="160286" cy="1615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预防校园欺凌的具体措施</a:t>
            </a:r>
            <a:endParaRPr lang="zh-CN" altLang="en-US"/>
          </a:p>
        </p:txBody>
      </p:sp>
      <p:sp>
        <p:nvSpPr>
          <p:cNvPr id="10494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https://d.book118.com/705042200310011102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宋体</vt:lpstr>
      <vt:lpstr>+中文正文</vt:lpstr>
      <vt:lpstr>Office Theme</vt:lpstr>
      <vt:lpstr>如何建立学生身份认同感来预防校园欺凌</vt:lpstr>
      <vt:lpstr>目录</vt:lpstr>
      <vt:lpstr>添加章节标题</vt:lpstr>
      <vt:lpstr>了解身份认同感与校园欺凌的关系</vt:lpstr>
      <vt:lpstr>身份认同感的定义和重要性</vt:lpstr>
      <vt:lpstr>校园欺凌的现状和影响</vt:lpstr>
      <vt:lpstr>身份认同感与校园欺凌的关联</vt:lpstr>
      <vt:lpstr>建立学生身份认同感的途径</vt:lpstr>
      <vt:lpstr>家庭支持与关爱</vt:lpstr>
      <vt:lpstr>学校教育引导</vt:lpstr>
      <vt:lpstr>社会环境支持</vt:lpstr>
      <vt:lpstr>个人自我认知与成长</vt:lpstr>
      <vt:lpstr>预防校园欺凌的具体措施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2024-09-11T19:47:15.016</cp:lastPrinted>
  <dcterms:created xsi:type="dcterms:W3CDTF">2024-09-11T11:47:15Z</dcterms:created>
  <dcterms:modified xsi:type="dcterms:W3CDTF">2024-09-11T11:47:17Z</dcterms:modified>
</cp:coreProperties>
</file>