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9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title=""/>
        <p:cNvGrpSpPr/>
        <p:nvPr/>
      </p:nvGrpSpPr>
      <p:grpSpPr>
        <a:xfrm>
          <a:off x="0" y="0"/>
          <a:ext cx="0" cy="0"/>
        </a:xfrm>
      </p:grpSpPr>
      <p:sp>
        <p:nvSpPr>
          <p:cNvPr id="2" name="Header 1" title=""/>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title=""/>
          <p:cNvSpPr txBox="1">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51CF2-9A53-470C-85F2-53849D9E6564}" type="datetimeFigureOut">
              <a:t>2024/8/28</a:t>
            </a:fld>
          </a:p>
        </p:txBody>
      </p:sp>
      <p:sp>
        <p:nvSpPr>
          <p:cNvPr id="4" name="SlideImage 3" title=""/>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title=""/>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title=""/>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title=""/>
          <p:cNvSpPr txBox="1">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A1E8E4-55E0-4554-8742-348F9B232E9F}"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射血分数中间值和保留值心衰这类患者临床症状缺乏特异性，且常合并其它非心血管系统疾病，不能很好地域别心衰与其它临床情况，这使得临床诊疗变得复杂而棘手。这类患者表现为左室射血分数（LVEF）正常或轻度减低（≥40％），但舒张功效显著受损。</a:t>
            </a:r>
          </a:p>
          <a:p>
            <a:r>
              <a:t> 左室舒张功效是左室心肌舒张和纳血能力，即左房向左室充盈血液功效。舒张功效异常主要有三种表现形式，分别是左室充盈减低（弛缓功效减低）、左室充盈假性正常及晚期限制型充盈异常</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超声心动图是评定左室舒张功效主要伎俩，但其评价指标复杂，临床应用时常存在许多误区，今天与大家交流分享是----超声心动图评定左室舒张功效。</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舒张功效由左室主动松弛性、左室顺应性及良好弹性势能三部分来实现。</a:t>
            </a:r>
          </a:p>
          <a:p>
            <a:r>
              <a:t>   松弛型为舒张期单位时间心腔内压力改变，松弛型发生于收缩期终止之后至舒张中期，是主动耗能过程，顺应性为单位容积改变引发压力改变，发生在舒张中晚期，代表左室扩张程度，是被动过程。</a:t>
            </a:r>
          </a:p>
          <a:p/>
          <a:p>
            <a:r>
              <a:t>   所以任何原因造成松弛迟缓、减低，弹性势能及左室顺应性减低均可造成舒张功效障碍。</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心室舒张弹性势能主要来自于心室收缩，心室收缩越好，舒张势能越大。</a:t>
            </a:r>
          </a:p>
          <a:p/>
          <a:p>
            <a:r>
              <a:t>舒张功效障碍引发主要生理改变是充盈压升高。当平均肺毛细血管楔压（PCWP）＞12mmHg或当左室舒张末期压（LVEDP）＞16mmHg时，可视为充盈压增高。</a:t>
            </a:r>
          </a:p>
          <a:p/>
          <a:p>
            <a:r>
              <a:t>假如没有肺部疾病，肺动脉压力增加通常提醒LV充盈压增加。肺动脉舒张压与有创性测量平均肺动脉楔压相关性良好。</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三. 舒张功效评定时应注意标准</a:t>
            </a:r>
          </a:p>
          <a:p>
            <a:r>
              <a:t>  左室舒张功效障碍患者常继发于心脏结构异常。</a:t>
            </a:r>
          </a:p>
          <a:p>
            <a:r>
              <a:t>  </a:t>
            </a:r>
          </a:p>
          <a:p>
            <a:r>
              <a:t> 对于一个生命体征、二维及多普勒参数均正常患者，左室充盈压评定流程对其意义不大。</a:t>
            </a:r>
          </a:p>
          <a:p/>
          <a:p/>
          <a:p>
            <a:r>
              <a:t> 超声心动图评定舒张功效时首先应常规采集各房室腔径大小及室壁厚度、血流多普勒参数、左室射血分数、左房容积等。</a:t>
            </a:r>
          </a:p>
          <a:p/>
          <a:p>
            <a:r>
              <a:t>  </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其次在应用舒张功效相关指标时，要注意考虑患者年纪原因。二尖瓣E/A比值以及e’对年纪依赖性较强，而E/e’对年纪依赖性较低。对于老年人，注意选择适当诊疗指标。</a:t>
            </a:r>
          </a:p>
          <a:p/>
          <a:p>
            <a:r>
              <a:t> 最终，在评定舒张功效时，要综合考虑各个指标，普通选择操作性强、可重复性、图像质量好指标。</a:t>
            </a:r>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 单个指标正常不足以表明舒张功效正常，一样，单个指标异常亦不足以诊疗舒张功效异常。</a:t>
            </a:r>
          </a:p>
          <a:p/>
          <a:p>
            <a:r>
              <a:t> 任何一个指标不可单独使用，需要基于临床及二维超声参数背景，得到两个或更多指标一致性，才能够充分评定舒张功效。</a:t>
            </a:r>
          </a:p>
          <a:p/>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p:cNvSpPr>
          <p:nvPr>
            <p:ph type="sldImg" idx="2"/>
          </p:nvPr>
        </p:nvSpPr>
        <p:spPr/>
      </p:sp>
      <p:sp>
        <p:nvSpPr>
          <p:cNvPr id="3" name="Notes Placeholder 2"/>
          <p:cNvSpPr>
            <a:spLocks noGrp="1"/>
          </p:cNvSpPr>
          <p:nvPr>
            <p:ph type="body" sz="quarter" idx="3"/>
          </p:nvPr>
        </p:nvSpPr>
        <p:spPr/>
        <p:txBody>
          <a:bodyPr/>
          <a:lstStyle/>
          <a:p>
            <a:r>
              <a:t>2. 二尖瓣环舒张早期运动速度e´：</a:t>
            </a:r>
          </a:p>
          <a:p/>
          <a:p>
            <a:r>
              <a:t> 影响e’血液动力学原因包含左室松弛，弹性势能和充盈压。间隔侧e’&lt;7cm/s，侧壁侧e’&lt;10cm/s，提醒松弛减低。</a:t>
            </a:r>
          </a:p>
          <a:p/>
          <a:p>
            <a:r>
              <a:t> 对于伴有冠状动脉疾病和节段性室壁运动异常，二尖瓣重度钙化，外科置换瓣环或人工二尖瓣以及心包疾病患者，准确性有限。该指标也一样随年纪增加而降低。</a:t>
            </a:r>
          </a:p>
          <a:p/>
        </p:txBody>
      </p:sp>
      <p:sp>
        <p:nvSpPr>
          <p:cNvPr id="4" name="Slide Number Placeholder 3"/>
          <p:cNvSpPr>
            <a:spLocks noGrp="1"/>
          </p:cNvSpPr>
          <p:nvPr>
            <p:ph type="sldNum" sz="quarter" idx="5"/>
          </p:nvPr>
        </p:nvSpPr>
        <p:spPr/>
        <p:txBody>
          <a:body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AE0F50-B0A5-4CFB-BAC9-B9E884A17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F4E91-E777-477A-81A1-2A0CC491F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F8C540-DC12-4456-B3C7-A36A6A4C2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1637A2-0407-4F96-97FD-660309F83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FCCBCD-6292-4DB1-A02C-D21100AEF8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6D0E73-F46E-4614-B639-5C32B82101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EB12D0-2150-4DD9-A80D-B7B43D740A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D34AB-3221-40D0-A98D-6DFE60945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3CE30-6ABB-4891-A583-098FBEA59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8711A-1860-41CC-B27A-54A655448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794A5-AB97-43C8-BC23-A0C3D6C46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标题幻灯片">
    <p:spTree>
      <p:nvGrpSpPr>
        <p:cNvPr id="1" name=""/>
        <p:cNvGrpSpPr/>
        <p:nvPr/>
      </p:nvGrpSpPr>
      <p:grpSpPr>
        <a:xfrm>
          <a:off x="0" y="0"/>
          <a:ext cx="0" cy="0"/>
        </a:xfrm>
      </p:grpSpPr>
      <p:pic>
        <p:nvPicPr>
          <p:cNvPr id="4" name="图片 7"/>
          <p:cNvPicPr>
            <a:picLocks noChangeAspect="1" noChangeArrowheads="1"/>
          </p:cNvPicPr>
          <p:nvPr/>
        </p:nvPicPr>
        <p:blipFill>
          <a:blip r:embed="rId1"/>
          <a:srcRect l="1598" t="2747" r="1154" b="5716"/>
          <a:stretch>
            <a:fillRect/>
          </a:stretch>
        </p:blipFill>
        <p:spPr bwMode="auto">
          <a:xfrm>
            <a:off x="0" y="0"/>
            <a:ext cx="9144000" cy="6858000"/>
          </a:xfrm>
          <a:prstGeom prst="rect">
            <a:avLst/>
          </a:prstGeom>
          <a:noFill/>
          <a:ln w="9525">
            <a:noFill/>
            <a:miter lim="800000"/>
          </a:ln>
        </p:spPr>
      </p:pic>
      <p:pic>
        <p:nvPicPr>
          <p:cNvPr id="5" name="图片 8"/>
          <p:cNvPicPr>
            <a:picLocks noChangeAspect="1" noChangeArrowheads="1"/>
          </p:cNvPicPr>
          <p:nvPr/>
        </p:nvPicPr>
        <p:blipFill>
          <a:blip r:embed="rId2"/>
          <a:srcRect b="11443"/>
          <a:stretch>
            <a:fillRect/>
          </a:stretch>
        </p:blipFill>
        <p:spPr bwMode="auto">
          <a:xfrm>
            <a:off x="1908175" y="1917700"/>
            <a:ext cx="2808288" cy="1858963"/>
          </a:xfrm>
          <a:prstGeom prst="rect">
            <a:avLst/>
          </a:prstGeom>
          <a:noFill/>
          <a:ln w="9525">
            <a:noFill/>
            <a:miter lim="800000"/>
          </a:ln>
        </p:spPr>
      </p:pic>
      <p:sp>
        <p:nvSpPr>
          <p:cNvPr id="6" name="矩形 5"/>
          <p:cNvSpPr/>
          <p:nvPr/>
        </p:nvSpPr>
        <p:spPr>
          <a:xfrm>
            <a:off x="0" y="3776663"/>
            <a:ext cx="2987675" cy="44450"/>
          </a:xfrm>
          <a:prstGeom prst="rect">
            <a:avLst/>
          </a:prstGeom>
          <a:solidFill>
            <a:srgbClr val="42331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a:pPr>
            <a:endParaRPr lang="zh-CN" altLang="en-US" noProof="1"/>
          </a:p>
        </p:txBody>
      </p:sp>
      <p:sp>
        <p:nvSpPr>
          <p:cNvPr id="8" name="矩形 7"/>
          <p:cNvSpPr/>
          <p:nvPr/>
        </p:nvSpPr>
        <p:spPr>
          <a:xfrm flipV="1">
            <a:off x="3468688" y="3360738"/>
            <a:ext cx="5675312" cy="46037"/>
          </a:xfrm>
          <a:prstGeom prst="rect">
            <a:avLst/>
          </a:prstGeom>
          <a:solidFill>
            <a:srgbClr val="42331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fontScale="25000" lnSpcReduction="20000"/>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a:pPr>
            <a:endParaRPr lang="zh-CN" altLang="en-US" noProof="1"/>
          </a:p>
        </p:txBody>
      </p:sp>
      <p:sp>
        <p:nvSpPr>
          <p:cNvPr id="3" name="KSO_CT2"/>
          <p:cNvSpPr>
            <a:spLocks noGrp="1"/>
          </p:cNvSpPr>
          <p:nvPr>
            <p:ph type="subTitle" idx="1"/>
          </p:nvPr>
        </p:nvSpPr>
        <p:spPr>
          <a:xfrm>
            <a:off x="3480705" y="3612929"/>
            <a:ext cx="5523957" cy="467211"/>
          </a:xfrm>
          <a:noFill/>
        </p:spPr>
        <p:txBody>
          <a:bodyPr>
            <a:normAutofit/>
          </a:bodyPr>
          <a:lstStyle>
            <a:lvl1pPr marL="0" indent="0" algn="ctr">
              <a:buNone/>
              <a:defRPr sz="1800">
                <a:solidFill>
                  <a:schemeClr val="bg1">
                    <a:lumMod val="50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smtClean="0"/>
              <a:t>单击此处编辑母版副标题样式</a:t>
            </a:r>
          </a:p>
        </p:txBody>
      </p:sp>
      <p:sp>
        <p:nvSpPr>
          <p:cNvPr id="7" name="KSO_CT1"/>
          <p:cNvSpPr>
            <a:spLocks noGrp="1"/>
          </p:cNvSpPr>
          <p:nvPr>
            <p:ph type="title"/>
          </p:nvPr>
        </p:nvSpPr>
        <p:spPr>
          <a:xfrm>
            <a:off x="4093200" y="1969200"/>
            <a:ext cx="4496400" cy="1404000"/>
          </a:xfrm>
        </p:spPr>
        <p:txBody>
          <a:bodyPr anchor="t">
            <a:normAutofit/>
          </a:bodyPr>
          <a:lstStyle>
            <a:lvl1pPr algn="ctr">
              <a:defRPr sz="3200" b="1" kern="1000" baseline="0">
                <a:solidFill>
                  <a:schemeClr val="accent1">
                    <a:lumMod val="75000"/>
                  </a:schemeClr>
                </a:solidFill>
                <a:effectLst/>
                <a:latin typeface="+mj-ea"/>
                <a:ea typeface="+mj-ea"/>
              </a:defRPr>
            </a:lvl1pPr>
          </a:lstStyle>
          <a:p>
            <a:r>
              <a:rPr lang="zh-CN" altLang="en-US" noProof="1" smtClean="0"/>
              <a:t>单击此处编辑母版标题样式</a:t>
            </a:r>
            <a:endParaRPr lang="zh-CN" altLang="en-US" noProof="1"/>
          </a:p>
        </p:txBody>
      </p:sp>
      <p:sp>
        <p:nvSpPr>
          <p:cNvPr id="9" name="日期占位符 1"/>
          <p:cNvSpPr>
            <a:spLocks noGrp="1"/>
          </p:cNvSpPr>
          <p:nvPr>
            <p:ph type="dt" sz="half" idx="10"/>
          </p:nvPr>
        </p:nvSpPr>
        <p:spPr/>
        <p:txBody>
          <a:bodyPr/>
          <a:lstStyle>
            <a:lvl1pPr>
              <a:defRPr/>
            </a:lvl1pPr>
          </a:lstStyle>
          <a:p>
            <a:pPr>
              <a:defRPr/>
            </a:pPr>
            <a:fld id="{D0267432-69A1-4263-9746-44D9AE263CF5}" type="datetimeFigureOut">
              <a:rPr lang="zh-CN" altLang="en-US"/>
              <a:pPr>
                <a:defRPr/>
              </a:pPr>
              <a:t>2018/9/11</a:t>
            </a:fld>
          </a:p>
        </p:txBody>
      </p:sp>
      <p:sp>
        <p:nvSpPr>
          <p:cNvPr id="10" name="页脚占位符 3"/>
          <p:cNvSpPr>
            <a:spLocks noGrp="1"/>
          </p:cNvSpPr>
          <p:nvPr>
            <p:ph type="ftr" sz="quarter" idx="11"/>
          </p:nvPr>
        </p:nvSpPr>
        <p:spPr/>
        <p:txBody>
          <a:bodyPr/>
          <a:lstStyle>
            <a:lvl1pPr>
              <a:defRPr/>
            </a:lvl1pPr>
          </a:lstStyle>
          <a:p>
            <a:pPr>
              <a:defRPr/>
            </a:pPr>
            <a:endParaRPr lang="zh-CN" altLang="en-US"/>
          </a:p>
        </p:txBody>
      </p:sp>
      <p:sp>
        <p:nvSpPr>
          <p:cNvPr id="11" name="灯片编号占位符 4"/>
          <p:cNvSpPr>
            <a:spLocks noGrp="1"/>
          </p:cNvSpPr>
          <p:nvPr>
            <p:ph type="sldNum" sz="quarter" idx="12"/>
          </p:nvPr>
        </p:nvSpPr>
        <p:spPr/>
        <p:txBody>
          <a:bodyPr/>
          <a:lstStyle>
            <a:lvl1pPr>
              <a:defRPr/>
            </a:lvl1pPr>
          </a:lstStyle>
          <a:p>
            <a:pPr>
              <a:defRPr/>
            </a:pPr>
            <a:fld id="{06C04092-31D6-405B-B43D-D7ADE1B5A249}" type="slidenum">
              <a:rPr lang="zh-CN" altLang="en-US"/>
              <a:pPr>
                <a:defRPr/>
              </a:p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KSO_BT1"/>
          <p:cNvSpPr>
            <a:spLocks noGrp="1"/>
          </p:cNvSpPr>
          <p:nvPr>
            <p:ph type="title"/>
          </p:nvPr>
        </p:nvSpPr>
        <p:spPr>
          <a:xfrm>
            <a:off x="1018800" y="223200"/>
            <a:ext cx="7106400" cy="583200"/>
          </a:xfrm>
        </p:spPr>
        <p:txBody>
          <a:bodyPr anchor="t"/>
          <a:lstStyle/>
          <a:p>
            <a:r>
              <a:rPr lang="zh-CN" altLang="en-US" noProof="1" smtClean="0"/>
              <a:t>单击此处编辑母版标题样式</a:t>
            </a:r>
            <a:endParaRPr lang="en-US" noProof="1"/>
          </a:p>
        </p:txBody>
      </p:sp>
      <p:sp>
        <p:nvSpPr>
          <p:cNvPr id="3" name="KSO_BC1"/>
          <p:cNvSpPr>
            <a:spLocks noGrp="1"/>
          </p:cNvSpPr>
          <p:nvPr>
            <p:ph idx="1"/>
          </p:nvPr>
        </p:nvSpPr>
        <p:spPr>
          <a:xfrm>
            <a:off x="419098" y="1105200"/>
            <a:ext cx="7984800" cy="3175200"/>
          </a:xfrm>
        </p:spPr>
        <p:txBody>
          <a:bodyPr>
            <a:normAutofit/>
          </a:bodyPr>
          <a:lstStyle>
            <a:lvl1pPr marL="0" indent="0" algn="l">
              <a:buFontTx/>
              <a:buNone/>
              <a:defRPr sz="2400">
                <a:solidFill>
                  <a:schemeClr val="tx1"/>
                </a:solidFill>
              </a:defRPr>
            </a:lvl1pPr>
            <a:lvl2pPr marL="575945" indent="0" algn="l">
              <a:spcAft>
                <a:spcPct val="0"/>
              </a:spcAft>
              <a:buFontTx/>
              <a:buNone/>
              <a:defRPr sz="2000">
                <a:solidFill>
                  <a:schemeClr val="tx1"/>
                </a:solidFill>
              </a:defRPr>
            </a:lvl2pPr>
            <a:lvl3pPr marL="914400" indent="0">
              <a:buFontTx/>
              <a:buNone/>
              <a:defRPr sz="1800"/>
            </a:lvl3pPr>
            <a:lvl4pPr marL="1371600" indent="0">
              <a:buFontTx/>
              <a:buNone/>
              <a:defRPr sz="1800"/>
            </a:lvl4pPr>
            <a:lvl5pPr marL="1828800" indent="0">
              <a:buFontTx/>
              <a:buNone/>
              <a:defRPr sz="1800"/>
            </a:lvl5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3"/>
          <p:cNvSpPr>
            <a:spLocks noGrp="1"/>
          </p:cNvSpPr>
          <p:nvPr>
            <p:ph type="dt" sz="half" idx="10"/>
          </p:nvPr>
        </p:nvSpPr>
        <p:spPr/>
        <p:txBody>
          <a:bodyPr/>
          <a:lstStyle>
            <a:lvl1pPr>
              <a:defRPr/>
            </a:lvl1pPr>
          </a:lstStyle>
          <a:p>
            <a:pPr>
              <a:defRPr/>
            </a:pPr>
            <a:fld id="{45B49F5A-B8D8-4B90-9B0C-E19119F5955F}" type="datetimeFigureOut">
              <a:rPr lang="zh-CN" altLang="en-US"/>
              <a:pPr>
                <a:defRPr/>
              </a:pPr>
              <a:t>2018/9/11</a:t>
            </a:fld>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4D2488E4-3B38-442D-A1AD-433F1E73B0C8}" type="slidenum">
              <a:rPr lang="zh-CN" altLang="en-US"/>
              <a:pPr>
                <a:defRPr/>
              </a:p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任意多边形 6"/>
          <p:cNvSpPr>
            <a:spLocks noChangeArrowheads="1"/>
          </p:cNvSpPr>
          <p:nvPr/>
        </p:nvSpPr>
        <p:spPr bwMode="auto">
          <a:xfrm>
            <a:off x="2149475" y="2312988"/>
            <a:ext cx="4900613" cy="1801812"/>
          </a:xfrm>
          <a:custGeom>
            <a:cxnLst>
              <a:cxn ang="0">
                <a:pos x="1112071" y="0"/>
              </a:cxn>
              <a:cxn ang="0">
                <a:pos x="4901184" y="0"/>
              </a:cxn>
              <a:cxn ang="0">
                <a:pos x="4901184" y="1008251"/>
              </a:cxn>
              <a:cxn ang="0">
                <a:pos x="3799357" y="1801368"/>
              </a:cxn>
              <a:cxn ang="0">
                <a:pos x="0" y="1801368"/>
              </a:cxn>
              <a:cxn ang="0">
                <a:pos x="0" y="800490"/>
              </a:cxn>
            </a:cxnLst>
            <a:rect l="0" t="0" r="r" b="b"/>
            <a:pathLst>
              <a:path w="4901184" h="1801368">
                <a:moveTo>
                  <a:pt x="1112071" y="0"/>
                </a:moveTo>
                <a:lnTo>
                  <a:pt x="4901184" y="0"/>
                </a:lnTo>
                <a:lnTo>
                  <a:pt x="4901184" y="1008251"/>
                </a:lnTo>
                <a:lnTo>
                  <a:pt x="3799357" y="1801368"/>
                </a:lnTo>
                <a:lnTo>
                  <a:pt x="0" y="1801368"/>
                </a:lnTo>
                <a:lnTo>
                  <a:pt x="0" y="800490"/>
                </a:lnTo>
                <a:close/>
              </a:path>
            </a:pathLst>
          </a:custGeom>
          <a:solidFill>
            <a:schemeClr val="accent1"/>
          </a:solidFill>
          <a:ln w="12700">
            <a:no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defRPr/>
            </a:pPr>
            <a:endParaRPr lang="zh-CN" altLang="en-US">
              <a:solidFill>
                <a:srgbClr val="FFFFFF"/>
              </a:solidFill>
              <a:ea typeface="黑体" pitchFamily="49" charset="-122"/>
            </a:endParaRPr>
          </a:p>
        </p:txBody>
      </p:sp>
      <p:cxnSp>
        <p:nvCxnSpPr>
          <p:cNvPr id="4" name="直接连接符 7"/>
          <p:cNvCxnSpPr>
            <a:cxnSpLocks noChangeShapeType="1"/>
          </p:cNvCxnSpPr>
          <p:nvPr/>
        </p:nvCxnSpPr>
        <p:spPr bwMode="auto">
          <a:xfrm flipH="1">
            <a:off x="1646238" y="1955800"/>
            <a:ext cx="2103437" cy="1517650"/>
          </a:xfrm>
          <a:prstGeom prst="line">
            <a:avLst/>
          </a:prstGeom>
          <a:noFill/>
          <a:ln w="12700">
            <a:solidFill>
              <a:srgbClr val="624F3D"/>
            </a:solidFill>
            <a:miter lim="800000"/>
          </a:ln>
        </p:spPr>
      </p:cxnSp>
      <p:cxnSp>
        <p:nvCxnSpPr>
          <p:cNvPr id="5" name="直接连接符 8"/>
          <p:cNvCxnSpPr>
            <a:cxnSpLocks noChangeShapeType="1"/>
          </p:cNvCxnSpPr>
          <p:nvPr/>
        </p:nvCxnSpPr>
        <p:spPr bwMode="auto">
          <a:xfrm flipH="1">
            <a:off x="5403850" y="2981325"/>
            <a:ext cx="2103438" cy="1517650"/>
          </a:xfrm>
          <a:prstGeom prst="line">
            <a:avLst/>
          </a:prstGeom>
          <a:noFill/>
          <a:ln w="12700">
            <a:solidFill>
              <a:srgbClr val="624F3D"/>
            </a:solidFill>
            <a:miter lim="800000"/>
          </a:ln>
        </p:spPr>
      </p:cxnSp>
      <p:sp>
        <p:nvSpPr>
          <p:cNvPr id="6" name="文本框 9"/>
          <p:cNvSpPr txBox="1"/>
          <p:nvPr/>
        </p:nvSpPr>
        <p:spPr>
          <a:xfrm>
            <a:off x="4829175" y="2312988"/>
            <a:ext cx="2147888" cy="1016000"/>
          </a:xfrm>
          <a:prstGeom prst="rect">
            <a:avLst/>
          </a:prstGeom>
          <a:noFill/>
        </p:spPr>
        <p:txBody>
          <a:bodyPr wrap="none">
            <a:norm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spcBef>
                <a:spcPct val="0"/>
              </a:spcBef>
              <a:spcAft>
                <a:spcPct val="0"/>
              </a:spcAft>
              <a:defRPr/>
            </a:pPr>
            <a:endParaRPr lang="zh-CN" altLang="en-US" sz="4800" b="1" spc="400" noProof="1">
              <a:solidFill>
                <a:prstClr val="white"/>
              </a:solidFill>
              <a:latin typeface="+mj-lt"/>
              <a:ea typeface="+mj-ea"/>
              <a:cs typeface="Microsoft New Tai Lue" pitchFamily="34" charset="0"/>
            </a:endParaRPr>
          </a:p>
        </p:txBody>
      </p:sp>
      <p:sp>
        <p:nvSpPr>
          <p:cNvPr id="2" name="KSO_ST1"/>
          <p:cNvSpPr>
            <a:spLocks noGrp="1"/>
          </p:cNvSpPr>
          <p:nvPr>
            <p:ph type="title"/>
          </p:nvPr>
        </p:nvSpPr>
        <p:spPr>
          <a:xfrm>
            <a:off x="2373234" y="3178546"/>
            <a:ext cx="4413646" cy="713052"/>
          </a:xfrm>
        </p:spPr>
        <p:txBody>
          <a:bodyPr anchor="ctr">
            <a:normAutofit/>
          </a:bodyPr>
          <a:lstStyle>
            <a:lvl1pPr algn="l">
              <a:defRPr sz="1800" b="0">
                <a:solidFill>
                  <a:schemeClr val="bg1"/>
                </a:solidFill>
                <a:effectLst/>
              </a:defRPr>
            </a:lvl1pPr>
          </a:lstStyle>
          <a:p>
            <a:r>
              <a:rPr lang="zh-CN" altLang="en-US" noProof="1" smtClean="0"/>
              <a:t>单击此处编辑母版标题样式</a:t>
            </a:r>
            <a:endParaRPr lang="en-US" noProof="1"/>
          </a:p>
        </p:txBody>
      </p:sp>
      <p:sp>
        <p:nvSpPr>
          <p:cNvPr id="7" name="日期占位符 2"/>
          <p:cNvSpPr>
            <a:spLocks noGrp="1"/>
          </p:cNvSpPr>
          <p:nvPr>
            <p:ph type="dt" sz="half" idx="10"/>
          </p:nvPr>
        </p:nvSpPr>
        <p:spPr/>
        <p:txBody>
          <a:bodyPr/>
          <a:lstStyle>
            <a:lvl1pPr>
              <a:defRPr/>
            </a:lvl1pPr>
          </a:lstStyle>
          <a:p>
            <a:pPr>
              <a:defRPr/>
            </a:pPr>
            <a:fld id="{34F3FDE7-85B8-4F00-A9EF-A86225331F1E}" type="datetimeFigureOut">
              <a:rPr lang="zh-CN" altLang="en-US"/>
              <a:pPr>
                <a:defRPr/>
              </a:pPr>
              <a:t>2018/9/11</a:t>
            </a:fld>
          </a:p>
        </p:txBody>
      </p:sp>
      <p:sp>
        <p:nvSpPr>
          <p:cNvPr id="8" name="页脚占位符 3"/>
          <p:cNvSpPr>
            <a:spLocks noGrp="1"/>
          </p:cNvSpPr>
          <p:nvPr>
            <p:ph type="ftr" sz="quarter" idx="11"/>
          </p:nvPr>
        </p:nvSpPr>
        <p:spPr/>
        <p:txBody>
          <a:bodyPr/>
          <a:lstStyle>
            <a:lvl1pPr>
              <a:defRPr/>
            </a:lvl1pPr>
          </a:lstStyle>
          <a:p>
            <a:pPr>
              <a:defRPr/>
            </a:pPr>
            <a:endParaRPr lang="zh-CN" altLang="en-US"/>
          </a:p>
        </p:txBody>
      </p:sp>
      <p:sp>
        <p:nvSpPr>
          <p:cNvPr id="9" name="灯片编号占位符 4"/>
          <p:cNvSpPr>
            <a:spLocks noGrp="1"/>
          </p:cNvSpPr>
          <p:nvPr>
            <p:ph type="sldNum" sz="quarter" idx="12"/>
          </p:nvPr>
        </p:nvSpPr>
        <p:spPr/>
        <p:txBody>
          <a:bodyPr/>
          <a:lstStyle>
            <a:lvl1pPr>
              <a:defRPr/>
            </a:lvl1pPr>
          </a:lstStyle>
          <a:p>
            <a:pPr>
              <a:defRPr/>
            </a:pPr>
            <a:fld id="{75A03506-B007-4893-B954-9E478B3D9225}" type="slidenum">
              <a:rPr lang="zh-CN" altLang="en-US"/>
              <a:pPr>
                <a:defRPr/>
              </a:p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KSO_BT1"/>
          <p:cNvSpPr>
            <a:spLocks noGrp="1"/>
          </p:cNvSpPr>
          <p:nvPr>
            <p:ph type="title"/>
          </p:nvPr>
        </p:nvSpPr>
        <p:spPr>
          <a:xfrm>
            <a:off x="1018800" y="223200"/>
            <a:ext cx="7106400" cy="583200"/>
          </a:xfrm>
        </p:spPr>
        <p:txBody>
          <a:bodyPr anchor="t"/>
          <a:lstStyle>
            <a:lvl1pPr algn="ctr">
              <a:defRPr/>
            </a:lvl1pPr>
          </a:lstStyle>
          <a:p>
            <a:r>
              <a:rPr lang="zh-CN" altLang="en-US" noProof="1" smtClean="0"/>
              <a:t>单击此处编辑母版标题样式</a:t>
            </a:r>
            <a:endParaRPr lang="en-US" noProof="1"/>
          </a:p>
        </p:txBody>
      </p:sp>
      <p:sp>
        <p:nvSpPr>
          <p:cNvPr id="3" name="KSO_BC1"/>
          <p:cNvSpPr>
            <a:spLocks noGrp="1"/>
          </p:cNvSpPr>
          <p:nvPr>
            <p:ph sz="half" idx="1"/>
          </p:nvPr>
        </p:nvSpPr>
        <p:spPr>
          <a:xfrm>
            <a:off x="579600" y="1105200"/>
            <a:ext cx="7984800" cy="2419200"/>
          </a:xfrm>
        </p:spPr>
        <p:txBody>
          <a:bodyPr>
            <a:normAutofit/>
          </a:bodyPr>
          <a:lstStyle>
            <a:lvl1pPr marL="0" indent="0" algn="l">
              <a:buFontTx/>
              <a:buNone/>
              <a:defRPr sz="2400">
                <a:solidFill>
                  <a:schemeClr val="tx1"/>
                </a:solidFill>
                <a:latin typeface="+mn-lt"/>
              </a:defRPr>
            </a:lvl1pPr>
            <a:lvl2pPr marL="575945" indent="0" algn="l">
              <a:buFontTx/>
              <a:buNone/>
              <a:defRPr sz="2000">
                <a:solidFill>
                  <a:schemeClr val="tx1"/>
                </a:solidFill>
                <a:latin typeface="+mn-lt"/>
              </a:defRPr>
            </a:lvl2pPr>
            <a:lvl3pPr marL="914400" indent="0">
              <a:buFontTx/>
              <a:buNone/>
              <a:defRPr/>
            </a:lvl3pPr>
            <a:lvl4pPr marL="1371600" indent="0">
              <a:buFontTx/>
              <a:buNone/>
              <a:defRPr/>
            </a:lvl4pPr>
            <a:lvl5pPr marL="1828800" indent="0">
              <a:buFontTx/>
              <a:buNone/>
              <a:defRPr/>
            </a:lvl5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KSO_BC2"/>
          <p:cNvSpPr>
            <a:spLocks noGrp="1"/>
          </p:cNvSpPr>
          <p:nvPr>
            <p:ph sz="half" idx="2"/>
          </p:nvPr>
        </p:nvSpPr>
        <p:spPr>
          <a:xfrm>
            <a:off x="579600" y="3927600"/>
            <a:ext cx="7984800" cy="2433600"/>
          </a:xfrm>
        </p:spPr>
        <p:txBody>
          <a:bodyPr>
            <a:normAutofit/>
          </a:bodyPr>
          <a:lstStyle>
            <a:lvl1pPr marL="0" indent="0" algn="l">
              <a:buFontTx/>
              <a:buNone/>
              <a:defRPr sz="2400">
                <a:solidFill>
                  <a:schemeClr val="tx1"/>
                </a:solidFill>
              </a:defRPr>
            </a:lvl1pPr>
            <a:lvl2pPr marL="575945" indent="0" algn="l">
              <a:buFontTx/>
              <a:buNone/>
              <a:defRPr sz="2000">
                <a:solidFill>
                  <a:schemeClr val="tx1"/>
                </a:solidFill>
              </a:defRPr>
            </a:lvl2pPr>
            <a:lvl3pPr marL="914400" indent="0">
              <a:buFontTx/>
              <a:buNone/>
              <a:defRPr/>
            </a:lvl3pPr>
            <a:lvl4pPr marL="1371600" indent="0">
              <a:buFontTx/>
              <a:buNone/>
              <a:defRPr/>
            </a:lvl4pPr>
            <a:lvl5pPr marL="1828800" indent="0">
              <a:buFontTx/>
              <a:buNone/>
              <a:defRPr/>
            </a:lvl5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日期占位符 3"/>
          <p:cNvSpPr>
            <a:spLocks noGrp="1"/>
          </p:cNvSpPr>
          <p:nvPr>
            <p:ph type="dt" sz="half" idx="10"/>
          </p:nvPr>
        </p:nvSpPr>
        <p:spPr/>
        <p:txBody>
          <a:bodyPr/>
          <a:lstStyle>
            <a:lvl1pPr>
              <a:defRPr/>
            </a:lvl1pPr>
          </a:lstStyle>
          <a:p>
            <a:pPr>
              <a:defRPr/>
            </a:pPr>
            <a:fld id="{5F3E9835-62B4-4EFF-B6C9-C8A1E7C7C724}" type="datetimeFigureOut">
              <a:rPr lang="zh-CN" altLang="en-US"/>
              <a:pPr>
                <a:defRPr/>
              </a:pPr>
              <a:t>2018/9/11</a:t>
            </a:fld>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96B41B43-CFCF-4D55-B04C-E029E5087511}" type="slidenum">
              <a:rPr lang="zh-CN" altLang="en-US"/>
              <a:pPr>
                <a:defRPr/>
              </a:p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KSO_BT1"/>
          <p:cNvSpPr>
            <a:spLocks noGrp="1"/>
          </p:cNvSpPr>
          <p:nvPr>
            <p:ph type="title"/>
          </p:nvPr>
        </p:nvSpPr>
        <p:spPr>
          <a:xfrm>
            <a:off x="1727199" y="118532"/>
            <a:ext cx="6984076" cy="717022"/>
          </a:xfrm>
        </p:spPr>
        <p:txBody>
          <a:bodyPr/>
          <a:lstStyle/>
          <a:p>
            <a:r>
              <a:rPr lang="zh-CN" altLang="en-US" noProof="1" smtClean="0"/>
              <a:t>单击此处编辑母版标题样式</a:t>
            </a:r>
            <a:endParaRPr lang="en-US" noProof="1"/>
          </a:p>
        </p:txBody>
      </p:sp>
      <p:sp>
        <p:nvSpPr>
          <p:cNvPr id="3" name="Text Placeholder 2"/>
          <p:cNvSpPr>
            <a:spLocks noGrp="1"/>
          </p:cNvSpPr>
          <p:nvPr>
            <p:ph type="body" idx="1"/>
          </p:nvPr>
        </p:nvSpPr>
        <p:spPr>
          <a:xfrm>
            <a:off x="824576" y="1376362"/>
            <a:ext cx="3868340"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4" name="KSO_BC1"/>
          <p:cNvSpPr>
            <a:spLocks noGrp="1"/>
          </p:cNvSpPr>
          <p:nvPr>
            <p:ph sz="half" idx="2"/>
          </p:nvPr>
        </p:nvSpPr>
        <p:spPr>
          <a:xfrm>
            <a:off x="824576" y="2200274"/>
            <a:ext cx="3868340" cy="3684588"/>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5" name="Text Placeholder 4"/>
          <p:cNvSpPr>
            <a:spLocks noGrp="1"/>
          </p:cNvSpPr>
          <p:nvPr>
            <p:ph type="body" sz="quarter" idx="3"/>
          </p:nvPr>
        </p:nvSpPr>
        <p:spPr>
          <a:xfrm>
            <a:off x="4823884" y="1376362"/>
            <a:ext cx="3887391"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smtClean="0"/>
              <a:t>单击此处编辑母版文本样式</a:t>
            </a:r>
          </a:p>
        </p:txBody>
      </p:sp>
      <p:sp>
        <p:nvSpPr>
          <p:cNvPr id="6" name="KSO_BC2"/>
          <p:cNvSpPr>
            <a:spLocks noGrp="1"/>
          </p:cNvSpPr>
          <p:nvPr>
            <p:ph sz="quarter" idx="4"/>
          </p:nvPr>
        </p:nvSpPr>
        <p:spPr>
          <a:xfrm>
            <a:off x="4823884" y="2200274"/>
            <a:ext cx="3887391" cy="3684588"/>
          </a:xfrm>
        </p:spPr>
        <p:txBody>
          <a:body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7" name="日期占位符 3"/>
          <p:cNvSpPr>
            <a:spLocks noGrp="1"/>
          </p:cNvSpPr>
          <p:nvPr>
            <p:ph type="dt" sz="half" idx="10"/>
          </p:nvPr>
        </p:nvSpPr>
        <p:spPr/>
        <p:txBody>
          <a:bodyPr/>
          <a:lstStyle>
            <a:lvl1pPr>
              <a:defRPr/>
            </a:lvl1pPr>
          </a:lstStyle>
          <a:p>
            <a:pPr>
              <a:defRPr/>
            </a:pPr>
            <a:fld id="{25F83BFC-127B-44EE-B7C9-73A32E8FFE7D}" type="datetimeFigureOut">
              <a:rPr lang="zh-CN" altLang="en-US"/>
              <a:pPr>
                <a:defRPr/>
              </a:pPr>
              <a:t>2018/9/11</a:t>
            </a:fld>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A0EBC8D2-A449-43F9-9BFB-7B37F65D6821}" type="slidenum">
              <a:rPr lang="zh-CN" altLang="en-US"/>
              <a:pPr>
                <a:defRPr/>
              </a:p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cxnSp>
        <p:nvCxnSpPr>
          <p:cNvPr id="3" name="直接连接符 2"/>
          <p:cNvCxnSpPr/>
          <p:nvPr>
            <p:custDataLst>
              <p:tags r:id="rId1"/>
            </p:custDataLst>
          </p:nvPr>
        </p:nvCxnSpPr>
        <p:spPr>
          <a:xfrm>
            <a:off x="1900238" y="4333875"/>
            <a:ext cx="5500687"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2"/>
            </p:custDataLst>
          </p:nvPr>
        </p:nvCxnSpPr>
        <p:spPr>
          <a:xfrm>
            <a:off x="1900238" y="2811463"/>
            <a:ext cx="5500687"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KSO_BT1"/>
          <p:cNvSpPr>
            <a:spLocks noGrp="1"/>
          </p:cNvSpPr>
          <p:nvPr>
            <p:ph type="title"/>
          </p:nvPr>
        </p:nvSpPr>
        <p:spPr>
          <a:xfrm>
            <a:off x="1900800" y="3110400"/>
            <a:ext cx="5742000" cy="925200"/>
          </a:xfrm>
        </p:spPr>
        <p:txBody>
          <a:bodyPr anchor="t">
            <a:normAutofit/>
          </a:bodyPr>
          <a:lstStyle>
            <a:lvl1pPr algn="ctr">
              <a:defRPr sz="5400" b="0">
                <a:solidFill>
                  <a:schemeClr val="tx1"/>
                </a:solidFill>
              </a:defRPr>
            </a:lvl1pPr>
          </a:lstStyle>
          <a:p>
            <a:r>
              <a:rPr lang="zh-CN" altLang="en-US" noProof="1" smtClean="0"/>
              <a:t>单击此处编辑母版标题样式</a:t>
            </a:r>
            <a:endParaRPr lang="en-US" noProof="1"/>
          </a:p>
        </p:txBody>
      </p:sp>
      <p:sp>
        <p:nvSpPr>
          <p:cNvPr id="5" name="日期占位符 2"/>
          <p:cNvSpPr>
            <a:spLocks noGrp="1"/>
          </p:cNvSpPr>
          <p:nvPr>
            <p:ph type="dt" sz="half" idx="10"/>
          </p:nvPr>
        </p:nvSpPr>
        <p:spPr/>
        <p:txBody>
          <a:bodyPr/>
          <a:lstStyle>
            <a:lvl1pPr>
              <a:defRPr/>
            </a:lvl1pPr>
          </a:lstStyle>
          <a:p>
            <a:pPr>
              <a:defRPr/>
            </a:pPr>
            <a:fld id="{45AAB90F-6DB8-4D3C-9AB2-916F27F33091}" type="datetimeFigureOut">
              <a:rPr lang="zh-CN" altLang="en-US"/>
              <a:pPr>
                <a:defRPr/>
              </a:pPr>
              <a:t>2018/9/11</a:t>
            </a:fld>
          </a:p>
        </p:txBody>
      </p:sp>
      <p:sp>
        <p:nvSpPr>
          <p:cNvPr id="6" name="页脚占位符 3"/>
          <p:cNvSpPr>
            <a:spLocks noGrp="1"/>
          </p:cNvSpPr>
          <p:nvPr>
            <p:ph type="ftr" sz="quarter" idx="11"/>
          </p:nvPr>
        </p:nvSpPr>
        <p:spPr/>
        <p:txBody>
          <a:bodyPr/>
          <a:lstStyle>
            <a:lvl1pPr>
              <a:defRPr/>
            </a:lvl1pPr>
          </a:lstStyle>
          <a:p>
            <a:pPr>
              <a:defRPr/>
            </a:pPr>
            <a:endParaRPr lang="zh-CN" altLang="en-US"/>
          </a:p>
        </p:txBody>
      </p:sp>
      <p:sp>
        <p:nvSpPr>
          <p:cNvPr id="7" name="灯片编号占位符 4"/>
          <p:cNvSpPr>
            <a:spLocks noGrp="1"/>
          </p:cNvSpPr>
          <p:nvPr>
            <p:ph type="sldNum" sz="quarter" idx="12"/>
          </p:nvPr>
        </p:nvSpPr>
        <p:spPr/>
        <p:txBody>
          <a:bodyPr/>
          <a:lstStyle>
            <a:lvl1pPr>
              <a:defRPr/>
            </a:lvl1pPr>
          </a:lstStyle>
          <a:p>
            <a:pPr>
              <a:defRPr/>
            </a:pPr>
            <a:fld id="{9558E1A5-04B8-458C-A8CE-82790DE55F10}" type="slidenum">
              <a:rPr lang="zh-CN" altLang="en-US"/>
              <a:pPr>
                <a:defRPr/>
              </a:p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2" name="图片 4"/>
          <p:cNvPicPr>
            <a:picLocks noChangeAspect="1" noChangeArrowheads="1"/>
          </p:cNvPicPr>
          <p:nvPr/>
        </p:nvPicPr>
        <p:blipFill>
          <a:blip r:embed="rId1"/>
          <a:srcRect l="1598" t="2747" r="1154" b="5716"/>
          <a:stretch>
            <a:fillRect/>
          </a:stretch>
        </p:blipFill>
        <p:spPr bwMode="auto">
          <a:xfrm>
            <a:off x="0" y="0"/>
            <a:ext cx="9144000" cy="6858000"/>
          </a:xfrm>
          <a:prstGeom prst="rect">
            <a:avLst/>
          </a:prstGeom>
          <a:noFill/>
          <a:ln w="9525">
            <a:noFill/>
            <a:miter lim="800000"/>
          </a:ln>
        </p:spPr>
      </p:pic>
      <p:sp>
        <p:nvSpPr>
          <p:cNvPr id="3" name="日期占位符 1"/>
          <p:cNvSpPr>
            <a:spLocks noGrp="1"/>
          </p:cNvSpPr>
          <p:nvPr>
            <p:ph type="dt" sz="half" idx="10"/>
          </p:nvPr>
        </p:nvSpPr>
        <p:spPr/>
        <p:txBody>
          <a:bodyPr/>
          <a:lstStyle>
            <a:lvl1pPr>
              <a:defRPr/>
            </a:lvl1pPr>
          </a:lstStyle>
          <a:p>
            <a:pPr>
              <a:defRPr/>
            </a:pPr>
            <a:fld id="{78C9241F-F227-4C06-A08E-5D647CDCF6B2}" type="datetimeFigureOut">
              <a:rPr lang="zh-CN" altLang="en-US"/>
              <a:pPr>
                <a:defRPr/>
              </a:pPr>
              <a:t>2018/9/11</a:t>
            </a:fld>
          </a:p>
        </p:txBody>
      </p:sp>
      <p:sp>
        <p:nvSpPr>
          <p:cNvPr id="4" name="页脚占位符 2"/>
          <p:cNvSpPr>
            <a:spLocks noGrp="1"/>
          </p:cNvSpPr>
          <p:nvPr>
            <p:ph type="ftr" sz="quarter" idx="11"/>
          </p:nvPr>
        </p:nvSpPr>
        <p:spPr/>
        <p:txBody>
          <a:bodyPr/>
          <a:lstStyle>
            <a:lvl1pPr>
              <a:defRPr/>
            </a:lvl1pPr>
          </a:lstStyle>
          <a:p>
            <a:pPr>
              <a:defRPr/>
            </a:pPr>
            <a:endParaRPr lang="zh-CN" altLang="en-US"/>
          </a:p>
        </p:txBody>
      </p:sp>
      <p:sp>
        <p:nvSpPr>
          <p:cNvPr id="5" name="灯片编号占位符 3"/>
          <p:cNvSpPr>
            <a:spLocks noGrp="1"/>
          </p:cNvSpPr>
          <p:nvPr>
            <p:ph type="sldNum" sz="quarter" idx="12"/>
          </p:nvPr>
        </p:nvSpPr>
        <p:spPr/>
        <p:txBody>
          <a:bodyPr/>
          <a:lstStyle>
            <a:lvl1pPr>
              <a:defRPr/>
            </a:lvl1pPr>
          </a:lstStyle>
          <a:p>
            <a:pPr>
              <a:defRPr/>
            </a:pPr>
            <a:fld id="{3169F86B-A5C7-40F2-A9DA-4E80B658FEAE}" type="slidenum">
              <a:rPr lang="zh-CN" altLang="en-US"/>
              <a:pPr>
                <a:defRPr/>
              </a:p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KSO_BT1"/>
          <p:cNvSpPr>
            <a:spLocks noGrp="1"/>
          </p:cNvSpPr>
          <p:nvPr>
            <p:ph type="title"/>
          </p:nvPr>
        </p:nvSpPr>
        <p:spPr>
          <a:xfrm>
            <a:off x="1148400" y="914400"/>
            <a:ext cx="7218000" cy="820800"/>
          </a:xfrm>
        </p:spPr>
        <p:txBody>
          <a:bodyPr lIns="0" tIns="0" rIns="0" bIns="0" anchor="ctr"/>
          <a:lstStyle>
            <a:lvl1pPr algn="ctr">
              <a:defRPr sz="3200"/>
            </a:lvl1pPr>
          </a:lstStyle>
          <a:p>
            <a:r>
              <a:rPr lang="zh-CN" altLang="en-US" noProof="1" smtClean="0"/>
              <a:t>单击此处编辑母版标题样式</a:t>
            </a:r>
            <a:endParaRPr lang="en-US" noProof="1"/>
          </a:p>
        </p:txBody>
      </p:sp>
      <p:sp>
        <p:nvSpPr>
          <p:cNvPr id="3" name="KSO_BC1"/>
          <p:cNvSpPr>
            <a:spLocks noGrp="1"/>
          </p:cNvSpPr>
          <p:nvPr>
            <p:ph type="pic" idx="1"/>
          </p:nvPr>
        </p:nvSpPr>
        <p:spPr>
          <a:xfrm>
            <a:off x="1522800" y="2152800"/>
            <a:ext cx="4104000" cy="3672000"/>
          </a:xfrm>
        </p:spPr>
        <p:txBody>
          <a:bodyPr anchor="ct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1" smtClean="0"/>
              <a:t>单击图标添加图片</a:t>
            </a:r>
            <a:endParaRPr lang="en-US" altLang="en-US" noProof="1"/>
          </a:p>
        </p:txBody>
      </p:sp>
      <p:sp>
        <p:nvSpPr>
          <p:cNvPr id="4" name="KSO_BC2"/>
          <p:cNvSpPr>
            <a:spLocks noGrp="1"/>
          </p:cNvSpPr>
          <p:nvPr>
            <p:ph type="body" sz="half" idx="2"/>
          </p:nvPr>
        </p:nvSpPr>
        <p:spPr>
          <a:xfrm>
            <a:off x="5724000" y="2152800"/>
            <a:ext cx="2401200" cy="3672000"/>
          </a:xfrm>
          <a:solidFill>
            <a:schemeClr val="accent1"/>
          </a:solidFill>
        </p:spPr>
        <p:txBody>
          <a:bodyPr lIns="144000" rIns="144000" anchor="ctr">
            <a:normAutofit/>
          </a:bodyPr>
          <a:lstStyle>
            <a:lvl1pPr marL="0" indent="0">
              <a:buNone/>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smtClean="0"/>
              <a:t>单击此处编辑母版文本样式</a:t>
            </a:r>
          </a:p>
        </p:txBody>
      </p:sp>
      <p:sp>
        <p:nvSpPr>
          <p:cNvPr id="5" name="日期占位符 3"/>
          <p:cNvSpPr>
            <a:spLocks noGrp="1"/>
          </p:cNvSpPr>
          <p:nvPr>
            <p:ph type="dt" sz="half" idx="10"/>
          </p:nvPr>
        </p:nvSpPr>
        <p:spPr/>
        <p:txBody>
          <a:bodyPr/>
          <a:lstStyle>
            <a:lvl1pPr>
              <a:defRPr/>
            </a:lvl1pPr>
          </a:lstStyle>
          <a:p>
            <a:pPr>
              <a:defRPr/>
            </a:pPr>
            <a:fld id="{49AF58EF-849C-4AD0-AC19-ECB39D9E4894}" type="datetimeFigureOut">
              <a:rPr lang="zh-CN" altLang="en-US"/>
              <a:pPr>
                <a:defRPr/>
              </a:pPr>
              <a:t>2018/9/11</a:t>
            </a:fld>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E8C65E47-0AED-4366-818B-9207112E5401}" type="slidenum">
              <a:rPr lang="zh-CN" altLang="en-US"/>
              <a:pPr>
                <a:defRPr/>
              </a:p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KSO_BT1"/>
          <p:cNvSpPr>
            <a:spLocks noGrp="1"/>
          </p:cNvSpPr>
          <p:nvPr>
            <p:ph type="title" orient="vert"/>
          </p:nvPr>
        </p:nvSpPr>
        <p:spPr>
          <a:xfrm>
            <a:off x="7628467" y="365125"/>
            <a:ext cx="886883" cy="5811838"/>
          </a:xfrm>
        </p:spPr>
        <p:txBody>
          <a:bodyPr vert="eaVert"/>
          <a:lstStyle/>
          <a:p>
            <a:r>
              <a:rPr lang="zh-CN" altLang="en-US" noProof="1" smtClean="0"/>
              <a:t>单击此处编辑母版标题样式</a:t>
            </a:r>
            <a:endParaRPr lang="en-US" noProof="1"/>
          </a:p>
        </p:txBody>
      </p:sp>
      <p:sp>
        <p:nvSpPr>
          <p:cNvPr id="3" name="KSO_BC1"/>
          <p:cNvSpPr>
            <a:spLocks noGrp="1"/>
          </p:cNvSpPr>
          <p:nvPr>
            <p:ph type="body" orient="vert" idx="1"/>
          </p:nvPr>
        </p:nvSpPr>
        <p:spPr>
          <a:xfrm>
            <a:off x="1585381" y="365125"/>
            <a:ext cx="5949952" cy="5811838"/>
          </a:xfrm>
        </p:spPr>
        <p:txBody>
          <a:bodyPr vert="eaVert"/>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4" name="日期占位符 3"/>
          <p:cNvSpPr>
            <a:spLocks noGrp="1"/>
          </p:cNvSpPr>
          <p:nvPr>
            <p:ph type="dt" sz="half" idx="10"/>
          </p:nvPr>
        </p:nvSpPr>
        <p:spPr/>
        <p:txBody>
          <a:bodyPr/>
          <a:lstStyle>
            <a:lvl1pPr>
              <a:defRPr/>
            </a:lvl1pPr>
          </a:lstStyle>
          <a:p>
            <a:pPr>
              <a:defRPr/>
            </a:pPr>
            <a:fld id="{3B1F239D-4549-4C3C-933D-17375FF190A5}" type="datetimeFigureOut">
              <a:rPr lang="zh-CN" altLang="en-US"/>
              <a:pPr>
                <a:defRPr/>
              </a:pPr>
              <a:t>2018/9/11</a:t>
            </a:fld>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6F59DDE6-09D8-4F35-9E94-4A2B0B86B175}" type="slidenum">
              <a:rPr lang="zh-CN" altLang="en-US"/>
              <a:pPr>
                <a:defRPr/>
              </a:p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9" name="内容占位符 7"/>
          <p:cNvSpPr>
            <a:spLocks noGrp="1"/>
          </p:cNvSpPr>
          <p:nvPr>
            <p:ph sz="quarter" idx="13"/>
          </p:nvPr>
        </p:nvSpPr>
        <p:spPr>
          <a:xfrm>
            <a:off x="628650" y="571502"/>
            <a:ext cx="7886701" cy="5649913"/>
          </a:xfrm>
        </p:spPr>
        <p:txBody>
          <a:bodyPr/>
          <a:lstStyle>
            <a:lvl1pPr>
              <a:defRPr sz="2400"/>
            </a:lvl1pPr>
            <a:lvl2pPr>
              <a:defRPr sz="2000"/>
            </a:lvl2pPr>
            <a:lvl3pPr>
              <a:defRPr sz="1800"/>
            </a:lvl3pPr>
            <a:lvl4pPr>
              <a:defRPr sz="1800"/>
            </a:lvl4pPr>
            <a:lvl5pPr>
              <a:defRPr sz="1800"/>
            </a:lvl5pPr>
          </a:lstStyle>
          <a:p>
            <a:pPr lvl="0"/>
            <a:r>
              <a:rPr lang="zh-CN" altLang="en-US" noProof="1" smtClean="0"/>
              <a:t>单击此处编辑母版文本样式</a:t>
            </a:r>
          </a:p>
          <a:p>
            <a:pPr lvl="1"/>
            <a:r>
              <a:rPr lang="zh-CN" altLang="en-US" noProof="1" smtClean="0"/>
              <a:t>第二级</a:t>
            </a:r>
          </a:p>
          <a:p>
            <a:pPr lvl="2"/>
            <a:r>
              <a:rPr lang="zh-CN" altLang="en-US" noProof="1" smtClean="0"/>
              <a:t>第三级</a:t>
            </a:r>
          </a:p>
          <a:p>
            <a:pPr lvl="3"/>
            <a:r>
              <a:rPr lang="zh-CN" altLang="en-US" noProof="1" smtClean="0"/>
              <a:t>第四级</a:t>
            </a:r>
          </a:p>
          <a:p>
            <a:pPr lvl="4"/>
            <a:r>
              <a:rPr lang="zh-CN" altLang="en-US" noProof="1" smtClean="0"/>
              <a:t>第五级</a:t>
            </a:r>
            <a:endParaRPr lang="zh-CN" altLang="en-US" noProof="1"/>
          </a:p>
        </p:txBody>
      </p:sp>
      <p:sp>
        <p:nvSpPr>
          <p:cNvPr id="3" name="日期占位符 3"/>
          <p:cNvSpPr>
            <a:spLocks noGrp="1"/>
          </p:cNvSpPr>
          <p:nvPr>
            <p:ph type="dt" sz="half" idx="14"/>
          </p:nvPr>
        </p:nvSpPr>
        <p:spPr/>
        <p:txBody>
          <a:bodyPr/>
          <a:lstStyle>
            <a:lvl1pPr>
              <a:defRPr/>
            </a:lvl1pPr>
          </a:lstStyle>
          <a:p>
            <a:pPr>
              <a:defRPr/>
            </a:pPr>
            <a:fld id="{DA911074-1A1C-493E-9B4D-81626E366D99}" type="datetimeFigureOut">
              <a:rPr lang="zh-CN" altLang="en-US"/>
              <a:pPr>
                <a:defRPr/>
              </a:pPr>
              <a:t>2018/9/11</a:t>
            </a:fld>
          </a:p>
        </p:txBody>
      </p:sp>
      <p:sp>
        <p:nvSpPr>
          <p:cNvPr id="4" name="页脚占位符 4"/>
          <p:cNvSpPr>
            <a:spLocks noGrp="1"/>
          </p:cNvSpPr>
          <p:nvPr>
            <p:ph type="ftr" sz="quarter" idx="15"/>
          </p:nvPr>
        </p:nvSpPr>
        <p:spPr/>
        <p:txBody>
          <a:bodyPr/>
          <a:lstStyle>
            <a:lvl1pPr>
              <a:defRPr/>
            </a:lvl1pPr>
          </a:lstStyle>
          <a:p>
            <a:pPr>
              <a:defRPr/>
            </a:pPr>
            <a:endParaRPr lang="zh-CN" altLang="en-US"/>
          </a:p>
        </p:txBody>
      </p:sp>
      <p:sp>
        <p:nvSpPr>
          <p:cNvPr id="5" name="灯片编号占位符 5"/>
          <p:cNvSpPr>
            <a:spLocks noGrp="1"/>
          </p:cNvSpPr>
          <p:nvPr>
            <p:ph type="sldNum" sz="quarter" idx="16"/>
          </p:nvPr>
        </p:nvSpPr>
        <p:spPr/>
        <p:txBody>
          <a:bodyPr/>
          <a:lstStyle>
            <a:lvl1pPr>
              <a:defRPr/>
            </a:lvl1pPr>
          </a:lstStyle>
          <a:p>
            <a:pPr>
              <a:defRPr/>
            </a:pPr>
            <a:fld id="{DE6A07CB-E6DF-4241-83D7-B28083005CDD}" type="slidenum">
              <a:rPr lang="zh-CN" altLang="en-US"/>
              <a:pPr>
                <a:defRPr/>
              </a:p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1.png" /><Relationship Id="rId12" Type="http://schemas.openxmlformats.org/officeDocument/2006/relationships/image" Target="../media/image3.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pic>
        <p:nvPicPr>
          <p:cNvPr id="1026" name="图片 10"/>
          <p:cNvPicPr>
            <a:picLocks noChangeAspect="1" noChangeArrowheads="1"/>
          </p:cNvPicPr>
          <p:nvPr/>
        </p:nvPicPr>
        <p:blipFill>
          <a:blip r:embed="rId11"/>
          <a:srcRect l="1598" t="2747" r="1154" b="5716"/>
          <a:stretch>
            <a:fillRect/>
          </a:stretch>
        </p:blipFill>
        <p:spPr bwMode="auto">
          <a:xfrm>
            <a:off x="0" y="0"/>
            <a:ext cx="9144000" cy="6858000"/>
          </a:xfrm>
          <a:prstGeom prst="rect">
            <a:avLst/>
          </a:prstGeom>
          <a:noFill/>
          <a:ln w="9525">
            <a:noFill/>
            <a:miter lim="800000"/>
          </a:ln>
        </p:spPr>
      </p:pic>
      <p:pic>
        <p:nvPicPr>
          <p:cNvPr id="1027" name="图片 11"/>
          <p:cNvPicPr>
            <a:picLocks noChangeAspect="1" noChangeArrowheads="1"/>
          </p:cNvPicPr>
          <p:nvPr/>
        </p:nvPicPr>
        <p:blipFill>
          <a:blip r:embed="rId12"/>
          <a:srcRect r="3616" b="10127"/>
          <a:stretch>
            <a:fillRect/>
          </a:stretch>
        </p:blipFill>
        <p:spPr bwMode="auto">
          <a:xfrm>
            <a:off x="6967538" y="5340350"/>
            <a:ext cx="2176462" cy="1517650"/>
          </a:xfrm>
          <a:prstGeom prst="rect">
            <a:avLst/>
          </a:prstGeom>
          <a:noFill/>
          <a:ln w="9525">
            <a:noFill/>
            <a:miter lim="800000"/>
          </a:ln>
        </p:spPr>
      </p:pic>
      <p:sp>
        <p:nvSpPr>
          <p:cNvPr id="1028" name="KSO_BT1"/>
          <p:cNvSpPr>
            <a:spLocks noGrp="1" noChangeArrowheads="1"/>
          </p:cNvSpPr>
          <p:nvPr>
            <p:ph type="title" idx="4294967295"/>
          </p:nvPr>
        </p:nvSpPr>
        <p:spPr bwMode="auto">
          <a:xfrm>
            <a:off x="419100" y="312738"/>
            <a:ext cx="8291513" cy="654050"/>
          </a:xfrm>
          <a:prstGeom prst="rect">
            <a:avLst/>
          </a:prstGeom>
          <a:noFill/>
          <a:ln w="9525">
            <a:noFill/>
            <a:miter lim="800000"/>
          </a:ln>
        </p:spPr>
        <p:txBody>
          <a:bodyPr vert="horz" wrap="square" lIns="91440" tIns="45720" rIns="91440" bIns="45720" numCol="1" anchor="b" anchorCtr="0" compatLnSpc="1">
            <a:prstTxWarp prst="textNoShape">
              <a:avLst/>
            </a:prstTxWarp>
          </a:bodyPr>
          <a:lstStyle/>
          <a:p>
            <a:pPr lvl="0"/>
            <a:r>
              <a:rPr lang="zh-CN" altLang="en-US" smtClean="0"/>
              <a:t>单击此处编辑母版标题样式</a:t>
            </a:r>
            <a:endParaRPr lang="en-US" altLang="zh-CN" smtClean="0"/>
          </a:p>
        </p:txBody>
      </p:sp>
      <p:sp>
        <p:nvSpPr>
          <p:cNvPr id="1029" name="KSO_BC1"/>
          <p:cNvSpPr>
            <a:spLocks noGrp="1" noChangeArrowheads="1"/>
          </p:cNvSpPr>
          <p:nvPr>
            <p:ph type="body"/>
          </p:nvPr>
        </p:nvSpPr>
        <p:spPr bwMode="auto">
          <a:xfrm>
            <a:off x="419100" y="1219200"/>
            <a:ext cx="8291513" cy="4359275"/>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4" name="日期占位符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defPPr>
              <a:defRPr lang="zh-CN"/>
            </a:defPPr>
            <a:lvl1pPr algn="l" rtl="0" fontAlgn="base">
              <a:spcBef>
                <a:spcPct val="0"/>
              </a:spcBef>
              <a:spcAft>
                <a:spcPct val="0"/>
              </a:spcAft>
              <a:buFont typeface="Arial" pitchFamily="34" charset="0"/>
              <a:defRPr sz="1200" kern="1200" noProof="1">
                <a:solidFill>
                  <a:schemeClr val="tx1">
                    <a:tint val="75000"/>
                  </a:schemeClr>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fld id="{577090A7-2BC9-4ED0-9DBD-DE1C7505473F}" type="datetimeFigureOut">
              <a:rPr lang="zh-CN" altLang="en-US"/>
              <a:pPr>
                <a:defRPr/>
              </a:pPr>
              <a:t>2018/9/11</a:t>
            </a:fld>
          </a:p>
        </p:txBody>
      </p:sp>
      <p:sp>
        <p:nvSpPr>
          <p:cNvPr id="5" name="页脚占位符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buFont typeface="Arial" pitchFamily="34" charset="0"/>
              <a:defRPr sz="1200" kern="1200" noProof="1">
                <a:solidFill>
                  <a:schemeClr val="tx1">
                    <a:tint val="75000"/>
                  </a:schemeClr>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zh-CN" altLang="en-US"/>
          </a:p>
        </p:txBody>
      </p:sp>
      <p:sp>
        <p:nvSpPr>
          <p:cNvPr id="6" name="灯片编号占位符 5"/>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defPPr>
              <a:defRPr lang="zh-CN"/>
            </a:defPPr>
            <a:lvl1pPr algn="r" rtl="0" fontAlgn="base">
              <a:spcBef>
                <a:spcPct val="0"/>
              </a:spcBef>
              <a:spcAft>
                <a:spcPct val="0"/>
              </a:spcAft>
              <a:buFont typeface="Arial" pitchFamily="34" charset="0"/>
              <a:defRPr sz="1200" kern="1200">
                <a:solidFill>
                  <a:srgbClr val="9D9D9D"/>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fld id="{193CA508-E44A-4561-B776-85389A980242}" type="slidenum">
              <a:rPr lang="zh-CN" altLang="en-US"/>
              <a:pPr>
                <a:defRPr/>
              </a:pPr>
              <a:t>‹#›</a:t>
            </a:fld>
          </a:p>
        </p:txBody>
      </p:sp>
    </p:spTree>
  </p:cSld>
  <p:clrMap bg1="lt1" tx1="dk1" bg2="lt2" tx2="dk2" accent1="accent1" accent2="accent2" accent3="accent3" accent4="accent4" accent5="accent5" accent6="accent6" hlink="hlink" folHlink="folHlink"/>
  <p:sldLayoutIdLst>
    <p:sldLayoutId id="2147483660"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Lst>
  <p:transition/>
  <p:timing/>
  <p:txStyles>
    <p:titleStyle>
      <a:lvl1pPr algn="l" rtl="0" eaLnBrk="0" fontAlgn="base" hangingPunct="0">
        <a:lnSpc>
          <a:spcPct val="90000"/>
        </a:lnSpc>
        <a:spcBef>
          <a:spcPct val="0"/>
        </a:spcBef>
        <a:spcAft>
          <a:spcPct val="0"/>
        </a:spcAft>
        <a:defRPr sz="3200" b="1" kern="1200">
          <a:solidFill>
            <a:schemeClr val="accent1"/>
          </a:solidFill>
          <a:latin typeface="+mj-ea"/>
          <a:ea typeface="+mj-ea"/>
          <a:cs typeface="+mj-cs"/>
        </a:defRPr>
      </a:lvl1pPr>
      <a:lvl2pPr algn="l" rtl="0" eaLnBrk="0" fontAlgn="base" hangingPunct="0">
        <a:lnSpc>
          <a:spcPct val="90000"/>
        </a:lnSpc>
        <a:spcBef>
          <a:spcPct val="0"/>
        </a:spcBef>
        <a:spcAft>
          <a:spcPct val="0"/>
        </a:spcAft>
        <a:defRPr sz="3200" b="1">
          <a:solidFill>
            <a:schemeClr val="accent1"/>
          </a:solidFill>
          <a:latin typeface="黑体" pitchFamily="49" charset="-122"/>
          <a:ea typeface="黑体" pitchFamily="49" charset="-122"/>
        </a:defRPr>
      </a:lvl2pPr>
      <a:lvl3pPr algn="l" rtl="0" eaLnBrk="0" fontAlgn="base" hangingPunct="0">
        <a:lnSpc>
          <a:spcPct val="90000"/>
        </a:lnSpc>
        <a:spcBef>
          <a:spcPct val="0"/>
        </a:spcBef>
        <a:spcAft>
          <a:spcPct val="0"/>
        </a:spcAft>
        <a:defRPr sz="3200" b="1">
          <a:solidFill>
            <a:schemeClr val="accent1"/>
          </a:solidFill>
          <a:latin typeface="黑体" pitchFamily="49" charset="-122"/>
          <a:ea typeface="黑体" pitchFamily="49" charset="-122"/>
        </a:defRPr>
      </a:lvl3pPr>
      <a:lvl4pPr algn="l" rtl="0" eaLnBrk="0" fontAlgn="base" hangingPunct="0">
        <a:lnSpc>
          <a:spcPct val="90000"/>
        </a:lnSpc>
        <a:spcBef>
          <a:spcPct val="0"/>
        </a:spcBef>
        <a:spcAft>
          <a:spcPct val="0"/>
        </a:spcAft>
        <a:defRPr sz="3200" b="1">
          <a:solidFill>
            <a:schemeClr val="accent1"/>
          </a:solidFill>
          <a:latin typeface="黑体" pitchFamily="49" charset="-122"/>
          <a:ea typeface="黑体" pitchFamily="49" charset="-122"/>
        </a:defRPr>
      </a:lvl4pPr>
      <a:lvl5pPr algn="l" rtl="0" eaLnBrk="0" fontAlgn="base" hangingPunct="0">
        <a:lnSpc>
          <a:spcPct val="90000"/>
        </a:lnSpc>
        <a:spcBef>
          <a:spcPct val="0"/>
        </a:spcBef>
        <a:spcAft>
          <a:spcPct val="0"/>
        </a:spcAft>
        <a:defRPr sz="3200" b="1">
          <a:solidFill>
            <a:schemeClr val="accent1"/>
          </a:solidFill>
          <a:latin typeface="黑体" pitchFamily="49" charset="-122"/>
          <a:ea typeface="黑体" pitchFamily="49" charset="-122"/>
        </a:defRPr>
      </a:lvl5pPr>
      <a:lvl6pPr marL="457200" algn="l" rtl="0" fontAlgn="base">
        <a:lnSpc>
          <a:spcPct val="90000"/>
        </a:lnSpc>
        <a:spcBef>
          <a:spcPct val="0"/>
        </a:spcBef>
        <a:spcAft>
          <a:spcPct val="0"/>
        </a:spcAft>
        <a:defRPr sz="3200" b="1">
          <a:solidFill>
            <a:schemeClr val="accent1"/>
          </a:solidFill>
          <a:latin typeface="黑体" pitchFamily="49" charset="-122"/>
          <a:ea typeface="黑体" pitchFamily="49" charset="-122"/>
        </a:defRPr>
      </a:lvl6pPr>
      <a:lvl7pPr marL="914400" algn="l" rtl="0" fontAlgn="base">
        <a:lnSpc>
          <a:spcPct val="90000"/>
        </a:lnSpc>
        <a:spcBef>
          <a:spcPct val="0"/>
        </a:spcBef>
        <a:spcAft>
          <a:spcPct val="0"/>
        </a:spcAft>
        <a:defRPr sz="3200" b="1">
          <a:solidFill>
            <a:schemeClr val="accent1"/>
          </a:solidFill>
          <a:latin typeface="黑体" pitchFamily="49" charset="-122"/>
          <a:ea typeface="黑体" pitchFamily="49" charset="-122"/>
        </a:defRPr>
      </a:lvl7pPr>
      <a:lvl8pPr marL="1371600" algn="l" rtl="0" fontAlgn="base">
        <a:lnSpc>
          <a:spcPct val="90000"/>
        </a:lnSpc>
        <a:spcBef>
          <a:spcPct val="0"/>
        </a:spcBef>
        <a:spcAft>
          <a:spcPct val="0"/>
        </a:spcAft>
        <a:defRPr sz="3200" b="1">
          <a:solidFill>
            <a:schemeClr val="accent1"/>
          </a:solidFill>
          <a:latin typeface="黑体" pitchFamily="49" charset="-122"/>
          <a:ea typeface="黑体" pitchFamily="49" charset="-122"/>
        </a:defRPr>
      </a:lvl8pPr>
      <a:lvl9pPr marL="1828800" algn="l" rtl="0" fontAlgn="base">
        <a:lnSpc>
          <a:spcPct val="90000"/>
        </a:lnSpc>
        <a:spcBef>
          <a:spcPct val="0"/>
        </a:spcBef>
        <a:spcAft>
          <a:spcPct val="0"/>
        </a:spcAft>
        <a:defRPr sz="3200" b="1">
          <a:solidFill>
            <a:schemeClr val="accent1"/>
          </a:solidFill>
          <a:latin typeface="黑体" pitchFamily="49" charset="-122"/>
          <a:ea typeface="黑体" pitchFamily="49" charset="-122"/>
        </a:defRPr>
      </a:lvl9pPr>
    </p:titleStyle>
    <p:bodyStyle>
      <a:lvl1pPr marL="357188" indent="-357188" algn="just" rtl="0" eaLnBrk="0" fontAlgn="base" hangingPunct="0">
        <a:lnSpc>
          <a:spcPct val="110000"/>
        </a:lnSpc>
        <a:spcBef>
          <a:spcPts val="600"/>
        </a:spcBef>
        <a:spcAft>
          <a:spcPct val="0"/>
        </a:spcAft>
        <a:buClr>
          <a:schemeClr val="accent1"/>
        </a:buClr>
        <a:buSzPct val="60000"/>
        <a:buFont typeface="Wingdings 2" pitchFamily="18" charset="2"/>
        <a:buChar char="f"/>
        <a:defRPr lang="zh-CN" altLang="en-US" sz="2400" kern="1200">
          <a:solidFill>
            <a:schemeClr val="accent1"/>
          </a:solidFill>
          <a:latin typeface="+mn-ea"/>
          <a:ea typeface="+mn-ea"/>
          <a:cs typeface="+mn-cs"/>
        </a:defRPr>
      </a:lvl1pPr>
      <a:lvl2pPr marL="576263" indent="-230188" algn="just" rtl="0" eaLnBrk="0" fontAlgn="base" hangingPunct="0">
        <a:lnSpc>
          <a:spcPct val="120000"/>
        </a:lnSpc>
        <a:spcBef>
          <a:spcPct val="0"/>
        </a:spcBef>
        <a:spcAft>
          <a:spcPct val="0"/>
        </a:spcAft>
        <a:buClr>
          <a:schemeClr val="tx1"/>
        </a:buClr>
        <a:buFont typeface="Arial" pitchFamily="34" charset="0"/>
        <a:buChar char="•"/>
        <a:defRPr sz="2000" kern="1200">
          <a:solidFill>
            <a:schemeClr val="tx1"/>
          </a:solidFill>
          <a:latin typeface="+mn-ea"/>
          <a:ea typeface="+mn-ea"/>
          <a:cs typeface="+mn-cs"/>
        </a:defRPr>
      </a:lvl2pPr>
      <a:lvl3pPr marL="11430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tags" Target="../tags/tag1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tags" Target="../tags/tag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00244222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9" name="标题 1"/>
          <p:cNvSpPr>
            <a:spLocks noGrp="1" noChangeArrowheads="1"/>
          </p:cNvSpPr>
          <p:nvPr>
            <p:ph type="ctrTitle" idx="4294967295"/>
          </p:nvPr>
        </p:nvSpPr>
        <p:spPr>
          <a:xfrm>
            <a:off x="42863" y="747713"/>
            <a:ext cx="8858250" cy="2214562"/>
          </a:xfrm>
        </p:spPr>
        <p:txBody>
          <a:bodyPr anchor="ctr"/>
          <a:lstStyle/>
          <a:p>
            <a:pPr eaLnBrk="1" hangingPunct="1">
              <a:defRPr/>
            </a:pPr>
            <a:r>
              <a:rPr lang="zh-CN" altLang="en-US" sz="4400" smtClean="0">
                <a:solidFill>
                  <a:srgbClr val="624F3D"/>
                </a:solidFill>
              </a:rPr>
              <a:t>超声心动图评定左室舒张功效</a:t>
            </a:r>
          </a:p>
        </p:txBody>
      </p:sp>
      <p:sp>
        <p:nvSpPr>
          <p:cNvPr id="3" name="副标题 2"/>
          <p:cNvSpPr>
            <a:spLocks noGrp="1"/>
          </p:cNvSpPr>
          <p:nvPr>
            <p:ph type="subTitle" idx="1"/>
          </p:nvPr>
        </p:nvSpPr>
        <p:spPr>
          <a:xfrm>
            <a:off x="3481388" y="3613150"/>
            <a:ext cx="5522912" cy="466725"/>
          </a:xfrm>
        </p:spPr>
        <p:txBody>
          <a:bodyPr rtlCol="0">
            <a:noAutofit/>
          </a:bodyPr>
          <a:lstStyle/>
          <a:p>
            <a:pPr eaLnBrk="1" fontAlgn="auto" hangingPunct="1">
              <a:lnSpc>
                <a:spcPct val="100000"/>
              </a:lnSpc>
              <a:spcBef>
                <a:spcPct val="20000"/>
              </a:spcBef>
              <a:spcAft>
                <a:spcPct val="0"/>
              </a:spcAft>
              <a:buClrTx/>
              <a:buSzTx/>
              <a:buFont typeface="Arial" pitchFamily="34" charset="0"/>
              <a:buNone/>
              <a:defRPr/>
            </a:pPr>
            <a:r>
              <a:rPr sz="3200" b="1" smtClean="0">
                <a:solidFill>
                  <a:schemeClr val="tx1">
                    <a:tint val="75000"/>
                  </a:schemeClr>
                </a:solidFill>
                <a:latin typeface="+mn-lt"/>
              </a:rPr>
              <a:t>超声医学科   王雪梅</a:t>
            </a:r>
          </a:p>
        </p:txBody>
      </p:sp>
      <p:sp>
        <p:nvSpPr>
          <p:cNvPr id="7170" name="TextBox 7169"/>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7171" name="TextBox 7170"/>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第1页</a:t>
            </a:r>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标题 1"/>
          <p:cNvSpPr>
            <a:spLocks noGrp="1"/>
          </p:cNvSpPr>
          <p:nvPr>
            <p:ph type="title"/>
          </p:nvPr>
        </p:nvSpPr>
        <p:spPr>
          <a:xfrm>
            <a:off x="1019175" y="506413"/>
            <a:ext cx="7105650" cy="584200"/>
          </a:xfrm>
        </p:spPr>
        <p:txBody>
          <a:bodyPr anchor="ctr">
            <a:normAutofit fontScale="90000"/>
          </a:bodyPr>
          <a:lstStyle/>
          <a:p>
            <a:pPr eaLnBrk="1" fontAlgn="auto" hangingPunct="1">
              <a:defRPr/>
            </a:pPr>
            <a:r>
              <a:rPr lang="en-US" altLang="zh-CN" sz="3600" noProof="1"/>
              <a:t>           </a:t>
            </a:r>
            <a:r>
              <a:rPr lang="zh-CN" altLang="en-US" sz="3600" noProof="1"/>
              <a:t>前  言</a:t>
            </a:r>
          </a:p>
        </p:txBody>
      </p:sp>
      <p:sp>
        <p:nvSpPr>
          <p:cNvPr id="9219" name="内容占位符 2"/>
          <p:cNvSpPr>
            <a:spLocks noGrp="1" noChangeArrowheads="1"/>
          </p:cNvSpPr>
          <p:nvPr>
            <p:ph idx="1"/>
          </p:nvPr>
        </p:nvSpPr>
        <p:spPr>
          <a:xfrm>
            <a:off x="428625" y="1357313"/>
            <a:ext cx="8229600" cy="4525962"/>
          </a:xfrm>
        </p:spPr>
        <p:txBody>
          <a:bodyPr>
            <a:normAutofit lnSpcReduction="10000"/>
          </a:bodyPr>
          <a:lstStyle/>
          <a:p>
            <a:pPr eaLnBrk="1" hangingPunct="1">
              <a:lnSpc>
                <a:spcPct val="150000"/>
              </a:lnSpc>
              <a:buFont typeface="Wingdings 2" pitchFamily="18" charset="2"/>
              <a:buNone/>
              <a:defRPr/>
            </a:pPr>
            <a:r>
              <a:rPr smtClean="0"/>
              <a:t>  心脏功效实现依赖于收缩期射血和舒张期充盈。临床上我们对收缩功效有了足够重视，但对于舒张功效认识相对较少。</a:t>
            </a:r>
            <a:endParaRPr lang="en-US" altLang="zh-CN" smtClean="0"/>
          </a:p>
          <a:p>
            <a:pPr eaLnBrk="1" hangingPunct="1">
              <a:lnSpc>
                <a:spcPct val="150000"/>
              </a:lnSpc>
              <a:defRPr/>
            </a:pPr>
            <a:r>
              <a:rPr lang="en-US" altLang="zh-CN" smtClean="0"/>
              <a:t>  </a:t>
            </a:r>
            <a:r>
              <a:rPr smtClean="0"/>
              <a:t>年欧洲心脏病学会更新了急慢性心衰诊治指南，首次将心力衰竭分为射血分数减低心衰（</a:t>
            </a:r>
            <a:r>
              <a:rPr lang="en-US" altLang="zh-CN" smtClean="0"/>
              <a:t>HFrEF</a:t>
            </a:r>
            <a:r>
              <a:rPr smtClean="0"/>
              <a:t>）、射血分数中间值心衰（</a:t>
            </a:r>
            <a:r>
              <a:rPr lang="en-US" altLang="zh-CN" err="1" smtClean="0"/>
              <a:t>HFmrEF</a:t>
            </a:r>
            <a:r>
              <a:rPr err="1" smtClean="0"/>
              <a:t>）和射血分数保留心衰（</a:t>
            </a:r>
            <a:r>
              <a:rPr lang="en-US" altLang="zh-CN" err="1" smtClean="0"/>
              <a:t>HFpEF</a:t>
            </a:r>
            <a:r>
              <a:rPr smtClean="0"/>
              <a:t>）。</a:t>
            </a:r>
            <a:r>
              <a:rPr smtClean="0">
                <a:solidFill>
                  <a:srgbClr val="FF0000"/>
                </a:solidFill>
              </a:rPr>
              <a:t>指南推荐</a:t>
            </a:r>
            <a:r>
              <a:rPr smtClean="0"/>
              <a:t>：男性</a:t>
            </a:r>
            <a:r>
              <a:rPr lang="en-US" altLang="zh-CN" smtClean="0"/>
              <a:t>EF</a:t>
            </a:r>
            <a:r>
              <a:rPr smtClean="0"/>
              <a:t>小于</a:t>
            </a:r>
            <a:r>
              <a:rPr lang="en-US" altLang="zh-CN" smtClean="0"/>
              <a:t>52%</a:t>
            </a:r>
            <a:r>
              <a:rPr smtClean="0"/>
              <a:t>；</a:t>
            </a:r>
            <a:endParaRPr lang="en-US" altLang="zh-CN" smtClean="0"/>
          </a:p>
          <a:p>
            <a:pPr eaLnBrk="1" hangingPunct="1">
              <a:lnSpc>
                <a:spcPct val="150000"/>
              </a:lnSpc>
              <a:defRPr/>
            </a:pPr>
            <a:r>
              <a:rPr smtClean="0"/>
              <a:t>                     女性</a:t>
            </a:r>
            <a:r>
              <a:rPr lang="en-US" altLang="zh-CN" smtClean="0"/>
              <a:t>EF</a:t>
            </a:r>
            <a:r>
              <a:rPr smtClean="0"/>
              <a:t>小于</a:t>
            </a:r>
            <a:r>
              <a:rPr lang="en-US" altLang="zh-CN" smtClean="0"/>
              <a:t>54% </a:t>
            </a:r>
            <a:r>
              <a:rPr sz="3200" smtClean="0">
                <a:solidFill>
                  <a:srgbClr val="FF0000"/>
                </a:solidFill>
              </a:rPr>
              <a:t>为异常</a:t>
            </a:r>
            <a:endParaRPr lang="en-US" altLang="zh-CN" sz="3200" smtClean="0">
              <a:solidFill>
                <a:srgbClr val="FF0000"/>
              </a:solidFill>
            </a:endParaRPr>
          </a:p>
        </p:txBody>
      </p:sp>
      <p:sp>
        <p:nvSpPr>
          <p:cNvPr id="9220" name="TextBox 9219"/>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9221" name="TextBox 9220"/>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第2页</a:t>
            </a:r>
          </a:p>
        </p:txBody>
      </p:sp>
    </p:spTree>
    <p:custDataLst>
      <p:tags r:id="rId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内容占位符 2"/>
          <p:cNvSpPr>
            <a:spLocks noGrp="1" noChangeArrowheads="1"/>
          </p:cNvSpPr>
          <p:nvPr>
            <p:ph idx="1"/>
          </p:nvPr>
        </p:nvSpPr>
        <p:spPr>
          <a:xfrm>
            <a:off x="457200" y="417513"/>
            <a:ext cx="8229600" cy="5197475"/>
          </a:xfrm>
        </p:spPr>
        <p:txBody>
          <a:bodyPr/>
          <a:lstStyle/>
          <a:p>
            <a:pPr eaLnBrk="1" hangingPunct="1">
              <a:lnSpc>
                <a:spcPct val="130000"/>
              </a:lnSpc>
              <a:buFont typeface="Wingdings 2" pitchFamily="18" charset="2"/>
              <a:buNone/>
            </a:pPr>
            <a:r>
              <a:rPr smtClean="0"/>
              <a:t>  射血分数</a:t>
            </a:r>
            <a:r>
              <a:rPr smtClean="0">
                <a:solidFill>
                  <a:srgbClr val="FF0000"/>
                </a:solidFill>
              </a:rPr>
              <a:t>中间值</a:t>
            </a:r>
            <a:r>
              <a:rPr smtClean="0"/>
              <a:t>和</a:t>
            </a:r>
            <a:r>
              <a:rPr smtClean="0">
                <a:solidFill>
                  <a:srgbClr val="FF0000"/>
                </a:solidFill>
              </a:rPr>
              <a:t>保留值</a:t>
            </a:r>
            <a:r>
              <a:rPr smtClean="0"/>
              <a:t>心衰这类患者临床症状缺乏特异性，且常合并其它非心血管系统疾病，不能很好地域别心衰与其它临床情况，这使得临床诊疗变得复杂而棘手。这类患者表现为左室射血分数（</a:t>
            </a:r>
            <a:r>
              <a:rPr lang="en-US" altLang="zh-CN" smtClean="0"/>
              <a:t>LVEF</a:t>
            </a:r>
            <a:r>
              <a:rPr smtClean="0"/>
              <a:t>）正常或轻度减低（≥</a:t>
            </a:r>
            <a:r>
              <a:rPr lang="en-US" altLang="zh-CN" smtClean="0"/>
              <a:t>40</a:t>
            </a:r>
            <a:r>
              <a:rPr smtClean="0"/>
              <a:t>％），但舒张功效显著受损。</a:t>
            </a:r>
          </a:p>
          <a:p>
            <a:pPr eaLnBrk="1" hangingPunct="1">
              <a:lnSpc>
                <a:spcPct val="130000"/>
              </a:lnSpc>
              <a:buFont typeface="Wingdings 2" pitchFamily="18" charset="2"/>
              <a:buNone/>
            </a:pPr>
            <a:r>
              <a:rPr lang="en-US" altLang="zh-CN" smtClean="0"/>
              <a:t> 左室舒张功效是</a:t>
            </a:r>
            <a:r>
              <a:rPr smtClean="0"/>
              <a:t>左室心肌舒张和纳血能力，即左房向左室充盈血液功效。</a:t>
            </a:r>
            <a:r>
              <a:rPr lang="en-US" altLang="zh-CN" smtClean="0"/>
              <a:t>舒张功效异常主要有三种表现形式，分别是左室充盈减低（弛缓功效减低）、左室充盈假性正常及晚期限制型充盈异常</a:t>
            </a:r>
          </a:p>
          <a:p>
            <a:pPr eaLnBrk="1" hangingPunct="1">
              <a:lnSpc>
                <a:spcPct val="80000"/>
              </a:lnSpc>
              <a:buFont typeface="Wingdings 2" pitchFamily="18" charset="2"/>
              <a:buNone/>
            </a:pPr>
            <a:endParaRPr smtClean="0"/>
          </a:p>
        </p:txBody>
      </p:sp>
      <p:sp>
        <p:nvSpPr>
          <p:cNvPr id="8195" name="TextBox 8194"/>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8196" name="TextBox 8195"/>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第3页</a:t>
            </a: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内容占位符 2"/>
          <p:cNvSpPr>
            <a:spLocks noGrp="1" noChangeArrowheads="1"/>
          </p:cNvSpPr>
          <p:nvPr>
            <p:ph idx="1"/>
          </p:nvPr>
        </p:nvSpPr>
        <p:spPr>
          <a:xfrm>
            <a:off x="419100" y="1104900"/>
            <a:ext cx="7985125" cy="3175000"/>
          </a:xfrm>
        </p:spPr>
        <p:txBody>
          <a:bodyPr/>
          <a:lstStyle/>
          <a:p>
            <a:pPr eaLnBrk="1" hangingPunct="1">
              <a:lnSpc>
                <a:spcPct val="150000"/>
              </a:lnSpc>
              <a:spcBef>
                <a:spcPct val="0"/>
              </a:spcBef>
              <a:buFont typeface="Wingdings 2" pitchFamily="18" charset="2"/>
              <a:buNone/>
            </a:pPr>
            <a:r>
              <a:rPr sz="2800" smtClean="0"/>
              <a:t>  超声心动图是评定左室舒张功效主要伎俩，但其评价指标复杂，临床应用时常存在许多误区，今天与大家交流分享是</a:t>
            </a:r>
            <a:r>
              <a:rPr lang="en-US" altLang="zh-CN" sz="2800" smtClean="0"/>
              <a:t>----</a:t>
            </a:r>
            <a:r>
              <a:rPr sz="2800" smtClean="0">
                <a:solidFill>
                  <a:srgbClr val="FF0000"/>
                </a:solidFill>
              </a:rPr>
              <a:t>超声心动图评定左室舒张功效</a:t>
            </a:r>
            <a:r>
              <a:rPr smtClean="0"/>
              <a:t>。</a:t>
            </a:r>
          </a:p>
          <a:p>
            <a:pPr eaLnBrk="1" hangingPunct="1">
              <a:buFont typeface="Wingdings 2" pitchFamily="18" charset="2"/>
              <a:buNone/>
            </a:pPr>
            <a:endParaRPr smtClean="0"/>
          </a:p>
        </p:txBody>
      </p:sp>
      <p:sp>
        <p:nvSpPr>
          <p:cNvPr id="9219" name="TextBox 9218"/>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9220" name="TextBox 9219"/>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第4页</a:t>
            </a:r>
          </a:p>
        </p:txBody>
      </p:sp>
    </p:spTree>
    <p:custDataLst>
      <p:tags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
          <p:cNvSpPr>
            <a:spLocks noGrp="1" noChangeArrowheads="1"/>
          </p:cNvSpPr>
          <p:nvPr>
            <p:ph type="title"/>
          </p:nvPr>
        </p:nvSpPr>
        <p:spPr>
          <a:xfrm>
            <a:off x="1019175" y="520700"/>
            <a:ext cx="7105650" cy="584200"/>
          </a:xfrm>
        </p:spPr>
        <p:txBody>
          <a:bodyPr anchor="ctr"/>
          <a:lstStyle/>
          <a:p>
            <a:pPr eaLnBrk="1" hangingPunct="1"/>
            <a:r>
              <a:rPr lang="zh-CN" altLang="en-US" sz="3600" smtClean="0"/>
              <a:t>一. 舒张功效障碍常见病因</a:t>
            </a:r>
          </a:p>
        </p:txBody>
      </p:sp>
      <p:sp>
        <p:nvSpPr>
          <p:cNvPr id="10243" name="内容占位符 2"/>
          <p:cNvSpPr>
            <a:spLocks noGrp="1" noChangeArrowheads="1"/>
          </p:cNvSpPr>
          <p:nvPr>
            <p:ph idx="1"/>
          </p:nvPr>
        </p:nvSpPr>
        <p:spPr>
          <a:xfrm>
            <a:off x="160338" y="1600200"/>
            <a:ext cx="8639175" cy="4525963"/>
          </a:xfrm>
        </p:spPr>
        <p:txBody>
          <a:bodyPr/>
          <a:lstStyle/>
          <a:p>
            <a:pPr eaLnBrk="1" hangingPunct="1">
              <a:lnSpc>
                <a:spcPct val="150000"/>
              </a:lnSpc>
              <a:spcBef>
                <a:spcPct val="0"/>
              </a:spcBef>
              <a:buFont typeface="Wingdings 2" pitchFamily="18" charset="2"/>
              <a:buNone/>
            </a:pPr>
            <a:r>
              <a:rPr smtClean="0"/>
              <a:t>  舒张功效障碍常发生于年纪较大患者，女性发病率高于男性，最常发生于高血压，尤其是有严重心肌肥厚患者。</a:t>
            </a:r>
          </a:p>
          <a:p>
            <a:pPr eaLnBrk="1" hangingPunct="1">
              <a:lnSpc>
                <a:spcPct val="150000"/>
              </a:lnSpc>
              <a:spcBef>
                <a:spcPct val="0"/>
              </a:spcBef>
              <a:buFont typeface="Wingdings 2" pitchFamily="18" charset="2"/>
              <a:buNone/>
            </a:pPr>
            <a:endParaRPr lang="en-US" altLang="zh-CN" smtClean="0"/>
          </a:p>
          <a:p>
            <a:pPr eaLnBrk="1" hangingPunct="1">
              <a:lnSpc>
                <a:spcPct val="150000"/>
              </a:lnSpc>
              <a:spcBef>
                <a:spcPct val="0"/>
              </a:spcBef>
              <a:buFont typeface="Wingdings 2" pitchFamily="18" charset="2"/>
              <a:buNone/>
            </a:pPr>
            <a:r>
              <a:rPr smtClean="0"/>
              <a:t> 还见于缺血性心肌病、肥厚性心肌病、糖尿病性心肌病、心内膜弹力纤维增生症，限制性和浸润性心肌病、肥胖等。</a:t>
            </a:r>
          </a:p>
          <a:p>
            <a:pPr eaLnBrk="1" hangingPunct="1">
              <a:lnSpc>
                <a:spcPct val="150000"/>
              </a:lnSpc>
              <a:spcBef>
                <a:spcPct val="0"/>
              </a:spcBef>
              <a:buFont typeface="Wingdings 2" pitchFamily="18" charset="2"/>
              <a:buNone/>
            </a:pPr>
            <a:endParaRPr lang="en-US" altLang="zh-CN" smtClean="0"/>
          </a:p>
          <a:p>
            <a:pPr eaLnBrk="1" hangingPunct="1">
              <a:lnSpc>
                <a:spcPct val="150000"/>
              </a:lnSpc>
              <a:spcBef>
                <a:spcPct val="0"/>
              </a:spcBef>
              <a:buFont typeface="Wingdings 2" pitchFamily="18" charset="2"/>
              <a:buNone/>
            </a:pPr>
            <a:r>
              <a:rPr smtClean="0"/>
              <a:t> 房颤、肺部感染、肾功效不全、贫血等常会加重舒张功效不全。</a:t>
            </a:r>
          </a:p>
        </p:txBody>
      </p:sp>
      <p:sp>
        <p:nvSpPr>
          <p:cNvPr id="10244" name="TextBox 1024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0245" name="TextBox 1024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第5页</a:t>
            </a: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876300"/>
            <a:ext cx="8229600" cy="5249863"/>
          </a:xfrm>
        </p:spPr>
        <p:txBody>
          <a:bodyPr rtlCol="0"/>
          <a:lstStyle/>
          <a:p>
            <a:pPr marL="342900" indent="-342900" eaLnBrk="1" fontAlgn="auto" hangingPunct="1">
              <a:lnSpc>
                <a:spcPct val="150000"/>
              </a:lnSpc>
              <a:spcBef>
                <a:spcPct val="0"/>
              </a:spcBef>
              <a:spcAft>
                <a:spcPct val="0"/>
              </a:spcAft>
              <a:buClrTx/>
              <a:buSzTx/>
              <a:buFont typeface="Arial" pitchFamily="34" charset="0"/>
              <a:buChar char="•"/>
              <a:defRPr/>
            </a:pPr>
            <a:r>
              <a:rPr lang="en-US" sz="2800" smtClean="0">
                <a:latin typeface="+mn-lt"/>
              </a:rPr>
              <a:t>   HFmrEF</a:t>
            </a:r>
            <a:r>
              <a:rPr sz="2800" err="1" smtClean="0">
                <a:latin typeface="+mn-lt"/>
              </a:rPr>
              <a:t>和</a:t>
            </a:r>
            <a:r>
              <a:rPr lang="en-US" sz="2800" err="1" smtClean="0">
                <a:latin typeface="+mn-lt"/>
              </a:rPr>
              <a:t>HFpEF</a:t>
            </a:r>
            <a:r>
              <a:rPr sz="2800" err="1" smtClean="0">
                <a:latin typeface="+mn-lt"/>
              </a:rPr>
              <a:t>临床表现与</a:t>
            </a:r>
            <a:r>
              <a:rPr lang="en-US" sz="2800" err="1" smtClean="0">
                <a:latin typeface="+mn-lt"/>
              </a:rPr>
              <a:t>HFrEF</a:t>
            </a:r>
            <a:r>
              <a:rPr sz="2800" err="1" smtClean="0">
                <a:latin typeface="+mn-lt"/>
              </a:rPr>
              <a:t>一致，主要是体循环及肺循环淤血症状及体征。在治疗上，当前医学表明，还没有一个治疗能令人信服地证实其可降低</a:t>
            </a:r>
            <a:r>
              <a:rPr lang="en-US" sz="2800" err="1" smtClean="0">
                <a:latin typeface="+mn-lt"/>
              </a:rPr>
              <a:t>HFpEF</a:t>
            </a:r>
            <a:r>
              <a:rPr sz="2800" err="1" smtClean="0">
                <a:latin typeface="+mn-lt"/>
              </a:rPr>
              <a:t>和</a:t>
            </a:r>
            <a:r>
              <a:rPr lang="en-US" sz="2800" err="1" smtClean="0">
                <a:latin typeface="+mn-lt"/>
              </a:rPr>
              <a:t>HFmrEF</a:t>
            </a:r>
            <a:r>
              <a:rPr sz="2800" err="1" smtClean="0">
                <a:latin typeface="+mn-lt"/>
              </a:rPr>
              <a:t>患者发病率和死亡率。</a:t>
            </a:r>
            <a:endParaRPr lang="en-US" altLang="zh-CN" sz="2800"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sz="2800" smtClean="0">
                <a:latin typeface="+mn-lt"/>
              </a:rPr>
              <a:t>   假如能够早期识别舒张功效不全，并能给予相对准确分级，对于临床诊治有更大指导意义。</a:t>
            </a:r>
          </a:p>
          <a:p>
            <a:pPr marL="342900" indent="-342900" eaLnBrk="1" fontAlgn="auto" hangingPunct="1">
              <a:lnSpc>
                <a:spcPct val="150000"/>
              </a:lnSpc>
              <a:spcBef>
                <a:spcPct val="0"/>
              </a:spcBef>
              <a:spcAft>
                <a:spcPct val="0"/>
              </a:spcAft>
              <a:buClrTx/>
              <a:buSzTx/>
              <a:buFont typeface="Arial" pitchFamily="34" charset="0"/>
              <a:buChar char="•"/>
              <a:defRPr/>
            </a:pPr>
            <a:endParaRPr sz="2800" smtClean="0">
              <a:latin typeface="+mn-lt"/>
            </a:endParaRPr>
          </a:p>
        </p:txBody>
      </p:sp>
      <p:sp>
        <p:nvSpPr>
          <p:cNvPr id="4" name="TextBox 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5" name="TextBox 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第6页</a:t>
            </a:r>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标题 1"/>
          <p:cNvSpPr>
            <a:spLocks noGrp="1" noChangeArrowheads="1"/>
          </p:cNvSpPr>
          <p:nvPr>
            <p:ph type="title"/>
          </p:nvPr>
        </p:nvSpPr>
        <p:spPr>
          <a:xfrm>
            <a:off x="457200" y="473075"/>
            <a:ext cx="8229600" cy="868363"/>
          </a:xfrm>
        </p:spPr>
        <p:txBody>
          <a:bodyPr anchor="ctr"/>
          <a:lstStyle/>
          <a:p>
            <a:pPr algn="ctr" eaLnBrk="1" hangingPunct="1"/>
            <a:r>
              <a:rPr lang="zh-CN" altLang="en-US" sz="3600" smtClean="0"/>
              <a:t>二. 舒张功效障碍病理生理</a:t>
            </a:r>
          </a:p>
        </p:txBody>
      </p:sp>
      <p:sp>
        <p:nvSpPr>
          <p:cNvPr id="3" name="内容占位符 2"/>
          <p:cNvSpPr>
            <a:spLocks noGrp="1"/>
          </p:cNvSpPr>
          <p:nvPr>
            <p:ph idx="1"/>
          </p:nvPr>
        </p:nvSpPr>
        <p:spPr>
          <a:xfrm>
            <a:off x="457200" y="1341438"/>
            <a:ext cx="8229600" cy="5195887"/>
          </a:xfrm>
        </p:spPr>
        <p:txBody>
          <a:bodyPr rtlCol="0">
            <a:normAutofit fontScale="90000" lnSpcReduction="10000"/>
          </a:bodyPr>
          <a:lstStyle/>
          <a:p>
            <a:pPr marL="342900" indent="-342900" eaLnBrk="1" fontAlgn="auto" hangingPunct="1">
              <a:lnSpc>
                <a:spcPct val="150000"/>
              </a:lnSpc>
              <a:spcBef>
                <a:spcPct val="0"/>
              </a:spcBef>
              <a:spcAft>
                <a:spcPct val="0"/>
              </a:spcAft>
              <a:buClrTx/>
              <a:buSzTx/>
              <a:buFont typeface="Arial" pitchFamily="34" charset="0"/>
              <a:buChar char="•"/>
              <a:defRPr/>
            </a:pPr>
            <a:r>
              <a:rPr sz="2800" smtClean="0">
                <a:latin typeface="+mn-lt"/>
              </a:rPr>
              <a:t>    舒张功效由左室</a:t>
            </a:r>
            <a:r>
              <a:rPr sz="2800" err="1" smtClean="0">
                <a:solidFill>
                  <a:srgbClr val="FF0000"/>
                </a:solidFill>
                <a:latin typeface="+mn-lt"/>
              </a:rPr>
              <a:t>主动松弛性</a:t>
            </a:r>
            <a:r>
              <a:rPr sz="2800" smtClean="0">
                <a:latin typeface="+mn-lt"/>
              </a:rPr>
              <a:t>、</a:t>
            </a:r>
            <a:r>
              <a:rPr sz="2800" smtClean="0">
                <a:solidFill>
                  <a:srgbClr val="FF0000"/>
                </a:solidFill>
                <a:latin typeface="+mn-lt"/>
              </a:rPr>
              <a:t>左室顺应性</a:t>
            </a:r>
            <a:r>
              <a:rPr sz="2800" smtClean="0">
                <a:latin typeface="+mn-lt"/>
              </a:rPr>
              <a:t>及良好弹性势能三部分来实现。</a:t>
            </a:r>
            <a:endParaRPr lang="en-US" sz="2800"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sz="2800" smtClean="0">
                <a:latin typeface="+mn-lt"/>
              </a:rPr>
              <a:t>   松弛型为舒张期</a:t>
            </a:r>
            <a:r>
              <a:rPr sz="3100" smtClean="0">
                <a:solidFill>
                  <a:srgbClr val="FF0000"/>
                </a:solidFill>
                <a:latin typeface="+mn-lt"/>
              </a:rPr>
              <a:t>单位时间</a:t>
            </a:r>
            <a:r>
              <a:rPr sz="2800" smtClean="0">
                <a:latin typeface="+mn-lt"/>
              </a:rPr>
              <a:t>心腔内压力改变，松弛型发生于收缩期终止之后至舒张中期，是主动耗能过程，顺应性为</a:t>
            </a:r>
            <a:r>
              <a:rPr sz="2800" smtClean="0">
                <a:solidFill>
                  <a:srgbClr val="FF0000"/>
                </a:solidFill>
                <a:latin typeface="+mn-lt"/>
              </a:rPr>
              <a:t>单位容积</a:t>
            </a:r>
            <a:r>
              <a:rPr sz="2800" smtClean="0">
                <a:latin typeface="+mn-lt"/>
              </a:rPr>
              <a:t>改变引发压力改变，发生在舒张中晚期，代表左室扩张程度，是被动过程。</a:t>
            </a:r>
            <a:endParaRPr lang="en-US" altLang="zh-CN" sz="2800"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endParaRPr sz="2800"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sz="2800" smtClean="0">
                <a:latin typeface="+mn-lt"/>
              </a:rPr>
              <a:t>   所以任何原因造成松弛迟缓、减低，弹性势能及左室顺应性减低均可造成舒张功效障碍。</a:t>
            </a:r>
          </a:p>
          <a:p>
            <a:pPr marL="342900" indent="-342900" eaLnBrk="1" fontAlgn="auto" hangingPunct="1">
              <a:lnSpc>
                <a:spcPct val="150000"/>
              </a:lnSpc>
              <a:spcBef>
                <a:spcPct val="0"/>
              </a:spcBef>
              <a:spcAft>
                <a:spcPct val="0"/>
              </a:spcAft>
              <a:buClrTx/>
              <a:buSzTx/>
              <a:buFont typeface="Arial" pitchFamily="34" charset="0"/>
              <a:buChar char="•"/>
              <a:defRPr/>
            </a:pPr>
            <a:endParaRPr lang="en-US" altLang="zh-CN" sz="2800" smtClean="0">
              <a:latin typeface="+mn-lt"/>
            </a:endParaRPr>
          </a:p>
        </p:txBody>
      </p:sp>
      <p:sp>
        <p:nvSpPr>
          <p:cNvPr id="12291" name="TextBox 12290"/>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2292" name="TextBox 12291"/>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第7页</a:t>
            </a:r>
          </a:p>
        </p:txBody>
      </p:sp>
    </p:spTree>
    <p:custDataLst>
      <p:tags r:id="rId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内容占位符 2"/>
          <p:cNvSpPr>
            <a:spLocks noGrp="1" noChangeArrowheads="1"/>
          </p:cNvSpPr>
          <p:nvPr>
            <p:ph idx="1"/>
          </p:nvPr>
        </p:nvSpPr>
        <p:spPr>
          <a:xfrm>
            <a:off x="457200" y="428625"/>
            <a:ext cx="8229600" cy="5697538"/>
          </a:xfrm>
        </p:spPr>
        <p:txBody>
          <a:bodyPr/>
          <a:lstStyle/>
          <a:p>
            <a:pPr eaLnBrk="1" hangingPunct="1">
              <a:lnSpc>
                <a:spcPct val="150000"/>
              </a:lnSpc>
              <a:spcBef>
                <a:spcPct val="0"/>
              </a:spcBef>
              <a:buFont typeface="Wingdings 2" pitchFamily="18" charset="2"/>
              <a:buNone/>
            </a:pPr>
            <a:r>
              <a:rPr smtClean="0"/>
              <a:t>心室舒张弹性势能主要来自于心室收缩，心室收缩越好，舒张势能越大。</a:t>
            </a:r>
          </a:p>
          <a:p>
            <a:pPr eaLnBrk="1" hangingPunct="1">
              <a:lnSpc>
                <a:spcPct val="150000"/>
              </a:lnSpc>
              <a:spcBef>
                <a:spcPct val="0"/>
              </a:spcBef>
              <a:buFont typeface="Wingdings 2" pitchFamily="18" charset="2"/>
              <a:buNone/>
            </a:pPr>
            <a:endParaRPr lang="en-US" altLang="zh-CN" smtClean="0"/>
          </a:p>
          <a:p>
            <a:pPr eaLnBrk="1" hangingPunct="1">
              <a:lnSpc>
                <a:spcPct val="150000"/>
              </a:lnSpc>
              <a:spcBef>
                <a:spcPct val="0"/>
              </a:spcBef>
              <a:buFont typeface="Wingdings 2" pitchFamily="18" charset="2"/>
              <a:buNone/>
            </a:pPr>
            <a:r>
              <a:rPr smtClean="0"/>
              <a:t>舒张功效障碍引发主要生理改变是充盈压升高。当平均肺毛细血管楔压（</a:t>
            </a:r>
            <a:r>
              <a:rPr lang="en-US" altLang="zh-CN" smtClean="0"/>
              <a:t>PCWP</a:t>
            </a:r>
            <a:r>
              <a:rPr smtClean="0"/>
              <a:t>）＞</a:t>
            </a:r>
            <a:r>
              <a:rPr lang="en-US" altLang="zh-CN" smtClean="0"/>
              <a:t>12mmHg</a:t>
            </a:r>
            <a:r>
              <a:rPr smtClean="0"/>
              <a:t>或当左室舒张末期压（</a:t>
            </a:r>
            <a:r>
              <a:rPr lang="en-US" altLang="zh-CN" smtClean="0"/>
              <a:t>LVEDP</a:t>
            </a:r>
            <a:r>
              <a:rPr smtClean="0"/>
              <a:t>）＞</a:t>
            </a:r>
            <a:r>
              <a:rPr lang="en-US" altLang="zh-CN" smtClean="0"/>
              <a:t>16mmHg</a:t>
            </a:r>
            <a:r>
              <a:rPr smtClean="0"/>
              <a:t>时，可视为充盈压增高。</a:t>
            </a:r>
          </a:p>
          <a:p>
            <a:pPr eaLnBrk="1" hangingPunct="1">
              <a:lnSpc>
                <a:spcPct val="150000"/>
              </a:lnSpc>
              <a:spcBef>
                <a:spcPct val="0"/>
              </a:spcBef>
              <a:buFont typeface="Wingdings 2" pitchFamily="18" charset="2"/>
              <a:buNone/>
            </a:pPr>
            <a:endParaRPr lang="en-US" altLang="zh-CN" smtClean="0"/>
          </a:p>
          <a:p>
            <a:pPr eaLnBrk="1" hangingPunct="1">
              <a:lnSpc>
                <a:spcPct val="150000"/>
              </a:lnSpc>
              <a:spcBef>
                <a:spcPct val="0"/>
              </a:spcBef>
              <a:buFont typeface="Wingdings 2" pitchFamily="18" charset="2"/>
              <a:buNone/>
            </a:pPr>
            <a:r>
              <a:rPr smtClean="0"/>
              <a:t>假如没有肺部疾病，肺动脉压力增加通常提醒</a:t>
            </a:r>
            <a:r>
              <a:rPr lang="en-US" altLang="zh-CN" smtClean="0"/>
              <a:t>LV</a:t>
            </a:r>
            <a:r>
              <a:rPr smtClean="0"/>
              <a:t>充盈压增加。肺动脉舒张压与有创性测量平均肺动脉楔压相关性良好。</a:t>
            </a:r>
          </a:p>
          <a:p>
            <a:pPr eaLnBrk="1" hangingPunct="1">
              <a:lnSpc>
                <a:spcPct val="150000"/>
              </a:lnSpc>
              <a:spcBef>
                <a:spcPct val="0"/>
              </a:spcBef>
              <a:buFont typeface="Wingdings 2" pitchFamily="18" charset="2"/>
              <a:buNone/>
            </a:pPr>
            <a:endParaRPr smtClean="0"/>
          </a:p>
        </p:txBody>
      </p:sp>
      <p:sp>
        <p:nvSpPr>
          <p:cNvPr id="13315" name="TextBox 13314"/>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3316" name="TextBox 13315"/>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第8页</a:t>
            </a:r>
          </a:p>
        </p:txBody>
      </p:sp>
    </p:spTree>
    <p:custDataLst>
      <p:tags r:id="rId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a:spLocks noGrp="1" noChangeArrowheads="1"/>
          </p:cNvSpPr>
          <p:nvPr>
            <p:ph type="title"/>
          </p:nvPr>
        </p:nvSpPr>
        <p:spPr>
          <a:xfrm>
            <a:off x="990600" y="577850"/>
            <a:ext cx="7105650" cy="584200"/>
          </a:xfrm>
        </p:spPr>
        <p:txBody>
          <a:bodyPr anchor="ctr"/>
          <a:lstStyle/>
          <a:p>
            <a:pPr algn="ctr" eaLnBrk="1" hangingPunct="1">
              <a:lnSpc>
                <a:spcPct val="100000"/>
              </a:lnSpc>
            </a:pPr>
            <a:r>
              <a:rPr lang="zh-CN" altLang="en-US" sz="3600" smtClean="0">
                <a:solidFill>
                  <a:schemeClr val="tx1"/>
                </a:solidFill>
                <a:latin typeface="Arial" pitchFamily="34" charset="0"/>
              </a:rPr>
              <a:t>三. 舒张功效评定时应注意标准</a:t>
            </a:r>
            <a:endParaRPr lang="zh-CN" altLang="en-US" sz="3600" b="0" smtClean="0">
              <a:solidFill>
                <a:schemeClr val="tx1"/>
              </a:solidFill>
              <a:latin typeface="Arial" pitchFamily="34" charset="0"/>
            </a:endParaRPr>
          </a:p>
        </p:txBody>
      </p:sp>
      <p:sp>
        <p:nvSpPr>
          <p:cNvPr id="16387" name="内容占位符 2"/>
          <p:cNvSpPr>
            <a:spLocks noGrp="1" noChangeArrowheads="1"/>
          </p:cNvSpPr>
          <p:nvPr>
            <p:ph idx="1"/>
          </p:nvPr>
        </p:nvSpPr>
        <p:spPr>
          <a:xfrm>
            <a:off x="258763" y="1600200"/>
            <a:ext cx="8569325" cy="4525963"/>
          </a:xfrm>
        </p:spPr>
        <p:txBody>
          <a:bodyPr>
            <a:normAutofit fontScale="92500" lnSpcReduction="20000"/>
          </a:bodyPr>
          <a:lstStyle/>
          <a:p>
            <a:pPr eaLnBrk="1" hangingPunct="1">
              <a:lnSpc>
                <a:spcPct val="150000"/>
              </a:lnSpc>
              <a:spcBef>
                <a:spcPct val="0"/>
              </a:spcBef>
              <a:defRPr/>
            </a:pPr>
            <a:r>
              <a:rPr smtClean="0"/>
              <a:t>  左室舒张功效障碍患者常继发于心脏结构异常。</a:t>
            </a:r>
            <a:endParaRPr lang="en-US" smtClean="0"/>
          </a:p>
          <a:p>
            <a:pPr eaLnBrk="1" hangingPunct="1">
              <a:lnSpc>
                <a:spcPct val="150000"/>
              </a:lnSpc>
              <a:spcBef>
                <a:spcPct val="0"/>
              </a:spcBef>
              <a:defRPr/>
            </a:pPr>
            <a:r>
              <a:rPr smtClean="0"/>
              <a:t>  </a:t>
            </a:r>
            <a:endParaRPr lang="en-US" altLang="zh-CN" smtClean="0"/>
          </a:p>
          <a:p>
            <a:pPr eaLnBrk="1" hangingPunct="1">
              <a:lnSpc>
                <a:spcPct val="150000"/>
              </a:lnSpc>
              <a:spcBef>
                <a:spcPct val="0"/>
              </a:spcBef>
              <a:defRPr/>
            </a:pPr>
            <a:r>
              <a:rPr smtClean="0"/>
              <a:t> 对于一个生命体征、二维及多普勒参数均正常患者，左室充盈压评定流程对其意义不大。</a:t>
            </a:r>
          </a:p>
          <a:p>
            <a:pPr eaLnBrk="1" hangingPunct="1">
              <a:lnSpc>
                <a:spcPct val="150000"/>
              </a:lnSpc>
              <a:spcBef>
                <a:spcPct val="0"/>
              </a:spcBef>
              <a:buFont typeface="Wingdings 2" pitchFamily="18" charset="2"/>
              <a:buNone/>
              <a:defRPr/>
            </a:pPr>
            <a:endParaRPr smtClean="0"/>
          </a:p>
          <a:p>
            <a:pPr eaLnBrk="1" hangingPunct="1">
              <a:lnSpc>
                <a:spcPct val="150000"/>
              </a:lnSpc>
              <a:spcBef>
                <a:spcPct val="0"/>
              </a:spcBef>
              <a:buFont typeface="Wingdings 2" pitchFamily="18" charset="2"/>
              <a:buNone/>
              <a:defRPr/>
            </a:pPr>
            <a:endParaRPr lang="en-US" altLang="zh-CN" smtClean="0"/>
          </a:p>
          <a:p>
            <a:pPr eaLnBrk="1" hangingPunct="1">
              <a:lnSpc>
                <a:spcPct val="150000"/>
              </a:lnSpc>
              <a:spcBef>
                <a:spcPct val="0"/>
              </a:spcBef>
              <a:buFont typeface="Wingdings 2" pitchFamily="18" charset="2"/>
              <a:buNone/>
              <a:defRPr/>
            </a:pPr>
            <a:r>
              <a:rPr smtClean="0"/>
              <a:t> 超声心动图评定舒张功效时首先应常规采集各房室腔径大小及室壁厚度、血流多普勒参数、左室射血分数、左房容积等。</a:t>
            </a:r>
            <a:endParaRPr lang="en-US" altLang="zh-CN" smtClean="0"/>
          </a:p>
          <a:p>
            <a:pPr eaLnBrk="1" hangingPunct="1">
              <a:lnSpc>
                <a:spcPct val="150000"/>
              </a:lnSpc>
              <a:spcBef>
                <a:spcPct val="0"/>
              </a:spcBef>
              <a:buFont typeface="Wingdings 2" pitchFamily="18" charset="2"/>
              <a:buNone/>
              <a:defRPr/>
            </a:pPr>
            <a:endParaRPr smtClean="0"/>
          </a:p>
          <a:p>
            <a:pPr eaLnBrk="1" hangingPunct="1">
              <a:lnSpc>
                <a:spcPct val="150000"/>
              </a:lnSpc>
              <a:spcBef>
                <a:spcPct val="0"/>
              </a:spcBef>
              <a:buFont typeface="Wingdings 2" pitchFamily="18" charset="2"/>
              <a:buNone/>
              <a:defRPr/>
            </a:pPr>
            <a:r>
              <a:rPr smtClean="0"/>
              <a:t>  </a:t>
            </a:r>
            <a:endParaRPr lang="en-US" altLang="zh-CN" smtClean="0"/>
          </a:p>
        </p:txBody>
      </p:sp>
      <p:sp>
        <p:nvSpPr>
          <p:cNvPr id="16388" name="TextBox 16387"/>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6389" name="TextBox 16388"/>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第9页</a:t>
            </a:r>
          </a:p>
        </p:txBody>
      </p:sp>
    </p:spTree>
    <p:custDataLst>
      <p:tags r:id="rId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857250"/>
            <a:ext cx="8229600" cy="5268913"/>
          </a:xfrm>
        </p:spPr>
        <p:txBody>
          <a:bodyPr rtlCol="0"/>
          <a:lstStyle/>
          <a:p>
            <a:pPr marL="342900" indent="-342900" eaLnBrk="1" fontAlgn="auto" hangingPunct="1">
              <a:lnSpc>
                <a:spcPct val="150000"/>
              </a:lnSpc>
              <a:spcBef>
                <a:spcPct val="0"/>
              </a:spcBef>
              <a:spcAft>
                <a:spcPct val="0"/>
              </a:spcAft>
              <a:buClrTx/>
              <a:buSzTx/>
              <a:buFont typeface="Arial" pitchFamily="34" charset="0"/>
              <a:buChar char="•"/>
              <a:defRPr/>
            </a:pPr>
            <a:r>
              <a:rPr smtClean="0">
                <a:latin typeface="+mn-lt"/>
              </a:rPr>
              <a:t> 其次在应用舒张功效相关指标时，要注意考虑患者年纪原因。二尖瓣</a:t>
            </a:r>
            <a:r>
              <a:rPr lang="en-US" smtClean="0">
                <a:latin typeface="+mn-lt"/>
              </a:rPr>
              <a:t>E/A</a:t>
            </a:r>
            <a:r>
              <a:rPr smtClean="0">
                <a:latin typeface="+mn-lt"/>
              </a:rPr>
              <a:t>比值以及</a:t>
            </a:r>
            <a:r>
              <a:rPr lang="en-US" smtClean="0">
                <a:latin typeface="+mn-lt"/>
              </a:rPr>
              <a:t>e</a:t>
            </a:r>
            <a:r>
              <a:rPr smtClean="0">
                <a:latin typeface="+mn-lt"/>
              </a:rPr>
              <a:t>’对年纪依赖性较强，而</a:t>
            </a:r>
            <a:r>
              <a:rPr lang="en-US" smtClean="0">
                <a:latin typeface="+mn-lt"/>
              </a:rPr>
              <a:t>E/e</a:t>
            </a:r>
            <a:r>
              <a:rPr smtClean="0">
                <a:latin typeface="+mn-lt"/>
              </a:rPr>
              <a:t>’对年纪依赖性较低。对于老年人，注意选择适当诊疗指标。</a:t>
            </a:r>
            <a:endParaRPr lang="en-US" altLang="zh-CN"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endParaRPr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smtClean="0">
                <a:latin typeface="+mn-lt"/>
              </a:rPr>
              <a:t> 最终，在评定舒张功效时，要综合考虑各个指标，普通选择操作性强、可重复性、图像质量好指标。</a:t>
            </a:r>
            <a:endParaRPr lang="en-US" altLang="zh-CN"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endParaRPr smtClean="0">
              <a:latin typeface="+mn-lt"/>
            </a:endParaRPr>
          </a:p>
        </p:txBody>
      </p:sp>
      <p:sp>
        <p:nvSpPr>
          <p:cNvPr id="4" name="TextBox 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5" name="TextBox 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第10页</a:t>
            </a:r>
          </a:p>
        </p:txBody>
      </p:sp>
    </p:spTree>
    <p:custDataLst>
      <p:tags r:id="rId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1160463"/>
            <a:ext cx="8229600" cy="4965700"/>
          </a:xfrm>
        </p:spPr>
        <p:txBody>
          <a:bodyPr/>
          <a:lstStyle/>
          <a:p>
            <a:pPr marL="342900" indent="-342900" eaLnBrk="1" fontAlgn="auto" hangingPunct="1">
              <a:lnSpc>
                <a:spcPct val="150000"/>
              </a:lnSpc>
              <a:spcBef>
                <a:spcPct val="0"/>
              </a:spcBef>
              <a:spcAft>
                <a:spcPct val="0"/>
              </a:spcAft>
              <a:buClrTx/>
              <a:buSzTx/>
              <a:buFont typeface="Arial" pitchFamily="34" charset="0"/>
              <a:buChar char="•"/>
              <a:defRPr/>
            </a:pPr>
            <a:r>
              <a:rPr smtClean="0">
                <a:sym typeface="+mn-ea"/>
              </a:rPr>
              <a:t> 单个指标正常不足以表明舒张功效正常，一样，单个指标异常亦不足以诊疗舒张功效异常。</a:t>
            </a:r>
          </a:p>
          <a:p>
            <a:pPr marL="342900" indent="-342900" eaLnBrk="1" fontAlgn="auto" hangingPunct="1">
              <a:lnSpc>
                <a:spcPct val="150000"/>
              </a:lnSpc>
              <a:spcBef>
                <a:spcPct val="0"/>
              </a:spcBef>
              <a:spcAft>
                <a:spcPct val="0"/>
              </a:spcAft>
              <a:buClrTx/>
              <a:buSzTx/>
              <a:buFont typeface="Arial" pitchFamily="34" charset="0"/>
              <a:buChar char="•"/>
              <a:defRPr/>
            </a:pPr>
            <a:endParaRPr lang="en-US" altLang="zh-CN"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smtClean="0">
                <a:sym typeface="+mn-ea"/>
              </a:rPr>
              <a:t> 任何一个指标不可单独使用，需要基于临床及二维超声参数背景，得到两个或更多指标一致性，才能够充分评定舒张功效。</a:t>
            </a:r>
            <a:endParaRPr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endParaRPr smtClean="0">
              <a:latin typeface="+mn-lt"/>
            </a:endParaRPr>
          </a:p>
          <a:p>
            <a:pPr eaLnBrk="1" fontAlgn="auto" hangingPunct="1">
              <a:defRPr/>
            </a:pPr>
            <a:endParaRPr noProof="1"/>
          </a:p>
        </p:txBody>
      </p:sp>
      <p:sp>
        <p:nvSpPr>
          <p:cNvPr id="4" name="TextBox 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5" name="TextBox 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第11页</a:t>
            </a:r>
          </a:p>
        </p:txBody>
      </p:sp>
    </p:spTree>
    <p:custDataLst>
      <p:tags r:id="rId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019175" y="522288"/>
            <a:ext cx="7105650" cy="582612"/>
          </a:xfrm>
        </p:spPr>
        <p:txBody>
          <a:bodyPr rtlCol="0" anchor="ctr">
            <a:normAutofit fontScale="90000"/>
          </a:bodyPr>
          <a:lstStyle/>
          <a:p>
            <a:pPr algn="ctr" eaLnBrk="1" fontAlgn="auto" hangingPunct="1">
              <a:lnSpc>
                <a:spcPct val="100000"/>
              </a:lnSpc>
              <a:spcAft>
                <a:spcPct val="0"/>
              </a:spcAft>
              <a:defRPr/>
            </a:pPr>
            <a:r>
              <a:rPr lang="zh-CN" altLang="en-US" sz="3600" noProof="1">
                <a:solidFill>
                  <a:schemeClr val="tx1"/>
                </a:solidFill>
                <a:latin typeface="+mj-lt"/>
              </a:rPr>
              <a:t>四. </a:t>
            </a:r>
            <a:r>
              <a:rPr lang="zh-CN" altLang="en-US" sz="3600" noProof="1" smtClean="0">
                <a:solidFill>
                  <a:schemeClr val="tx1"/>
                </a:solidFill>
                <a:latin typeface="+mj-lt"/>
              </a:rPr>
              <a:t>评定舒张</a:t>
            </a:r>
            <a:r>
              <a:rPr lang="zh-CN" altLang="en-US" sz="3600" noProof="1">
                <a:solidFill>
                  <a:schemeClr val="tx1"/>
                </a:solidFill>
                <a:latin typeface="+mj-lt"/>
              </a:rPr>
              <a:t>功效指标临床意义及限制性</a:t>
            </a:r>
            <a:endParaRPr lang="zh-CN" altLang="en-US" sz="3600" b="0" smtClean="0">
              <a:solidFill>
                <a:schemeClr val="tx1"/>
              </a:solidFill>
              <a:latin typeface="+mj-lt"/>
            </a:endParaRPr>
          </a:p>
        </p:txBody>
      </p:sp>
      <p:sp>
        <p:nvSpPr>
          <p:cNvPr id="3" name="内容占位符 2"/>
          <p:cNvSpPr>
            <a:spLocks noGrp="1"/>
          </p:cNvSpPr>
          <p:nvPr>
            <p:ph idx="1"/>
          </p:nvPr>
        </p:nvSpPr>
        <p:spPr>
          <a:xfrm>
            <a:off x="404813" y="1841500"/>
            <a:ext cx="7983537" cy="4565650"/>
          </a:xfrm>
        </p:spPr>
        <p:txBody>
          <a:bodyPr rtlCol="0">
            <a:normAutofit fontScale="92500" lnSpcReduction="10000"/>
          </a:bodyPr>
          <a:lstStyle/>
          <a:p>
            <a:pPr marL="342900" indent="-342900" eaLnBrk="1" fontAlgn="auto" hangingPunct="1">
              <a:lnSpc>
                <a:spcPct val="150000"/>
              </a:lnSpc>
              <a:spcBef>
                <a:spcPct val="0"/>
              </a:spcBef>
              <a:spcAft>
                <a:spcPct val="0"/>
              </a:spcAft>
              <a:buClrTx/>
              <a:buSzTx/>
              <a:buFont typeface="Arial" pitchFamily="34" charset="0"/>
              <a:buChar char="•"/>
              <a:defRPr/>
            </a:pPr>
            <a:r>
              <a:rPr lang="en-US" sz="2800" smtClean="0">
                <a:solidFill>
                  <a:srgbClr val="FF0000"/>
                </a:solidFill>
                <a:latin typeface="+mn-lt"/>
              </a:rPr>
              <a:t>1. E/A</a:t>
            </a:r>
            <a:r>
              <a:rPr sz="2800" err="1" smtClean="0">
                <a:solidFill>
                  <a:srgbClr val="FF0000"/>
                </a:solidFill>
                <a:latin typeface="+mn-lt"/>
              </a:rPr>
              <a:t>比值：</a:t>
            </a:r>
            <a:r>
              <a:rPr sz="2800" smtClean="0">
                <a:solidFill>
                  <a:schemeClr val="accent5"/>
                </a:solidFill>
                <a:latin typeface="+mn-lt"/>
              </a:rPr>
              <a:t>即二尖瓣前向血流</a:t>
            </a:r>
            <a:r>
              <a:rPr lang="en-US" altLang="zh-CN" sz="2800" smtClean="0">
                <a:solidFill>
                  <a:schemeClr val="accent5"/>
                </a:solidFill>
                <a:latin typeface="+mn-lt"/>
              </a:rPr>
              <a:t>E</a:t>
            </a:r>
            <a:r>
              <a:rPr sz="2800" smtClean="0">
                <a:solidFill>
                  <a:schemeClr val="accent5"/>
                </a:solidFill>
                <a:latin typeface="+mn-lt"/>
              </a:rPr>
              <a:t>峰（快速舒张期）与</a:t>
            </a:r>
            <a:r>
              <a:rPr lang="en-US" altLang="zh-CN" sz="2800" smtClean="0">
                <a:solidFill>
                  <a:schemeClr val="accent5"/>
                </a:solidFill>
                <a:latin typeface="+mn-lt"/>
              </a:rPr>
              <a:t>A</a:t>
            </a:r>
            <a:r>
              <a:rPr sz="2800" smtClean="0">
                <a:solidFill>
                  <a:schemeClr val="accent5"/>
                </a:solidFill>
                <a:latin typeface="+mn-lt"/>
              </a:rPr>
              <a:t>峰（心房收缩期即舒张晚期）</a:t>
            </a:r>
            <a:endParaRPr sz="2800" smtClean="0">
              <a:solidFill>
                <a:srgbClr val="7030A0"/>
              </a:solidFill>
              <a:latin typeface="+mn-lt"/>
            </a:endParaRPr>
          </a:p>
          <a:p>
            <a:pPr marL="342900" indent="-342900" eaLnBrk="1" fontAlgn="auto" hangingPunct="1">
              <a:lnSpc>
                <a:spcPct val="150000"/>
              </a:lnSpc>
              <a:spcBef>
                <a:spcPct val="0"/>
              </a:spcBef>
              <a:spcAft>
                <a:spcPct val="0"/>
              </a:spcAft>
              <a:buClrTx/>
              <a:buSzTx/>
              <a:defRPr/>
            </a:pPr>
            <a:r>
              <a:rPr smtClean="0">
                <a:latin typeface="+mn-lt"/>
              </a:rPr>
              <a:t>   二尖瓣口血流模式包含正常</a:t>
            </a:r>
            <a:r>
              <a:rPr lang="en-US" altLang="zh-CN" smtClean="0">
                <a:solidFill>
                  <a:schemeClr val="accent5"/>
                </a:solidFill>
                <a:latin typeface="+mn-lt"/>
              </a:rPr>
              <a:t>. </a:t>
            </a:r>
            <a:r>
              <a:rPr smtClean="0">
                <a:solidFill>
                  <a:schemeClr val="accent5"/>
                </a:solidFill>
                <a:latin typeface="+mn-lt"/>
              </a:rPr>
              <a:t>比值为</a:t>
            </a:r>
            <a:r>
              <a:rPr smtClean="0">
                <a:latin typeface="+mn-lt"/>
              </a:rPr>
              <a:t>（</a:t>
            </a:r>
            <a:r>
              <a:rPr lang="en-US" smtClean="0">
                <a:latin typeface="+mn-lt"/>
              </a:rPr>
              <a:t>1</a:t>
            </a:r>
            <a:r>
              <a:rPr smtClean="0">
                <a:latin typeface="+mn-lt"/>
              </a:rPr>
              <a:t>－</a:t>
            </a:r>
            <a:r>
              <a:rPr lang="en-US" smtClean="0">
                <a:latin typeface="+mn-lt"/>
              </a:rPr>
              <a:t>2</a:t>
            </a:r>
            <a:r>
              <a:rPr smtClean="0">
                <a:latin typeface="+mn-lt"/>
              </a:rPr>
              <a:t>）</a:t>
            </a:r>
            <a:endParaRPr lang="en-US"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err="1" smtClean="0">
                <a:latin typeface="+mn-lt"/>
              </a:rPr>
              <a:t>松弛功效障碍（</a:t>
            </a:r>
            <a:r>
              <a:rPr lang="en-US" altLang="zh-CN" err="1" smtClean="0">
                <a:solidFill>
                  <a:schemeClr val="accent5"/>
                </a:solidFill>
                <a:latin typeface="+mn-lt"/>
              </a:rPr>
              <a:t>E/A</a:t>
            </a:r>
            <a:r>
              <a:rPr lang="en-US" smtClean="0">
                <a:latin typeface="+mn-lt"/>
              </a:rPr>
              <a:t>&lt;1</a:t>
            </a:r>
            <a:r>
              <a:rPr smtClean="0">
                <a:latin typeface="+mn-lt"/>
              </a:rPr>
              <a:t>）</a:t>
            </a:r>
            <a:endParaRPr lang="en-US"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lang="en-US" err="1" smtClean="0">
                <a:latin typeface="+mn-lt"/>
              </a:rPr>
              <a:t>LV</a:t>
            </a:r>
            <a:r>
              <a:rPr err="1" smtClean="0">
                <a:latin typeface="+mn-lt"/>
              </a:rPr>
              <a:t>限制性充盈障碍（</a:t>
            </a:r>
            <a:r>
              <a:rPr lang="en-US" altLang="zh-CN" smtClean="0">
                <a:solidFill>
                  <a:schemeClr val="accent5"/>
                </a:solidFill>
                <a:latin typeface="+mn-lt"/>
              </a:rPr>
              <a:t>E/A</a:t>
            </a:r>
            <a:r>
              <a:rPr lang="en-US" smtClean="0">
                <a:latin typeface="+mn-lt"/>
              </a:rPr>
              <a:t>&gt;2</a:t>
            </a:r>
            <a:r>
              <a:rPr smtClean="0">
                <a:latin typeface="+mn-lt"/>
              </a:rPr>
              <a:t>）。</a:t>
            </a:r>
          </a:p>
          <a:p>
            <a:pPr marL="342900" indent="-342900" eaLnBrk="1" fontAlgn="auto" hangingPunct="1">
              <a:lnSpc>
                <a:spcPct val="150000"/>
              </a:lnSpc>
              <a:spcBef>
                <a:spcPct val="0"/>
              </a:spcBef>
              <a:spcAft>
                <a:spcPct val="0"/>
              </a:spcAft>
              <a:buClrTx/>
              <a:buSzTx/>
              <a:buFont typeface="Arial" pitchFamily="34" charset="0"/>
              <a:buChar char="•"/>
              <a:defRPr/>
            </a:pPr>
            <a:endParaRPr lang="en-US" altLang="zh-CN" smtClean="0">
              <a:latin typeface="+mn-lt"/>
            </a:endParaRPr>
          </a:p>
          <a:p>
            <a:pPr marL="342900" indent="-342900" eaLnBrk="1" fontAlgn="auto" hangingPunct="1">
              <a:lnSpc>
                <a:spcPct val="150000"/>
              </a:lnSpc>
              <a:spcBef>
                <a:spcPct val="0"/>
              </a:spcBef>
              <a:spcAft>
                <a:spcPct val="0"/>
              </a:spcAft>
              <a:buClrTx/>
              <a:buSzTx/>
              <a:buFont typeface="Arial" pitchFamily="34" charset="0"/>
              <a:buChar char="•"/>
              <a:defRPr/>
            </a:pPr>
            <a:r>
              <a:rPr lang="en-US" smtClean="0">
                <a:latin typeface="+mn-lt"/>
              </a:rPr>
              <a:t>E/A</a:t>
            </a:r>
            <a:r>
              <a:rPr smtClean="0">
                <a:latin typeface="+mn-lt"/>
              </a:rPr>
              <a:t>比值获取简单，含有可行性和可重复性，不过与左室舒张功效呈“</a:t>
            </a:r>
            <a:r>
              <a:rPr lang="en-US" smtClean="0">
                <a:latin typeface="+mn-lt"/>
              </a:rPr>
              <a:t>U</a:t>
            </a:r>
            <a:r>
              <a:rPr smtClean="0">
                <a:latin typeface="+mn-lt"/>
              </a:rPr>
              <a:t>”型关系，造成极难区分正常和假性正常化类型，尤其对于</a:t>
            </a:r>
            <a:r>
              <a:rPr lang="en-US" smtClean="0">
                <a:latin typeface="+mn-lt"/>
              </a:rPr>
              <a:t>LVEF</a:t>
            </a:r>
            <a:r>
              <a:rPr smtClean="0">
                <a:latin typeface="+mn-lt"/>
              </a:rPr>
              <a:t>正常且无其它变量时。</a:t>
            </a:r>
            <a:endParaRPr lang="en-US" altLang="zh-CN" smtClean="0">
              <a:latin typeface="+mn-lt"/>
            </a:endParaRPr>
          </a:p>
          <a:p>
            <a:pPr marL="342900" indent="-342900" eaLnBrk="1" fontAlgn="auto" hangingPunct="1">
              <a:lnSpc>
                <a:spcPct val="100000"/>
              </a:lnSpc>
              <a:spcBef>
                <a:spcPct val="20000"/>
              </a:spcBef>
              <a:spcAft>
                <a:spcPct val="0"/>
              </a:spcAft>
              <a:buClrTx/>
              <a:buSzTx/>
              <a:buFont typeface="Arial" pitchFamily="34" charset="0"/>
              <a:buChar char="•"/>
              <a:defRPr/>
            </a:pPr>
            <a:endParaRPr smtClean="0">
              <a:latin typeface="+mn-lt"/>
            </a:endParaRPr>
          </a:p>
        </p:txBody>
      </p:sp>
      <p:sp>
        <p:nvSpPr>
          <p:cNvPr id="4" name="TextBox 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5" name="TextBox 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第12页</a:t>
            </a:r>
          </a:p>
        </p:txBody>
      </p:sp>
    </p:spTree>
    <p:custDataLst>
      <p:tags r:id="rId2"/>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34" name="图片 2" descr="120.jpg"/>
          <p:cNvPicPr>
            <a:picLocks noChangeAspect="1"/>
          </p:cNvPicPr>
          <p:nvPr/>
        </p:nvPicPr>
        <p:blipFill>
          <a:blip r:embed="rId2"/>
          <a:stretch>
            <a:fillRect/>
          </a:stretch>
        </p:blipFill>
        <p:spPr bwMode="auto">
          <a:xfrm>
            <a:off x="0" y="0"/>
            <a:ext cx="8814855" cy="6611141"/>
          </a:xfrm>
          <a:prstGeom prst="rect">
            <a:avLst/>
          </a:prstGeom>
          <a:noFill/>
          <a:ln w="9525">
            <a:noFill/>
            <a:miter lim="800000"/>
          </a:ln>
        </p:spPr>
      </p:pic>
      <p:sp>
        <p:nvSpPr>
          <p:cNvPr id="18435" name="TextBox 18434"/>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8436" name="TextBox 18435"/>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876300"/>
            <a:ext cx="8229600" cy="5249863"/>
          </a:xfrm>
        </p:spPr>
        <p:txBody>
          <a:bodyPr/>
          <a:lstStyle/>
          <a:p>
            <a:pPr eaLnBrk="1" fontAlgn="auto" hangingPunct="1">
              <a:lnSpc>
                <a:spcPct val="150000"/>
              </a:lnSpc>
              <a:spcBef>
                <a:spcPct val="0"/>
              </a:spcBef>
              <a:defRPr/>
            </a:pPr>
            <a:r>
              <a:rPr smtClean="0">
                <a:sym typeface="+mn-ea"/>
              </a:rPr>
              <a:t>该比值受年纪原因影响，伴随年纪增加而降低。</a:t>
            </a:r>
          </a:p>
          <a:p>
            <a:pPr eaLnBrk="1" fontAlgn="auto" hangingPunct="1">
              <a:lnSpc>
                <a:spcPct val="150000"/>
              </a:lnSpc>
              <a:spcBef>
                <a:spcPct val="0"/>
              </a:spcBef>
              <a:defRPr/>
            </a:pPr>
            <a:endParaRPr smtClean="0">
              <a:sym typeface="+mn-ea"/>
            </a:endParaRPr>
          </a:p>
          <a:p>
            <a:pPr eaLnBrk="1" fontAlgn="auto" hangingPunct="1">
              <a:lnSpc>
                <a:spcPct val="150000"/>
              </a:lnSpc>
              <a:spcBef>
                <a:spcPct val="0"/>
              </a:spcBef>
              <a:defRPr/>
            </a:pPr>
            <a:r>
              <a:rPr smtClean="0">
                <a:sym typeface="+mn-ea"/>
              </a:rPr>
              <a:t>另外还含有负荷依赖性，受心动过速影响，不适合用于房颤、房扑患者。</a:t>
            </a:r>
          </a:p>
          <a:p>
            <a:pPr eaLnBrk="1" fontAlgn="auto" hangingPunct="1">
              <a:lnSpc>
                <a:spcPct val="150000"/>
              </a:lnSpc>
              <a:spcBef>
                <a:spcPct val="0"/>
              </a:spcBef>
              <a:defRPr/>
            </a:pPr>
            <a:endParaRPr smtClean="0">
              <a:sym typeface="+mn-ea"/>
            </a:endParaRPr>
          </a:p>
          <a:p>
            <a:pPr eaLnBrk="1" fontAlgn="auto" hangingPunct="1">
              <a:lnSpc>
                <a:spcPct val="150000"/>
              </a:lnSpc>
              <a:spcBef>
                <a:spcPct val="0"/>
              </a:spcBef>
              <a:defRPr/>
            </a:pPr>
            <a:r>
              <a:rPr smtClean="0">
                <a:sym typeface="+mn-ea"/>
              </a:rPr>
              <a:t>二尖瓣重度反流</a:t>
            </a:r>
            <a:r>
              <a:rPr lang="en-US" smtClean="0">
                <a:sym typeface="+mn-ea"/>
              </a:rPr>
              <a:t>E/A</a:t>
            </a:r>
            <a:r>
              <a:rPr smtClean="0">
                <a:sym typeface="+mn-ea"/>
              </a:rPr>
              <a:t>比值可大于</a:t>
            </a:r>
            <a:r>
              <a:rPr lang="en-US" smtClean="0">
                <a:sym typeface="+mn-ea"/>
              </a:rPr>
              <a:t>2</a:t>
            </a:r>
            <a:r>
              <a:rPr smtClean="0">
                <a:sym typeface="+mn-ea"/>
              </a:rPr>
              <a:t>。不过，当前经常单存依据该指标诊疗舒张功效不全，造成许多诊疗误差。</a:t>
            </a:r>
            <a:endParaRPr smtClean="0">
              <a:latin typeface="+mn-lt"/>
            </a:endParaRPr>
          </a:p>
          <a:p>
            <a:pPr eaLnBrk="1" fontAlgn="auto" hangingPunct="1">
              <a:lnSpc>
                <a:spcPct val="150000"/>
              </a:lnSpc>
              <a:spcBef>
                <a:spcPct val="0"/>
              </a:spcBef>
              <a:defRPr/>
            </a:pPr>
            <a:endParaRPr noProof="1"/>
          </a:p>
        </p:txBody>
      </p:sp>
      <p:sp>
        <p:nvSpPr>
          <p:cNvPr id="4" name="TextBox 3"/>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5" name="TextBox 4"/>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第14页</a:t>
            </a: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内容占位符 2"/>
          <p:cNvSpPr>
            <a:spLocks noGrp="1"/>
          </p:cNvSpPr>
          <p:nvPr>
            <p:ph idx="1"/>
          </p:nvPr>
        </p:nvSpPr>
        <p:spPr>
          <a:xfrm>
            <a:off x="187325" y="714375"/>
            <a:ext cx="8499475" cy="5411788"/>
          </a:xfrm>
        </p:spPr>
        <p:txBody>
          <a:bodyPr/>
          <a:lstStyle/>
          <a:p>
            <a:pPr eaLnBrk="1" fontAlgn="auto" hangingPunct="1">
              <a:lnSpc>
                <a:spcPct val="150000"/>
              </a:lnSpc>
              <a:spcBef>
                <a:spcPct val="0"/>
              </a:spcBef>
              <a:defRPr/>
            </a:pPr>
            <a:r>
              <a:rPr lang="en-US" altLang="zh-CN" sz="2800" noProof="1">
                <a:solidFill>
                  <a:schemeClr val="accent5"/>
                </a:solidFill>
              </a:rPr>
              <a:t>2. </a:t>
            </a:r>
            <a:r>
              <a:rPr sz="2800" noProof="1">
                <a:solidFill>
                  <a:schemeClr val="accent5"/>
                </a:solidFill>
              </a:rPr>
              <a:t>二尖瓣环舒张早期运动速度</a:t>
            </a:r>
            <a:r>
              <a:rPr lang="en-US" altLang="zh-CN" sz="2800" noProof="1">
                <a:solidFill>
                  <a:schemeClr val="accent5"/>
                </a:solidFill>
              </a:rPr>
              <a:t>e´</a:t>
            </a:r>
            <a:r>
              <a:rPr sz="2800" noProof="1">
                <a:solidFill>
                  <a:schemeClr val="accent5"/>
                </a:solidFill>
              </a:rPr>
              <a:t>：</a:t>
            </a:r>
            <a:endParaRPr sz="2800" noProof="1"/>
          </a:p>
          <a:p>
            <a:pPr eaLnBrk="1" fontAlgn="auto" hangingPunct="1">
              <a:lnSpc>
                <a:spcPct val="150000"/>
              </a:lnSpc>
              <a:spcBef>
                <a:spcPct val="0"/>
              </a:spcBef>
              <a:defRPr/>
            </a:pPr>
            <a:endParaRPr lang="en-US" altLang="zh-CN" sz="2800" noProof="1"/>
          </a:p>
          <a:p>
            <a:pPr eaLnBrk="1" fontAlgn="auto" hangingPunct="1">
              <a:lnSpc>
                <a:spcPct val="150000"/>
              </a:lnSpc>
              <a:spcBef>
                <a:spcPct val="0"/>
              </a:spcBef>
              <a:defRPr/>
            </a:pPr>
            <a:r>
              <a:rPr noProof="1" smtClean="0"/>
              <a:t> 影响</a:t>
            </a:r>
            <a:r>
              <a:rPr lang="en-US" altLang="zh-CN" noProof="1"/>
              <a:t>e</a:t>
            </a:r>
            <a:r>
              <a:rPr noProof="1"/>
              <a:t>’血液动力学原因包含左室松弛，弹性势能和充盈压。间隔侧</a:t>
            </a:r>
            <a:r>
              <a:rPr lang="en-US" altLang="zh-CN" noProof="1"/>
              <a:t>e</a:t>
            </a:r>
            <a:r>
              <a:rPr noProof="1"/>
              <a:t>’</a:t>
            </a:r>
            <a:r>
              <a:rPr lang="en-US" altLang="zh-CN" noProof="1"/>
              <a:t>&lt;7cm/s</a:t>
            </a:r>
            <a:r>
              <a:rPr noProof="1"/>
              <a:t>，侧壁侧</a:t>
            </a:r>
            <a:r>
              <a:rPr lang="en-US" altLang="zh-CN" noProof="1"/>
              <a:t>e</a:t>
            </a:r>
            <a:r>
              <a:rPr noProof="1"/>
              <a:t>’</a:t>
            </a:r>
            <a:r>
              <a:rPr lang="en-US" altLang="zh-CN" noProof="1"/>
              <a:t>&lt;10cm/s</a:t>
            </a:r>
            <a:r>
              <a:rPr noProof="1"/>
              <a:t>，提醒松弛减低。</a:t>
            </a:r>
          </a:p>
          <a:p>
            <a:pPr eaLnBrk="1" fontAlgn="auto" hangingPunct="1">
              <a:lnSpc>
                <a:spcPct val="150000"/>
              </a:lnSpc>
              <a:spcBef>
                <a:spcPct val="0"/>
              </a:spcBef>
              <a:defRPr/>
            </a:pPr>
            <a:endParaRPr lang="en-US" altLang="zh-CN" noProof="1"/>
          </a:p>
          <a:p>
            <a:pPr eaLnBrk="1" fontAlgn="auto" hangingPunct="1">
              <a:lnSpc>
                <a:spcPct val="150000"/>
              </a:lnSpc>
              <a:spcBef>
                <a:spcPct val="0"/>
              </a:spcBef>
              <a:defRPr/>
            </a:pPr>
            <a:r>
              <a:rPr noProof="1" smtClean="0"/>
              <a:t> 对于伴有冠状动脉疾病和节段性室壁运动异常</a:t>
            </a:r>
            <a:r>
              <a:rPr noProof="1"/>
              <a:t>，二尖瓣重度钙化，外科置换瓣环或人工二尖瓣以及心包疾病患者，准确性有限。该指标也一样随年纪增加而降低。</a:t>
            </a:r>
          </a:p>
        </p:txBody>
      </p:sp>
      <p:sp>
        <p:nvSpPr>
          <p:cNvPr id="12291" name="TextBox 12290"/>
          <p:cNvSpPr txBox="1"/>
          <p:nvPr/>
        </p:nvSpPr>
        <p:spPr>
          <a:xfrm>
            <a:off x="0" y="6498000"/>
            <a:ext cx="216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超声心动图评估左室舒张功能新版</a:t>
            </a:r>
          </a:p>
        </p:txBody>
      </p:sp>
      <p:sp>
        <p:nvSpPr>
          <p:cNvPr id="12292" name="TextBox 12291"/>
          <p:cNvSpPr txBox="1"/>
          <p:nvPr/>
        </p:nvSpPr>
        <p:spPr>
          <a:xfrm>
            <a:off x="8064000" y="6498000"/>
            <a:ext cx="720000" cy="10800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sz="1005"/>
            </a:pPr>
            <a:r>
              <a:t>第15页</a:t>
            </a:r>
          </a:p>
        </p:txBody>
      </p:sp>
    </p:spTree>
    <p:custDataLst>
      <p:tags r:id="rId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https://d.book118.com/705100244222011033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TEMPLATE_CATEGORY" val="custom"/>
  <p:tag name="KSO_WM_TEMPLATE_INDEX" val="181"/>
  <p:tag name="KSO_WM_UNIT_ID" val="custom181_31*i*0"/>
  <p:tag name="KSO_WM_UNIT_INDEX" val="0"/>
  <p:tag name="KSO_WM_UNIT_TYPE" val="i"/>
</p:tagLst>
</file>

<file path=ppt/tags/tag2.xml><?xml version="1.0" encoding="utf-8"?>
<p:tagLst xmlns:p="http://schemas.openxmlformats.org/presentationml/2006/main">
  <p:tag name="KSO_WM_BEAUTIFY_FLAG" val="#wm#"/>
  <p:tag name="KSO_WM_TAG_VERSION" val="1.0"/>
  <p:tag name="KSO_WM_TEMPLATE_CATEGORY" val="custom"/>
  <p:tag name="KSO_WM_TEMPLATE_INDEX" val="181"/>
  <p:tag name="KSO_WM_UNIT_ID" val="custom181_31*i*1"/>
  <p:tag name="KSO_WM_UNIT_INDEX" val="1"/>
  <p:tag name="KSO_WM_UNIT_TYPE" val="i"/>
</p:tagLst>
</file>

<file path=ppt/tags/tag3.xml><?xml version="1.0" encoding="utf-8"?>
<p:tagLst xmlns:p="http://schemas.openxmlformats.org/presentationml/2006/main">
  <p:tag name="KSO_WM_TEMPLATE_CATEGORY" val="custom"/>
  <p:tag name="KSO_WM_TEMPLATE_INDEX" val="181"/>
</p:tagLst>
</file>

<file path=ppt/tags/tag4.xml><?xml version="1.0" encoding="utf-8"?>
<p:tagLst xmlns:p="http://schemas.openxmlformats.org/presentationml/2006/main">
  <p:tag name="KSO_WM_TEMPLATE_CATEGORY" val="custom"/>
  <p:tag name="KSO_WM_TEMPLATE_INDEX" val="181"/>
</p:tagLst>
</file>

<file path=ppt/tags/tag5.xml><?xml version="1.0" encoding="utf-8"?>
<p:tagLst xmlns:p="http://schemas.openxmlformats.org/presentationml/2006/main">
  <p:tag name="KSO_WM_TEMPLATE_CATEGORY" val="custom"/>
  <p:tag name="KSO_WM_TEMPLATE_INDEX" val="181"/>
</p:tagLst>
</file>

<file path=ppt/tags/tag6.xml><?xml version="1.0" encoding="utf-8"?>
<p:tagLst xmlns:p="http://schemas.openxmlformats.org/presentationml/2006/main">
  <p:tag name="KSO_WM_TEMPLATE_CATEGORY" val="custom"/>
  <p:tag name="KSO_WM_TEMPLATE_INDEX" val="181"/>
</p:tagLst>
</file>

<file path=ppt/tags/tag7.xml><?xml version="1.0" encoding="utf-8"?>
<p:tagLst xmlns:p="http://schemas.openxmlformats.org/presentationml/2006/main">
  <p:tag name="KSO_WM_TEMPLATE_CATEGORY" val="custom"/>
  <p:tag name="KSO_WM_TEMPLATE_INDEX" val="181"/>
</p:tagLst>
</file>

<file path=ppt/tags/tag8.xml><?xml version="1.0" encoding="utf-8"?>
<p:tagLst xmlns:p="http://schemas.openxmlformats.org/presentationml/2006/main">
  <p:tag name="KSO_WM_TEMPLATE_CATEGORY" val="custom"/>
  <p:tag name="KSO_WM_TEMPLATE_INDEX" val="181"/>
</p:tagLst>
</file>

<file path=ppt/tags/tag9.xml><?xml version="1.0" encoding="utf-8"?>
<p:tagLst xmlns:p="http://schemas.openxmlformats.org/presentationml/2006/main">
  <p:tag name="KSO_WM_TEMPLATE_CATEGORY" val="custom"/>
  <p:tag name="KSO_WM_TEMPLATE_INDEX" val="181"/>
</p:tagLst>
</file>

<file path=ppt/tags/tag10.xml><?xml version="1.0" encoding="utf-8"?>
<p:tagLst xmlns:p="http://schemas.openxmlformats.org/presentationml/2006/main">
  <p:tag name="KSO_WM_TEMPLATE_CATEGORY" val="custom"/>
  <p:tag name="KSO_WM_TEMPLATE_INDEX" val="181"/>
</p:tagLst>
</file>

<file path=ppt/tags/tag11.xml><?xml version="1.0" encoding="utf-8"?>
<p:tagLst xmlns:p="http://schemas.openxmlformats.org/presentationml/2006/main">
  <p:tag name="KSO_WM_TEMPLATE_CATEGORY" val="custom"/>
  <p:tag name="KSO_WM_TEMPLATE_INDEX" val="181"/>
</p:tagLst>
</file>

<file path=ppt/tags/tag12.xml><?xml version="1.0" encoding="utf-8"?>
<p:tagLst xmlns:p="http://schemas.openxmlformats.org/presentationml/2006/main">
  <p:tag name="KSO_WM_TEMPLATE_CATEGORY" val="custom"/>
  <p:tag name="KSO_WM_TEMPLATE_INDEX" val="181"/>
</p:tagLst>
</file>

<file path=ppt/tags/tag13.xml><?xml version="1.0" encoding="utf-8"?>
<p:tagLst xmlns:p="http://schemas.openxmlformats.org/presentationml/2006/main">
  <p:tag name="KSO_WM_TEMPLATE_CATEGORY" val="custom"/>
  <p:tag name="KSO_WM_TEMPLATE_INDEX" val="181"/>
</p:tagLst>
</file>

<file path=ppt/tags/tag14.xml><?xml version="1.0" encoding="utf-8"?>
<p:tagLst xmlns:p="http://schemas.openxmlformats.org/presentationml/2006/main">
  <p:tag name="KSO_WM_TEMPLATE_CATEGORY" val="custom"/>
  <p:tag name="KSO_WM_TEMPLATE_INDEX" val="181"/>
</p:tagLst>
</file>

<file path=ppt/tags/tag15.xml><?xml version="1.0" encoding="utf-8"?>
<p:tagLst xmlns:p="http://schemas.openxmlformats.org/presentationml/2006/main">
  <p:tag name="KSO_WM_TEMPLATE_CATEGORY" val="custom"/>
  <p:tag name="KSO_WM_TEMPLATE_INDEX" val="181"/>
</p:tagLst>
</file>

<file path=ppt/tags/tag16.xml><?xml version="1.0" encoding="utf-8"?>
<p:tagLst xmlns:p="http://schemas.openxmlformats.org/presentationml/2006/main">
  <p:tag name="KSO_WM_TEMPLATE_CATEGORY" val="custom"/>
  <p:tag name="KSO_WM_TEMPLATE_INDEX" val="181"/>
</p:tagLst>
</file>

<file path=ppt/tags/tag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40530A99PPBG">
  <a:themeElements>
    <a:clrScheme name="自定义 434">
      <a:dk1>
        <a:srgbClr val="5F5F5F"/>
      </a:dk1>
      <a:lt1>
        <a:srgbClr val="FFFFFF"/>
      </a:lt1>
      <a:dk2>
        <a:srgbClr val="5F5F5F"/>
      </a:dk2>
      <a:lt2>
        <a:srgbClr val="FFFFFF"/>
      </a:lt2>
      <a:accent1>
        <a:srgbClr val="826951"/>
      </a:accent1>
      <a:accent2>
        <a:srgbClr val="B78623"/>
      </a:accent2>
      <a:accent3>
        <a:srgbClr val="B1B34D"/>
      </a:accent3>
      <a:accent4>
        <a:srgbClr val="7FA757"/>
      </a:accent4>
      <a:accent5>
        <a:srgbClr val="417677"/>
      </a:accent5>
      <a:accent6>
        <a:srgbClr val="FA9921"/>
      </a:accent6>
      <a:hlink>
        <a:srgbClr val="00B0F0"/>
      </a:hlink>
      <a:folHlink>
        <a:srgbClr val="AFB2B4"/>
      </a:folHlink>
    </a:clrScheme>
    <a:fontScheme name="自定义 3">
      <a:majorFont>
        <a:latin typeface="Arial"/>
        <a:ea typeface="黑体"/>
        <a:cs typeface="Arial"/>
      </a:majorFont>
      <a:minorFont>
        <a:latin typeface="Arial"/>
        <a:ea typeface="黑体"/>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charset="-122"/>
          </a:defRPr>
        </a:defPPr>
      </a:lstStyle>
    </a:txDef>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8</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黑体</vt:lpstr>
      <vt:lpstr>Wingdings 2</vt:lpstr>
      <vt:lpstr>Microsoft New Tai Lue</vt:lpstr>
      <vt:lpstr>宋体</vt:lpstr>
      <vt:lpstr>Office Theme</vt:lpstr>
      <vt:lpstr>超声心动图评定左室舒张功效</vt:lpstr>
      <vt:lpstr>           前  言</vt:lpstr>
      <vt:lpstr>PowerPoint Presentation</vt:lpstr>
      <vt:lpstr>PowerPoint Presentation</vt:lpstr>
      <vt:lpstr>一. 舒张功效障碍常见病因</vt:lpstr>
      <vt:lpstr>PowerPoint Presentation</vt:lpstr>
      <vt:lpstr>二. 舒张功效障碍病理生理</vt:lpstr>
      <vt:lpstr>PowerPoint Presentation</vt:lpstr>
      <vt:lpstr>三. 舒张功效评定时应注意标准</vt:lpstr>
      <vt:lpstr>PowerPoint Presentation</vt:lpstr>
      <vt:lpstr>PowerPoint Presentation</vt:lpstr>
      <vt:lpstr>四. 评定舒张功效指标临床意义及限制性</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2024-08-28T18:37:21.466</cp:lastPrinted>
  <dcterms:created xsi:type="dcterms:W3CDTF">2024-08-28T10:37:21Z</dcterms:created>
  <dcterms:modified xsi:type="dcterms:W3CDTF">2024-08-28T10:37:23Z</dcterms:modified>
</cp:coreProperties>
</file>