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C719E0-5942-4FC4-81B8-7DE2C50F67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81B6F2-5010-4FE7-979C-FE59815BED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DF15EB-EABB-4FED-AD61-032BA1D291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73DF17-4C31-4970-8065-CA6EA8C54E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B14282-70EE-4C7A-9772-39E4329677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DD59BA-5986-407A-A5DF-A33A6B23DF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EA6ED5-BC59-46B4-ACE2-27023F326E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8A01CF-645B-4DF6-A16B-31AD27D5FB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83B341-BF2A-4298-9ED0-BFE1D5574C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43F448-3867-4FB1-82CE-5518758C14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264A8D-1703-440D-964A-312C6E4935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10111014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2024-01-26</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商贸企业安全生产风险分级管控与隐患排查治理双体系培训经验总结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安全生产风险分级管控体系</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隐患排查治理体系</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双体系融合实践经验分享</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培训效果评估与改进建议</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994" b="599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236" b="123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培训背景与目的</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落实国家安全生产政策</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通过培训，使企业了解并落实国家关于安全生产风险分级管控与隐患排查治理的最新政策和标准。</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提升企业安全管理水平</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通过系统培训，提高企业安全管理人员对风险分级管控和隐患排查治理的认识和技能，提升企业整体安全管理水平。</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预防生产安全事故</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通过培训，使企业掌握风险辨识、评估和管控的方法，及时发现和消除隐患，有效预防生产安全事故的发生。</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833" r="15833"/>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商贸企业的安全管理人员、生产管理人员以及其他相关人员。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培训对象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参加培训的人员应具备一定的安全管理基础知识，对企业生产过程中的安全风险有一定的认识和了解。同时，要求参加培训的人员能够积极参与培训活动，认真学习和掌握相关知识和技能。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培训要求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培训对象及要求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安全生产风险分级管控体系</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通过系统分析、经验判断等方法，全面识别企业生产经营活动中存在的危险源。</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危险源辨识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采用定性或定量的评估方法，对识别出的危险源进行风险大小、发生概率、后果严重程度等方面的评估。</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风险评估</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利用风险矩阵工具，将风险按照等级进行划分，为后续的风险管控提供依据。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风险矩阵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风险分级标准与流程</a:t>
              </a:r>
            </a:p>
          </p:txBody>
        </p:sp>
      </p:grpSp>
      <p:sp>
        <p:nvSpPr>
          <p:cNvPr id="26" name="TextBox 26"/>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根据风险评估结果，将风险划分为重大、较大、一般和低风险四个等级，分别用红、橙、黄、蓝四种颜色表示。</a:t>
            </a:r>
          </a:p>
        </p:txBody>
      </p:sp>
      <p:sp>
        <p:nvSpPr>
          <p:cNvPr id="27" name="TextBox 27"/>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175" b="1">
                <a:solidFill>
                  <a:schemeClr val="accent1">
                    <a:alpha val="100000"/>
                  </a:schemeClr>
                </a:solidFill>
                <a:latin typeface="Microsoft Yahei"/>
                <a:ea typeface="Microsoft Yahei"/>
                <a:cs typeface="Microsoft Yahei"/>
              </a:rPr>
              <a:t>风险分级标准</a:t>
            </a:r>
          </a:p>
        </p:txBody>
      </p:sp>
      <p:sp>
        <p:nvSpPr>
          <p:cNvPr id="28" name="TextBox 28"/>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制定风险分级标准，组织专家进行评审，确定各风险等级的划分标准和管控措施，最终形成风险分级清单。</a:t>
            </a:r>
          </a:p>
        </p:txBody>
      </p:sp>
      <p:sp>
        <p:nvSpPr>
          <p:cNvPr id="29" name="TextBox 29"/>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175" b="1">
                <a:solidFill>
                  <a:schemeClr val="accent1">
                    <a:alpha val="100000"/>
                  </a:schemeClr>
                </a:solidFill>
                <a:latin typeface="Microsoft Yahei"/>
                <a:ea typeface="Microsoft Yahei"/>
                <a:cs typeface="Microsoft Yahei"/>
              </a:rPr>
              <a:t>风险分级流程</a:t>
            </a:r>
          </a:p>
        </p:txBody>
      </p:sp>
      <p:pic>
        <p:nvPicPr>
          <p:cNvPr id="30" name="Picture 30"/>
          <p:cNvPicPr>
            <a:picLocks noChangeAspect="1"/>
          </p:cNvPicPr>
          <p:nvPr/>
        </p:nvPicPr>
        <p:blipFill>
          <a:blip r:embed="rId3"/>
          <a:srcRect t="1929" b="1929"/>
          <a:stretch>
            <a:fillRect/>
          </a:stretch>
        </p:blipFill>
        <p:spPr>
          <a:xfrm>
            <a:off x="9048606" y="874695"/>
            <a:ext cx="2745886" cy="2639930"/>
          </a:xfrm>
          <a:prstGeom prst="ellipse">
            <a:avLst/>
          </a:prstGeom>
        </p:spPr>
      </p:pic>
      <p:pic>
        <p:nvPicPr>
          <p:cNvPr id="31" name="Picture 31"/>
          <p:cNvPicPr>
            <a:picLocks noChangeAspect="1"/>
          </p:cNvPicPr>
          <p:nvPr/>
        </p:nvPicPr>
        <p:blipFill>
          <a:blip r:embed="rId4"/>
          <a:stretch>
            <a:fillRect/>
          </a:stretch>
        </p:blipFill>
        <p:spPr>
          <a:xfrm>
            <a:off x="293665" y="3514624"/>
            <a:ext cx="2857500" cy="2857500"/>
          </a:xfrm>
          <a:prstGeom prst="ellipse">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针对不同等级的风险，制定相应的管控措施，包括工程技术措施、管理措施、教育培训措施等。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管控措施制定</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将管控措施落实到具体的部门、岗位和人员，明确责任分工和时间节点，确保管控措施的有效实施。</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管控措施实施</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建立监督检查机制，定期对风险管控措施的执行情况进行检查评估，及时发现问题并采取改进措施，确保风险管控体系的持续有效运行。</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监督检查与持续改进</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风险管控措施及实施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隐患排查治理体系</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2651" r="22651"/>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通过定期或不定期的巡查、抽查等方式，对企业生产经营场所、设备设施、作业环境等进行全面检查，及时发现潜在隐患。</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常规检查法</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针对某一特定领域、环节或设备设施进行深入检查，如电气安全、消防安全等专项检查。</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专项检查法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根据不同季节的气候特点和安全生产规律，对企业进行有针对性的检查，如夏季防暑降温、冬季防寒防冻等。</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季节性检查法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在节假日前后对企业进行安全检查，确保节假日期间的安全生产。</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节假日检查法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隐患排查方法与技巧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隐患分类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根据隐患的性质和危害程度，可分为一般隐患和重大隐患。一般隐患指对企业安全生产影响较小，易于整改的问题；重大隐患指对企业安全生产构成严重威胁，可能导致重大事故的问题。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根据隐患的严重程度、发生概率、影响范围等因素，对隐患进行评估和分级。评估标准可包括定量评估和定性评估两种方法，结合实际情况综合运用。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7969" r="17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隐患分类与评估标准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656" r="2365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治理措施</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针对不同类型的隐患，制定相应的治理措施。对于一般隐患，可立即整改或限期整改；对于重大隐患，需制定详细的治理方案，明确治理目标、措施、责任人和时限等。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实施过程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在实施治理措施时，应严格按照治理方案进行，确保各项措施得到有效落实。同时，要加强监督和检查，确保治理工作取得实效。</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持续改进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在隐患治理过程中，应不断总结经验教训，完善治理措施和方法，提高隐患排查治理的水平和效率。同时，要加强宣传教育和培训工作，提高员工的安全意识和技能水平。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隐患治理措施及实施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https://d.book118.com/705101110142011101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2024-09-09T22:19:44.887</cp:lastPrinted>
  <dcterms:created xsi:type="dcterms:W3CDTF">2024-09-09T14:19:44Z</dcterms:created>
  <dcterms:modified xsi:type="dcterms:W3CDTF">2024-09-09T14:19:47Z</dcterms:modified>
</cp:coreProperties>
</file>